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rawings/drawing1.xml" ContentType="application/vnd.openxmlformats-officedocument.drawingml.chartshapes+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drawings/drawing2.xml" ContentType="application/vnd.openxmlformats-officedocument.drawingml.chartshapes+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5"/>
  </p:notesMasterIdLst>
  <p:handoutMasterIdLst>
    <p:handoutMasterId r:id="rId106"/>
  </p:handoutMasterIdLst>
  <p:sldIdLst>
    <p:sldId id="256" r:id="rId5"/>
    <p:sldId id="275" r:id="rId6"/>
    <p:sldId id="276" r:id="rId7"/>
    <p:sldId id="277" r:id="rId8"/>
    <p:sldId id="278" r:id="rId9"/>
    <p:sldId id="430" r:id="rId10"/>
    <p:sldId id="274" r:id="rId11"/>
    <p:sldId id="431" r:id="rId12"/>
    <p:sldId id="287" r:id="rId13"/>
    <p:sldId id="288" r:id="rId14"/>
    <p:sldId id="496" r:id="rId15"/>
    <p:sldId id="497" r:id="rId16"/>
    <p:sldId id="500" r:id="rId17"/>
    <p:sldId id="498" r:id="rId18"/>
    <p:sldId id="289" r:id="rId19"/>
    <p:sldId id="290" r:id="rId20"/>
    <p:sldId id="291" r:id="rId21"/>
    <p:sldId id="292" r:id="rId22"/>
    <p:sldId id="432" r:id="rId23"/>
    <p:sldId id="491" r:id="rId24"/>
    <p:sldId id="433" r:id="rId25"/>
    <p:sldId id="434" r:id="rId26"/>
    <p:sldId id="283" r:id="rId27"/>
    <p:sldId id="282" r:id="rId28"/>
    <p:sldId id="492" r:id="rId29"/>
    <p:sldId id="493" r:id="rId30"/>
    <p:sldId id="369" r:id="rId31"/>
    <p:sldId id="370" r:id="rId32"/>
    <p:sldId id="371" r:id="rId33"/>
    <p:sldId id="294" r:id="rId34"/>
    <p:sldId id="372" r:id="rId35"/>
    <p:sldId id="373" r:id="rId36"/>
    <p:sldId id="374" r:id="rId37"/>
    <p:sldId id="375" r:id="rId38"/>
    <p:sldId id="376" r:id="rId39"/>
    <p:sldId id="377" r:id="rId40"/>
    <p:sldId id="378" r:id="rId41"/>
    <p:sldId id="379" r:id="rId42"/>
    <p:sldId id="380" r:id="rId43"/>
    <p:sldId id="381" r:id="rId44"/>
    <p:sldId id="382" r:id="rId45"/>
    <p:sldId id="383" r:id="rId46"/>
    <p:sldId id="384" r:id="rId47"/>
    <p:sldId id="385" r:id="rId48"/>
    <p:sldId id="476" r:id="rId49"/>
    <p:sldId id="475" r:id="rId50"/>
    <p:sldId id="478" r:id="rId51"/>
    <p:sldId id="473" r:id="rId52"/>
    <p:sldId id="437" r:id="rId53"/>
    <p:sldId id="438" r:id="rId54"/>
    <p:sldId id="388" r:id="rId55"/>
    <p:sldId id="389" r:id="rId56"/>
    <p:sldId id="390" r:id="rId57"/>
    <p:sldId id="391" r:id="rId58"/>
    <p:sldId id="392" r:id="rId59"/>
    <p:sldId id="393" r:id="rId60"/>
    <p:sldId id="480" r:id="rId61"/>
    <p:sldId id="481" r:id="rId62"/>
    <p:sldId id="482" r:id="rId63"/>
    <p:sldId id="483" r:id="rId64"/>
    <p:sldId id="484" r:id="rId65"/>
    <p:sldId id="485" r:id="rId66"/>
    <p:sldId id="486" r:id="rId67"/>
    <p:sldId id="487" r:id="rId68"/>
    <p:sldId id="488" r:id="rId69"/>
    <p:sldId id="489" r:id="rId70"/>
    <p:sldId id="490" r:id="rId71"/>
    <p:sldId id="394" r:id="rId72"/>
    <p:sldId id="440" r:id="rId73"/>
    <p:sldId id="469" r:id="rId74"/>
    <p:sldId id="470" r:id="rId75"/>
    <p:sldId id="471" r:id="rId76"/>
    <p:sldId id="461" r:id="rId77"/>
    <p:sldId id="472" r:id="rId78"/>
    <p:sldId id="463" r:id="rId79"/>
    <p:sldId id="494" r:id="rId80"/>
    <p:sldId id="468" r:id="rId81"/>
    <p:sldId id="495" r:id="rId82"/>
    <p:sldId id="499" r:id="rId83"/>
    <p:sldId id="439" r:id="rId84"/>
    <p:sldId id="479" r:id="rId85"/>
    <p:sldId id="395" r:id="rId86"/>
    <p:sldId id="396" r:id="rId87"/>
    <p:sldId id="397" r:id="rId88"/>
    <p:sldId id="442" r:id="rId89"/>
    <p:sldId id="443" r:id="rId90"/>
    <p:sldId id="447" r:id="rId91"/>
    <p:sldId id="448" r:id="rId92"/>
    <p:sldId id="449" r:id="rId93"/>
    <p:sldId id="450" r:id="rId94"/>
    <p:sldId id="451" r:id="rId95"/>
    <p:sldId id="452" r:id="rId96"/>
    <p:sldId id="453" r:id="rId97"/>
    <p:sldId id="454" r:id="rId98"/>
    <p:sldId id="455" r:id="rId99"/>
    <p:sldId id="456" r:id="rId100"/>
    <p:sldId id="457" r:id="rId101"/>
    <p:sldId id="458" r:id="rId102"/>
    <p:sldId id="459" r:id="rId103"/>
    <p:sldId id="460" r:id="rId104"/>
  </p:sldIdLst>
  <p:sldSz cx="9906000" cy="6858000" type="A4"/>
  <p:notesSz cx="9939338" cy="6807200"/>
  <p:defaultTextStyle>
    <a:defPPr>
      <a:defRPr lang="en-GB"/>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4247">
          <p15:clr>
            <a:srgbClr val="A4A3A4"/>
          </p15:clr>
        </p15:guide>
        <p15:guide id="2" pos="262">
          <p15:clr>
            <a:srgbClr val="A4A3A4"/>
          </p15:clr>
        </p15:guide>
      </p15:sldGuideLst>
    </p:ext>
    <p:ext uri="{2D200454-40CA-4A62-9FC3-DE9A4176ACB9}">
      <p15:notesGuideLst xmlns:p15="http://schemas.microsoft.com/office/powerpoint/2012/main">
        <p15:guide id="1" orient="horz" pos="2144" userDrawn="1">
          <p15:clr>
            <a:srgbClr val="A4A3A4"/>
          </p15:clr>
        </p15:guide>
        <p15:guide id="2" pos="313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3DD0"/>
    <a:srgbClr val="C81E45"/>
    <a:srgbClr val="8A0000"/>
    <a:srgbClr val="2F5079"/>
    <a:srgbClr val="7CB3E1"/>
    <a:srgbClr val="D9AB16"/>
    <a:srgbClr val="8F4693"/>
    <a:srgbClr val="FFFFFF"/>
    <a:srgbClr val="E9458C"/>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1" autoAdjust="0"/>
  </p:normalViewPr>
  <p:slideViewPr>
    <p:cSldViewPr showGuides="1">
      <p:cViewPr varScale="1">
        <p:scale>
          <a:sx n="115" d="100"/>
          <a:sy n="115" d="100"/>
        </p:scale>
        <p:origin x="1218" y="102"/>
      </p:cViewPr>
      <p:guideLst>
        <p:guide orient="horz" pos="4247"/>
        <p:guide pos="262"/>
      </p:guideLst>
    </p:cSldViewPr>
  </p:slideViewPr>
  <p:outlineViewPr>
    <p:cViewPr>
      <p:scale>
        <a:sx n="33" d="100"/>
        <a:sy n="33" d="100"/>
      </p:scale>
      <p:origin x="0" y="-16782"/>
    </p:cViewPr>
  </p:outlineViewPr>
  <p:notesTextViewPr>
    <p:cViewPr>
      <p:scale>
        <a:sx n="3" d="2"/>
        <a:sy n="3" d="2"/>
      </p:scale>
      <p:origin x="0" y="0"/>
    </p:cViewPr>
  </p:notesTextViewPr>
  <p:sorterViewPr>
    <p:cViewPr>
      <p:scale>
        <a:sx n="150" d="100"/>
        <a:sy n="150" d="100"/>
      </p:scale>
      <p:origin x="0" y="0"/>
    </p:cViewPr>
  </p:sorterViewPr>
  <p:notesViewPr>
    <p:cSldViewPr>
      <p:cViewPr varScale="1">
        <p:scale>
          <a:sx n="90" d="100"/>
          <a:sy n="90" d="100"/>
        </p:scale>
        <p:origin x="3708" y="102"/>
      </p:cViewPr>
      <p:guideLst>
        <p:guide orient="horz" pos="2144"/>
        <p:guide pos="313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6" Type="http://schemas.openxmlformats.org/officeDocument/2006/relationships/slide" Target="slides/slide12.xml"/><Relationship Id="rId107" Type="http://schemas.openxmlformats.org/officeDocument/2006/relationships/presProps" Target="presProps.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viewProps" Target="viewProps.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handoutMaster" Target="handoutMasters/handout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theme" Target="theme/theme1.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tableStyles" Target="tableStyle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notesMaster" Target="notesMasters/notes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5.bin"/></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5" Type="http://schemas.openxmlformats.org/officeDocument/2006/relationships/chartUserShapes" Target="../drawings/drawing1.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2.xml"/><Relationship Id="rId4"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r>
              <a:rPr lang="en-AU" sz="2800"/>
              <a:t>Loss Ratios by Accident</a:t>
            </a:r>
            <a:r>
              <a:rPr lang="en-AU" sz="2800" baseline="0"/>
              <a:t>-Year for Two LoBs</a:t>
            </a:r>
            <a:endParaRPr lang="en-AU" sz="2800"/>
          </a:p>
        </c:rich>
      </c:tx>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lineChart>
        <c:grouping val="standard"/>
        <c:varyColors val="0"/>
        <c:ser>
          <c:idx val="0"/>
          <c:order val="0"/>
          <c:tx>
            <c:strRef>
              <c:f>'[Chart in Microsoft PowerPoint]Sheet1'!$B$1:$B$2</c:f>
              <c:strCache>
                <c:ptCount val="2"/>
                <c:pt idx="0">
                  <c:v>LoB 1</c:v>
                </c:pt>
              </c:strCache>
            </c:strRef>
          </c:tx>
          <c:spPr>
            <a:ln w="22225" cap="rnd">
              <a:solidFill>
                <a:schemeClr val="accent1"/>
              </a:solidFill>
            </a:ln>
            <a:effectLst>
              <a:glow rad="139700">
                <a:schemeClr val="accent1">
                  <a:satMod val="175000"/>
                  <a:alpha val="14000"/>
                </a:schemeClr>
              </a:glow>
            </a:effectLst>
          </c:spPr>
          <c:marker>
            <c:symbol val="circle"/>
            <c:size val="4"/>
            <c:spPr>
              <a:solidFill>
                <a:schemeClr val="accent1">
                  <a:lumMod val="60000"/>
                  <a:lumOff val="40000"/>
                </a:schemeClr>
              </a:solidFill>
              <a:ln>
                <a:noFill/>
              </a:ln>
              <a:effectLst>
                <a:glow rad="63500">
                  <a:schemeClr val="accent1">
                    <a:satMod val="175000"/>
                    <a:alpha val="25000"/>
                  </a:schemeClr>
                </a:glow>
              </a:effectLst>
            </c:spPr>
          </c:marker>
          <c:cat>
            <c:numRef>
              <c:f>'[Chart in Microsoft PowerPoint]Sheet1'!$A$3:$A$12</c:f>
              <c:numCache>
                <c:formatCode>General</c:formatCode>
                <c:ptCount val="10"/>
                <c:pt idx="0">
                  <c:v>2002</c:v>
                </c:pt>
                <c:pt idx="1">
                  <c:v>2003</c:v>
                </c:pt>
                <c:pt idx="2">
                  <c:v>2004</c:v>
                </c:pt>
                <c:pt idx="3">
                  <c:v>2005</c:v>
                </c:pt>
                <c:pt idx="4">
                  <c:v>2006</c:v>
                </c:pt>
                <c:pt idx="5">
                  <c:v>2007</c:v>
                </c:pt>
                <c:pt idx="6">
                  <c:v>2008</c:v>
                </c:pt>
                <c:pt idx="7">
                  <c:v>2009</c:v>
                </c:pt>
                <c:pt idx="8">
                  <c:v>2010</c:v>
                </c:pt>
                <c:pt idx="9">
                  <c:v>2011</c:v>
                </c:pt>
              </c:numCache>
            </c:numRef>
          </c:cat>
          <c:val>
            <c:numRef>
              <c:f>'[Chart in Microsoft PowerPoint]Sheet1'!$B$3:$B$12</c:f>
              <c:numCache>
                <c:formatCode>General</c:formatCode>
                <c:ptCount val="10"/>
                <c:pt idx="0">
                  <c:v>52.512999999999998</c:v>
                </c:pt>
                <c:pt idx="1">
                  <c:v>54.619</c:v>
                </c:pt>
                <c:pt idx="2">
                  <c:v>56.311999999999998</c:v>
                </c:pt>
                <c:pt idx="3">
                  <c:v>61.158999999999999</c:v>
                </c:pt>
                <c:pt idx="4">
                  <c:v>68.093999999999994</c:v>
                </c:pt>
                <c:pt idx="5">
                  <c:v>70.915999999999997</c:v>
                </c:pt>
                <c:pt idx="6">
                  <c:v>85.475999999999999</c:v>
                </c:pt>
                <c:pt idx="7">
                  <c:v>86.254000000000005</c:v>
                </c:pt>
                <c:pt idx="8">
                  <c:v>79.528000000000006</c:v>
                </c:pt>
                <c:pt idx="9">
                  <c:v>81.712000000000003</c:v>
                </c:pt>
              </c:numCache>
            </c:numRef>
          </c:val>
          <c:smooth val="0"/>
        </c:ser>
        <c:ser>
          <c:idx val="1"/>
          <c:order val="1"/>
          <c:tx>
            <c:strRef>
              <c:f>'[Chart in Microsoft PowerPoint]Sheet1'!$C$1:$C$2</c:f>
              <c:strCache>
                <c:ptCount val="2"/>
                <c:pt idx="0">
                  <c:v>LoB 2</c:v>
                </c:pt>
              </c:strCache>
            </c:strRef>
          </c:tx>
          <c:spPr>
            <a:ln w="22225" cap="rnd">
              <a:solidFill>
                <a:schemeClr val="accent2"/>
              </a:solidFill>
            </a:ln>
            <a:effectLst>
              <a:glow rad="139700">
                <a:schemeClr val="accent2">
                  <a:satMod val="175000"/>
                  <a:alpha val="14000"/>
                </a:schemeClr>
              </a:glow>
            </a:effectLst>
          </c:spPr>
          <c:marker>
            <c:symbol val="circle"/>
            <c:size val="4"/>
            <c:spPr>
              <a:solidFill>
                <a:schemeClr val="accent2">
                  <a:lumMod val="60000"/>
                  <a:lumOff val="40000"/>
                </a:schemeClr>
              </a:solidFill>
              <a:ln>
                <a:noFill/>
              </a:ln>
              <a:effectLst>
                <a:glow rad="63500">
                  <a:schemeClr val="accent2">
                    <a:satMod val="175000"/>
                    <a:alpha val="25000"/>
                  </a:schemeClr>
                </a:glow>
              </a:effectLst>
            </c:spPr>
          </c:marker>
          <c:cat>
            <c:numRef>
              <c:f>'[Chart in Microsoft PowerPoint]Sheet1'!$A$3:$A$12</c:f>
              <c:numCache>
                <c:formatCode>General</c:formatCode>
                <c:ptCount val="10"/>
                <c:pt idx="0">
                  <c:v>2002</c:v>
                </c:pt>
                <c:pt idx="1">
                  <c:v>2003</c:v>
                </c:pt>
                <c:pt idx="2">
                  <c:v>2004</c:v>
                </c:pt>
                <c:pt idx="3">
                  <c:v>2005</c:v>
                </c:pt>
                <c:pt idx="4">
                  <c:v>2006</c:v>
                </c:pt>
                <c:pt idx="5">
                  <c:v>2007</c:v>
                </c:pt>
                <c:pt idx="6">
                  <c:v>2008</c:v>
                </c:pt>
                <c:pt idx="7">
                  <c:v>2009</c:v>
                </c:pt>
                <c:pt idx="8">
                  <c:v>2010</c:v>
                </c:pt>
                <c:pt idx="9">
                  <c:v>2011</c:v>
                </c:pt>
              </c:numCache>
            </c:numRef>
          </c:cat>
          <c:val>
            <c:numRef>
              <c:f>'[Chart in Microsoft PowerPoint]Sheet1'!$C$3:$C$12</c:f>
              <c:numCache>
                <c:formatCode>General</c:formatCode>
                <c:ptCount val="10"/>
                <c:pt idx="0">
                  <c:v>55.32</c:v>
                </c:pt>
                <c:pt idx="1">
                  <c:v>49.006999999999998</c:v>
                </c:pt>
                <c:pt idx="2">
                  <c:v>50.226999999999997</c:v>
                </c:pt>
                <c:pt idx="3">
                  <c:v>58.107999999999997</c:v>
                </c:pt>
                <c:pt idx="4">
                  <c:v>68.593999999999994</c:v>
                </c:pt>
                <c:pt idx="5">
                  <c:v>71.381</c:v>
                </c:pt>
                <c:pt idx="6">
                  <c:v>81.822999999999993</c:v>
                </c:pt>
                <c:pt idx="7">
                  <c:v>84.296999999999997</c:v>
                </c:pt>
                <c:pt idx="8">
                  <c:v>86</c:v>
                </c:pt>
                <c:pt idx="9">
                  <c:v>86.5</c:v>
                </c:pt>
              </c:numCache>
            </c:numRef>
          </c:val>
          <c:smooth val="0"/>
        </c:ser>
        <c:dLbls>
          <c:showLegendKey val="0"/>
          <c:showVal val="0"/>
          <c:showCatName val="0"/>
          <c:showSerName val="0"/>
          <c:showPercent val="0"/>
          <c:showBubbleSize val="0"/>
        </c:dLbls>
        <c:marker val="1"/>
        <c:smooth val="0"/>
        <c:axId val="120597120"/>
        <c:axId val="179376464"/>
      </c:lineChart>
      <c:catAx>
        <c:axId val="120597120"/>
        <c:scaling>
          <c:orientation val="minMax"/>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79376464"/>
        <c:crosses val="autoZero"/>
        <c:auto val="1"/>
        <c:lblAlgn val="ctr"/>
        <c:lblOffset val="100"/>
        <c:noMultiLvlLbl val="0"/>
      </c:catAx>
      <c:valAx>
        <c:axId val="179376464"/>
        <c:scaling>
          <c:orientation val="minMax"/>
          <c:max val="90"/>
          <c:min val="40"/>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20597120"/>
        <c:crosses val="autoZero"/>
        <c:crossBetween val="midCat"/>
      </c:valAx>
      <c:spPr>
        <a:noFill/>
        <a:ln>
          <a:noFill/>
        </a:ln>
        <a:effectLst/>
      </c:spPr>
    </c:plotArea>
    <c:legend>
      <c:legendPos val="t"/>
      <c:overlay val="0"/>
      <c:spPr>
        <a:noFill/>
        <a:ln>
          <a:noFill/>
        </a:ln>
        <a:effectLst/>
      </c:spPr>
      <c:txPr>
        <a:bodyPr rot="0" spcFirstLastPara="1" vertOverflow="ellipsis" vert="horz" wrap="square" anchor="ctr" anchorCtr="1"/>
        <a:lstStyle/>
        <a:p>
          <a:pPr>
            <a:defRPr sz="1400"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AU"/>
              <a:t>US</a:t>
            </a:r>
            <a:r>
              <a:rPr lang="en-AU" baseline="0"/>
              <a:t> Spending on Science, Space, and Technology</a:t>
            </a:r>
          </a:p>
          <a:p>
            <a:pPr>
              <a:defRPr/>
            </a:pPr>
            <a:r>
              <a:rPr lang="en-AU" baseline="0"/>
              <a:t>versus</a:t>
            </a:r>
          </a:p>
          <a:p>
            <a:pPr>
              <a:defRPr/>
            </a:pPr>
            <a:r>
              <a:rPr lang="en-AU" baseline="0"/>
              <a:t>Suicides by hanging, strangulation, and suffocation</a:t>
            </a:r>
            <a:endParaRPr lang="en-AU"/>
          </a:p>
        </c:rich>
      </c:tx>
      <c:layout>
        <c:manualLayout>
          <c:xMode val="edge"/>
          <c:yMode val="edge"/>
          <c:x val="0.18428408575689947"/>
          <c:y val="2.9356201476672082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lineChart>
        <c:grouping val="stacked"/>
        <c:varyColors val="0"/>
        <c:ser>
          <c:idx val="1"/>
          <c:order val="1"/>
          <c:tx>
            <c:v>Suicides</c:v>
          </c:tx>
          <c:spPr>
            <a:ln w="34925" cap="rnd">
              <a:solidFill>
                <a:schemeClr val="accent2"/>
              </a:solidFill>
              <a:round/>
            </a:ln>
            <a:effectLst>
              <a:outerShdw blurRad="57150" dist="19050" dir="5400000" algn="ctr" rotWithShape="0">
                <a:srgbClr val="000000">
                  <a:alpha val="63000"/>
                </a:srgbClr>
              </a:outerShdw>
            </a:effectLst>
          </c:spPr>
          <c:marker>
            <c:symbol val="circle"/>
            <c:size val="6"/>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9525">
                <a:solidFill>
                  <a:schemeClr val="accent2"/>
                </a:solidFill>
                <a:round/>
              </a:ln>
              <a:effectLst>
                <a:outerShdw blurRad="57150" dist="19050" dir="5400000" algn="ctr" rotWithShape="0">
                  <a:srgbClr val="000000">
                    <a:alpha val="63000"/>
                  </a:srgbClr>
                </a:outerShdw>
              </a:effectLst>
            </c:spPr>
          </c:marker>
          <c:cat>
            <c:numRef>
              <c:f>Sheet1!$A$1:$A$11</c:f>
              <c:numCache>
                <c:formatCode>General</c:formatCode>
                <c:ptCount val="11"/>
                <c:pt idx="0">
                  <c:v>1999</c:v>
                </c:pt>
                <c:pt idx="1">
                  <c:v>2000</c:v>
                </c:pt>
                <c:pt idx="2">
                  <c:v>2001</c:v>
                </c:pt>
                <c:pt idx="3">
                  <c:v>2002</c:v>
                </c:pt>
                <c:pt idx="4">
                  <c:v>2003</c:v>
                </c:pt>
                <c:pt idx="5">
                  <c:v>2004</c:v>
                </c:pt>
                <c:pt idx="6">
                  <c:v>2005</c:v>
                </c:pt>
                <c:pt idx="7">
                  <c:v>2006</c:v>
                </c:pt>
                <c:pt idx="8">
                  <c:v>2007</c:v>
                </c:pt>
                <c:pt idx="9">
                  <c:v>2008</c:v>
                </c:pt>
                <c:pt idx="10">
                  <c:v>2009</c:v>
                </c:pt>
              </c:numCache>
            </c:numRef>
          </c:cat>
          <c:val>
            <c:numRef>
              <c:f>Sheet1!$C$1:$C$11</c:f>
              <c:numCache>
                <c:formatCode>General</c:formatCode>
                <c:ptCount val="11"/>
                <c:pt idx="0">
                  <c:v>5427</c:v>
                </c:pt>
                <c:pt idx="1">
                  <c:v>5688</c:v>
                </c:pt>
                <c:pt idx="2">
                  <c:v>6198</c:v>
                </c:pt>
                <c:pt idx="3">
                  <c:v>6462</c:v>
                </c:pt>
                <c:pt idx="4">
                  <c:v>6635</c:v>
                </c:pt>
                <c:pt idx="5">
                  <c:v>7336</c:v>
                </c:pt>
                <c:pt idx="6">
                  <c:v>7248</c:v>
                </c:pt>
                <c:pt idx="7">
                  <c:v>7491</c:v>
                </c:pt>
                <c:pt idx="8">
                  <c:v>8161</c:v>
                </c:pt>
                <c:pt idx="9">
                  <c:v>8578</c:v>
                </c:pt>
                <c:pt idx="10">
                  <c:v>9000</c:v>
                </c:pt>
              </c:numCache>
            </c:numRef>
          </c:val>
          <c:smooth val="0"/>
        </c:ser>
        <c:dLbls>
          <c:showLegendKey val="0"/>
          <c:showVal val="0"/>
          <c:showCatName val="0"/>
          <c:showSerName val="0"/>
          <c:showPercent val="0"/>
          <c:showBubbleSize val="0"/>
        </c:dLbls>
        <c:marker val="1"/>
        <c:smooth val="0"/>
        <c:axId val="237201904"/>
        <c:axId val="237200784"/>
      </c:lineChart>
      <c:lineChart>
        <c:grouping val="stacked"/>
        <c:varyColors val="0"/>
        <c:ser>
          <c:idx val="0"/>
          <c:order val="0"/>
          <c:tx>
            <c:v>Technology Spending</c:v>
          </c:tx>
          <c:spPr>
            <a:ln w="349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chemeClr val="accent1"/>
                </a:solidFill>
                <a:round/>
              </a:ln>
              <a:effectLst>
                <a:outerShdw blurRad="57150" dist="19050" dir="5400000" algn="ctr" rotWithShape="0">
                  <a:srgbClr val="000000">
                    <a:alpha val="63000"/>
                  </a:srgbClr>
                </a:outerShdw>
              </a:effectLst>
            </c:spPr>
          </c:marker>
          <c:val>
            <c:numRef>
              <c:f>Sheet1!$B$1:$B$11</c:f>
              <c:numCache>
                <c:formatCode>General</c:formatCode>
                <c:ptCount val="11"/>
                <c:pt idx="0">
                  <c:v>18079</c:v>
                </c:pt>
                <c:pt idx="1">
                  <c:v>18594</c:v>
                </c:pt>
                <c:pt idx="2">
                  <c:v>19753</c:v>
                </c:pt>
                <c:pt idx="3">
                  <c:v>20734</c:v>
                </c:pt>
                <c:pt idx="4">
                  <c:v>20831</c:v>
                </c:pt>
                <c:pt idx="5">
                  <c:v>23029</c:v>
                </c:pt>
                <c:pt idx="6">
                  <c:v>23597</c:v>
                </c:pt>
                <c:pt idx="7">
                  <c:v>23584</c:v>
                </c:pt>
                <c:pt idx="8">
                  <c:v>25525</c:v>
                </c:pt>
                <c:pt idx="9">
                  <c:v>27731</c:v>
                </c:pt>
                <c:pt idx="10">
                  <c:v>29449</c:v>
                </c:pt>
              </c:numCache>
            </c:numRef>
          </c:val>
          <c:smooth val="0"/>
        </c:ser>
        <c:dLbls>
          <c:showLegendKey val="0"/>
          <c:showVal val="0"/>
          <c:showCatName val="0"/>
          <c:showSerName val="0"/>
          <c:showPercent val="0"/>
          <c:showBubbleSize val="0"/>
        </c:dLbls>
        <c:marker val="1"/>
        <c:smooth val="0"/>
        <c:axId val="237203024"/>
        <c:axId val="237198544"/>
      </c:lineChart>
      <c:valAx>
        <c:axId val="237200784"/>
        <c:scaling>
          <c:orientation val="minMax"/>
          <c:max val="9000"/>
          <c:min val="5000"/>
        </c:scaling>
        <c:delete val="0"/>
        <c:axPos val="r"/>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AU"/>
                  <a:t>Deaths</a:t>
                </a:r>
              </a:p>
            </c:rich>
          </c:tx>
          <c:overlay val="0"/>
          <c:spPr>
            <a:noFill/>
            <a:ln>
              <a:noFill/>
            </a:ln>
            <a:effectLst/>
          </c:spPr>
          <c:txPr>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237201904"/>
        <c:crosses val="max"/>
        <c:crossBetween val="midCat"/>
      </c:valAx>
      <c:catAx>
        <c:axId val="237201904"/>
        <c:scaling>
          <c:orientation val="minMax"/>
        </c:scaling>
        <c:delete val="0"/>
        <c:axPos val="b"/>
        <c:majorGridlines>
          <c:spPr>
            <a:ln w="9525" cap="flat" cmpd="sng" algn="ctr">
              <a:solidFill>
                <a:schemeClr val="lt1">
                  <a:lumMod val="95000"/>
                  <a:alpha val="10000"/>
                </a:schemeClr>
              </a:solidFill>
              <a:round/>
            </a:ln>
            <a:effectLst/>
          </c:spPr>
        </c:majorGridlines>
        <c:title>
          <c:tx>
            <c:rich>
              <a:bodyPr rot="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AU" dirty="0" smtClean="0"/>
                  <a:t>    </a:t>
                </a:r>
                <a:endParaRPr lang="en-AU" dirty="0"/>
              </a:p>
            </c:rich>
          </c:tx>
          <c:overlay val="0"/>
          <c:spPr>
            <a:noFill/>
            <a:ln>
              <a:noFill/>
            </a:ln>
            <a:effectLst/>
          </c:spPr>
          <c:txPr>
            <a:bodyPr rot="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endParaRPr lang="en-US"/>
            </a:p>
          </c:txPr>
        </c:title>
        <c:numFmt formatCode="General" sourceLinked="1"/>
        <c:majorTickMark val="none"/>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237200784"/>
        <c:crosses val="autoZero"/>
        <c:auto val="1"/>
        <c:lblAlgn val="ctr"/>
        <c:lblOffset val="100"/>
        <c:noMultiLvlLbl val="0"/>
      </c:catAx>
      <c:valAx>
        <c:axId val="237198544"/>
        <c:scaling>
          <c:orientation val="minMax"/>
          <c:max val="30000"/>
          <c:min val="18000"/>
        </c:scaling>
        <c:delete val="0"/>
        <c:axPos val="l"/>
        <c:title>
          <c:tx>
            <c:rich>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AU"/>
                  <a:t> Millions ($)</a:t>
                </a:r>
              </a:p>
            </c:rich>
          </c:tx>
          <c:overlay val="0"/>
          <c:spPr>
            <a:noFill/>
            <a:ln>
              <a:noFill/>
            </a:ln>
            <a:effectLst/>
          </c:spPr>
          <c:txPr>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237203024"/>
        <c:crosses val="autoZero"/>
        <c:crossBetween val="between"/>
      </c:valAx>
      <c:catAx>
        <c:axId val="237203024"/>
        <c:scaling>
          <c:orientation val="minMax"/>
        </c:scaling>
        <c:delete val="1"/>
        <c:axPos val="b"/>
        <c:majorTickMark val="none"/>
        <c:minorTickMark val="none"/>
        <c:tickLblPos val="nextTo"/>
        <c:crossAx val="237198544"/>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4">
    <c:autoUpdate val="0"/>
  </c:externalData>
  <c:userShapes r:id="rId5"/>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AU"/>
              <a:t>US Consumption of Cheese per Capita</a:t>
            </a:r>
          </a:p>
          <a:p>
            <a:pPr>
              <a:defRPr/>
            </a:pPr>
            <a:r>
              <a:rPr lang="en-AU"/>
              <a:t>versus</a:t>
            </a:r>
          </a:p>
          <a:p>
            <a:pPr>
              <a:defRPr/>
            </a:pPr>
            <a:r>
              <a:rPr lang="en-AU"/>
              <a:t>Total Revenue Generated by US Golf Courses</a:t>
            </a:r>
          </a:p>
        </c:rich>
      </c:tx>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lineChart>
        <c:grouping val="stacked"/>
        <c:varyColors val="0"/>
        <c:ser>
          <c:idx val="0"/>
          <c:order val="0"/>
          <c:tx>
            <c:v>Cheese Consumption</c:v>
          </c:tx>
          <c:spPr>
            <a:ln w="34925" cap="rnd">
              <a:solidFill>
                <a:schemeClr val="accent1"/>
              </a:solid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a:solidFill>
                  <a:schemeClr val="accent1"/>
                </a:solidFill>
                <a:round/>
              </a:ln>
              <a:effectLst>
                <a:outerShdw blurRad="57150" dist="19050" dir="5400000" algn="ctr" rotWithShape="0">
                  <a:srgbClr val="000000">
                    <a:alpha val="63000"/>
                  </a:srgbClr>
                </a:outerShdw>
              </a:effectLst>
            </c:spPr>
          </c:marker>
          <c:cat>
            <c:numRef>
              <c:f>Sheet2!$A$1:$A$10</c:f>
              <c:numCache>
                <c:formatCode>General</c:formatCode>
                <c:ptCount val="10"/>
                <c:pt idx="0">
                  <c:v>2000</c:v>
                </c:pt>
                <c:pt idx="1">
                  <c:v>2001</c:v>
                </c:pt>
                <c:pt idx="2">
                  <c:v>2002</c:v>
                </c:pt>
                <c:pt idx="3">
                  <c:v>2003</c:v>
                </c:pt>
                <c:pt idx="4">
                  <c:v>2004</c:v>
                </c:pt>
                <c:pt idx="5">
                  <c:v>2005</c:v>
                </c:pt>
                <c:pt idx="6">
                  <c:v>2006</c:v>
                </c:pt>
                <c:pt idx="7">
                  <c:v>2007</c:v>
                </c:pt>
                <c:pt idx="8">
                  <c:v>2008</c:v>
                </c:pt>
                <c:pt idx="9">
                  <c:v>2009</c:v>
                </c:pt>
              </c:numCache>
            </c:numRef>
          </c:cat>
          <c:val>
            <c:numRef>
              <c:f>Sheet2!$B$1:$B$10</c:f>
              <c:numCache>
                <c:formatCode>General</c:formatCode>
                <c:ptCount val="10"/>
                <c:pt idx="0">
                  <c:v>29.8</c:v>
                </c:pt>
                <c:pt idx="1">
                  <c:v>30.1</c:v>
                </c:pt>
                <c:pt idx="2">
                  <c:v>30.5</c:v>
                </c:pt>
                <c:pt idx="3">
                  <c:v>30.6</c:v>
                </c:pt>
                <c:pt idx="4">
                  <c:v>31.3</c:v>
                </c:pt>
                <c:pt idx="5">
                  <c:v>31.7</c:v>
                </c:pt>
                <c:pt idx="6">
                  <c:v>32.6</c:v>
                </c:pt>
                <c:pt idx="7">
                  <c:v>33.1</c:v>
                </c:pt>
                <c:pt idx="8">
                  <c:v>32.700000000000003</c:v>
                </c:pt>
                <c:pt idx="9">
                  <c:v>32.799999999999997</c:v>
                </c:pt>
              </c:numCache>
            </c:numRef>
          </c:val>
          <c:smooth val="0"/>
        </c:ser>
        <c:dLbls>
          <c:showLegendKey val="0"/>
          <c:showVal val="0"/>
          <c:showCatName val="0"/>
          <c:showSerName val="0"/>
          <c:showPercent val="0"/>
          <c:showBubbleSize val="0"/>
        </c:dLbls>
        <c:marker val="1"/>
        <c:smooth val="0"/>
        <c:axId val="236742320"/>
        <c:axId val="236742880"/>
      </c:lineChart>
      <c:lineChart>
        <c:grouping val="stacked"/>
        <c:varyColors val="0"/>
        <c:ser>
          <c:idx val="1"/>
          <c:order val="1"/>
          <c:tx>
            <c:v>Golf Course Revenue</c:v>
          </c:tx>
          <c:spPr>
            <a:ln w="34925" cap="rnd">
              <a:solidFill>
                <a:schemeClr val="accent2"/>
              </a:solidFill>
              <a:round/>
            </a:ln>
            <a:effectLst>
              <a:outerShdw blurRad="57150" dist="19050" dir="5400000" algn="ctr" rotWithShape="0">
                <a:srgbClr val="000000">
                  <a:alpha val="63000"/>
                </a:srgbClr>
              </a:outerShdw>
            </a:effectLst>
          </c:spPr>
          <c:marker>
            <c:symbol val="circle"/>
            <c:size val="6"/>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9525">
                <a:solidFill>
                  <a:schemeClr val="accent2"/>
                </a:solidFill>
                <a:round/>
              </a:ln>
              <a:effectLst>
                <a:outerShdw blurRad="57150" dist="19050" dir="5400000" algn="ctr" rotWithShape="0">
                  <a:srgbClr val="000000">
                    <a:alpha val="63000"/>
                  </a:srgbClr>
                </a:outerShdw>
              </a:effectLst>
            </c:spPr>
          </c:marker>
          <c:val>
            <c:numRef>
              <c:f>Sheet2!$C$1:$C$10</c:f>
              <c:numCache>
                <c:formatCode>General</c:formatCode>
                <c:ptCount val="10"/>
                <c:pt idx="0">
                  <c:v>16692</c:v>
                </c:pt>
                <c:pt idx="1">
                  <c:v>16862</c:v>
                </c:pt>
                <c:pt idx="2">
                  <c:v>17533</c:v>
                </c:pt>
                <c:pt idx="3">
                  <c:v>17291</c:v>
                </c:pt>
                <c:pt idx="4">
                  <c:v>18469</c:v>
                </c:pt>
                <c:pt idx="5">
                  <c:v>19356</c:v>
                </c:pt>
                <c:pt idx="6">
                  <c:v>20523</c:v>
                </c:pt>
                <c:pt idx="7">
                  <c:v>21195</c:v>
                </c:pt>
                <c:pt idx="8">
                  <c:v>21044</c:v>
                </c:pt>
                <c:pt idx="9">
                  <c:v>20326</c:v>
                </c:pt>
              </c:numCache>
            </c:numRef>
          </c:val>
          <c:smooth val="0"/>
        </c:ser>
        <c:dLbls>
          <c:showLegendKey val="0"/>
          <c:showVal val="0"/>
          <c:showCatName val="0"/>
          <c:showSerName val="0"/>
          <c:showPercent val="0"/>
          <c:showBubbleSize val="0"/>
        </c:dLbls>
        <c:marker val="1"/>
        <c:smooth val="0"/>
        <c:axId val="236744000"/>
        <c:axId val="236743440"/>
      </c:lineChart>
      <c:catAx>
        <c:axId val="236742320"/>
        <c:scaling>
          <c:orientation val="minMax"/>
        </c:scaling>
        <c:delete val="0"/>
        <c:axPos val="b"/>
        <c:majorGridlines>
          <c:spPr>
            <a:ln w="9525" cap="flat" cmpd="sng" algn="ctr">
              <a:solidFill>
                <a:schemeClr val="lt1">
                  <a:lumMod val="95000"/>
                  <a:alpha val="10000"/>
                </a:schemeClr>
              </a:solidFill>
              <a:round/>
            </a:ln>
            <a:effectLst/>
          </c:spPr>
        </c:majorGridlines>
        <c:title>
          <c:tx>
            <c:rich>
              <a:bodyPr rot="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AU" baseline="0"/>
                  <a:t>    </a:t>
                </a:r>
                <a:endParaRPr lang="en-AU"/>
              </a:p>
            </c:rich>
          </c:tx>
          <c:overlay val="0"/>
          <c:spPr>
            <a:noFill/>
            <a:ln>
              <a:noFill/>
            </a:ln>
            <a:effectLst/>
          </c:spPr>
          <c:txPr>
            <a:bodyPr rot="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endParaRPr lang="en-US"/>
            </a:p>
          </c:txPr>
        </c:title>
        <c:numFmt formatCode="General" sourceLinked="1"/>
        <c:majorTickMark val="in"/>
        <c:min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236742880"/>
        <c:crosses val="autoZero"/>
        <c:auto val="1"/>
        <c:lblAlgn val="ctr"/>
        <c:lblOffset val="100"/>
        <c:noMultiLvlLbl val="0"/>
      </c:catAx>
      <c:valAx>
        <c:axId val="236742880"/>
        <c:scaling>
          <c:orientation val="minMax"/>
          <c:max val="34"/>
          <c:min val="29"/>
        </c:scaling>
        <c:delete val="0"/>
        <c:axPos val="l"/>
        <c:majorGridlines>
          <c:spPr>
            <a:ln w="9525" cap="flat" cmpd="sng" algn="ctr">
              <a:solidFill>
                <a:schemeClr val="lt1">
                  <a:lumMod val="95000"/>
                  <a:alpha val="10000"/>
                </a:schemeClr>
              </a:solidFill>
              <a:round/>
            </a:ln>
            <a:effectLst/>
          </c:spPr>
        </c:majorGridlines>
        <c:title>
          <c:tx>
            <c:rich>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AU"/>
                  <a:t>POunds</a:t>
                </a:r>
              </a:p>
            </c:rich>
          </c:tx>
          <c:overlay val="0"/>
          <c:spPr>
            <a:noFill/>
            <a:ln>
              <a:noFill/>
            </a:ln>
            <a:effectLst/>
          </c:spPr>
          <c:txPr>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236742320"/>
        <c:crosses val="autoZero"/>
        <c:crossBetween val="midCat"/>
        <c:majorUnit val="1"/>
      </c:valAx>
      <c:valAx>
        <c:axId val="236743440"/>
        <c:scaling>
          <c:orientation val="minMax"/>
          <c:min val="16000"/>
        </c:scaling>
        <c:delete val="0"/>
        <c:axPos val="r"/>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en-US"/>
          </a:p>
        </c:txPr>
        <c:crossAx val="236744000"/>
        <c:crosses val="max"/>
        <c:crossBetween val="between"/>
        <c:dispUnits>
          <c:builtInUnit val="thousands"/>
          <c:dispUnitsLbl>
            <c:layout>
              <c:manualLayout>
                <c:xMode val="edge"/>
                <c:yMode val="edge"/>
                <c:x val="0.96202222784802027"/>
                <c:y val="0.43781203160078813"/>
              </c:manualLayout>
            </c:layout>
            <c:tx>
              <c:rich>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r>
                    <a:rPr lang="en-AU"/>
                    <a:t>BILLIONS ($)</a:t>
                  </a:r>
                </a:p>
              </c:rich>
            </c:tx>
            <c:spPr>
              <a:noFill/>
              <a:ln>
                <a:noFill/>
              </a:ln>
              <a:effectLst/>
            </c:spPr>
            <c:txPr>
              <a:bodyPr rot="-5400000" spcFirstLastPara="1" vertOverflow="ellipsis" vert="horz" wrap="square" anchor="ctr" anchorCtr="1"/>
              <a:lstStyle/>
              <a:p>
                <a:pPr>
                  <a:defRPr sz="900" b="1" i="0" u="none" strike="noStrike" kern="1200" cap="all" baseline="0">
                    <a:solidFill>
                      <a:schemeClr val="lt1">
                        <a:lumMod val="85000"/>
                      </a:schemeClr>
                    </a:solidFill>
                    <a:latin typeface="+mn-lt"/>
                    <a:ea typeface="+mn-ea"/>
                    <a:cs typeface="+mn-cs"/>
                  </a:defRPr>
                </a:pPr>
                <a:endParaRPr lang="en-US"/>
              </a:p>
            </c:txPr>
          </c:dispUnitsLbl>
        </c:dispUnits>
      </c:valAx>
      <c:catAx>
        <c:axId val="236744000"/>
        <c:scaling>
          <c:orientation val="minMax"/>
        </c:scaling>
        <c:delete val="1"/>
        <c:axPos val="b"/>
        <c:majorTickMark val="none"/>
        <c:minorTickMark val="none"/>
        <c:tickLblPos val="nextTo"/>
        <c:crossAx val="236743440"/>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1100" b="0" i="0" u="none" strike="noStrike" kern="1200" baseline="0">
              <a:solidFill>
                <a:schemeClr val="lt1">
                  <a:lumMod val="85000"/>
                </a:schemeClr>
              </a:solidFill>
              <a:latin typeface="+mn-lt"/>
              <a:ea typeface="+mn-ea"/>
              <a:cs typeface="+mn-cs"/>
            </a:defRPr>
          </a:pPr>
          <a:endParaRPr lang="en-US"/>
        </a:p>
      </c:txPr>
    </c:legend>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900"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328">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gradFill>
        <a:gsLst>
          <a:gs pos="100000">
            <a:schemeClr val="dk1">
              <a:lumMod val="95000"/>
              <a:lumOff val="5000"/>
            </a:schemeClr>
          </a:gs>
          <a:gs pos="0">
            <a:schemeClr val="dk1">
              <a:lumMod val="75000"/>
              <a:lumOff val="25000"/>
            </a:schemeClr>
          </a:gs>
        </a:gsLst>
        <a:path path="circle">
          <a:fillToRect l="50000" t="50000" r="50000" b="50000"/>
        </a:path>
      </a:gradFill>
      <a:ln w="9525">
        <a:solidFill>
          <a:schemeClr val="dk1">
            <a:lumMod val="75000"/>
            <a:lumOff val="25000"/>
          </a:schemeClr>
        </a:solidFill>
      </a:ln>
    </cs:spPr>
  </cs:downBar>
  <cs:dropLine>
    <cs:lnRef idx="0"/>
    <cs:fillRef idx="0"/>
    <cs:effectRef idx="0"/>
    <cs:fontRef idx="minor">
      <a:schemeClr val="tx1"/>
    </cs:fontRef>
    <cs:spPr>
      <a:ln w="9525" cap="flat" cmpd="sng" algn="ctr">
        <a:solidFill>
          <a:schemeClr val="lt1"/>
        </a:solidFill>
        <a:round/>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cap="flat" cmpd="sng" algn="ctr">
        <a:solidFill>
          <a:schemeClr val="lt1"/>
        </a:solidFill>
        <a:round/>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gradFill>
        <a:gsLst>
          <a:gs pos="100000">
            <a:schemeClr val="lt1">
              <a:lumMod val="85000"/>
            </a:schemeClr>
          </a:gs>
          <a:gs pos="0">
            <a:schemeClr val="lt1"/>
          </a:gs>
        </a:gsLst>
        <a:path path="circle">
          <a:fillToRect l="50000" t="50000" r="50000" b="50000"/>
        </a:path>
      </a:gradFill>
      <a:ln w="9525" cap="flat" cmpd="sng" algn="ctr">
        <a:solidFill>
          <a:schemeClr val="lt1"/>
        </a:solidFill>
        <a:round/>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328">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gradFill>
        <a:gsLst>
          <a:gs pos="100000">
            <a:schemeClr val="dk1">
              <a:lumMod val="95000"/>
              <a:lumOff val="5000"/>
            </a:schemeClr>
          </a:gs>
          <a:gs pos="0">
            <a:schemeClr val="dk1">
              <a:lumMod val="75000"/>
              <a:lumOff val="25000"/>
            </a:schemeClr>
          </a:gs>
        </a:gsLst>
        <a:path path="circle">
          <a:fillToRect l="50000" t="50000" r="50000" b="50000"/>
        </a:path>
      </a:gradFill>
      <a:ln w="9525">
        <a:solidFill>
          <a:schemeClr val="dk1">
            <a:lumMod val="75000"/>
            <a:lumOff val="25000"/>
          </a:schemeClr>
        </a:solidFill>
      </a:ln>
    </cs:spPr>
  </cs:downBar>
  <cs:dropLine>
    <cs:lnRef idx="0"/>
    <cs:fillRef idx="0"/>
    <cs:effectRef idx="0"/>
    <cs:fontRef idx="minor">
      <a:schemeClr val="tx1"/>
    </cs:fontRef>
    <cs:spPr>
      <a:ln w="9525" cap="flat" cmpd="sng" algn="ctr">
        <a:solidFill>
          <a:schemeClr val="lt1"/>
        </a:solidFill>
        <a:round/>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cap="flat" cmpd="sng" algn="ctr">
        <a:solidFill>
          <a:schemeClr val="lt1"/>
        </a:solidFill>
        <a:round/>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gradFill>
        <a:gsLst>
          <a:gs pos="100000">
            <a:schemeClr val="lt1">
              <a:lumMod val="85000"/>
            </a:schemeClr>
          </a:gs>
          <a:gs pos="0">
            <a:schemeClr val="lt1"/>
          </a:gs>
        </a:gsLst>
        <a:path path="circle">
          <a:fillToRect l="50000" t="50000" r="50000" b="50000"/>
        </a:path>
      </a:gradFill>
      <a:ln w="9525" cap="flat" cmpd="sng" algn="ctr">
        <a:solidFill>
          <a:schemeClr val="lt1"/>
        </a:solidFill>
        <a:round/>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wmf"/><Relationship Id="rId1" Type="http://schemas.openxmlformats.org/officeDocument/2006/relationships/image" Target="../media/image1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33.wmf"/><Relationship Id="rId2" Type="http://schemas.openxmlformats.org/officeDocument/2006/relationships/image" Target="../media/image132.wmf"/><Relationship Id="rId1" Type="http://schemas.openxmlformats.org/officeDocument/2006/relationships/image" Target="../media/image131.wmf"/></Relationships>
</file>

<file path=ppt/drawings/drawing1.xml><?xml version="1.0" encoding="utf-8"?>
<c:userShapes xmlns:c="http://schemas.openxmlformats.org/drawingml/2006/chart">
  <cdr:relSizeAnchor xmlns:cdr="http://schemas.openxmlformats.org/drawingml/2006/chartDrawing">
    <cdr:from>
      <cdr:x>0.74011</cdr:x>
      <cdr:y>0.86441</cdr:y>
    </cdr:from>
    <cdr:to>
      <cdr:x>0.9291</cdr:x>
      <cdr:y>0.99742</cdr:y>
    </cdr:to>
    <cdr:sp macro="" textlink="">
      <cdr:nvSpPr>
        <cdr:cNvPr id="2" name="TextBox 1"/>
        <cdr:cNvSpPr txBox="1"/>
      </cdr:nvSpPr>
      <cdr:spPr>
        <a:xfrm xmlns:a="http://schemas.openxmlformats.org/drawingml/2006/main">
          <a:off x="5760640" y="3672408"/>
          <a:ext cx="1471011" cy="5651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en-AU" sz="1200" b="1" dirty="0">
              <a:solidFill>
                <a:schemeClr val="bg1"/>
              </a:solidFill>
              <a:latin typeface="Calibri" panose="020F0502020204030204" pitchFamily="34" charset="0"/>
              <a:ea typeface="Batang" panose="02030600000101010101" pitchFamily="18" charset="-127"/>
            </a:rPr>
            <a:t>CORRELATION</a:t>
          </a:r>
        </a:p>
        <a:p xmlns:a="http://schemas.openxmlformats.org/drawingml/2006/main">
          <a:pPr algn="ctr"/>
          <a:r>
            <a:rPr lang="en-AU" sz="1200" b="1" dirty="0">
              <a:solidFill>
                <a:schemeClr val="bg1"/>
              </a:solidFill>
              <a:latin typeface="Calibri" panose="020F0502020204030204" pitchFamily="34" charset="0"/>
              <a:ea typeface="Batang" panose="02030600000101010101" pitchFamily="18" charset="-127"/>
            </a:rPr>
            <a:t>0.992082</a:t>
          </a:r>
        </a:p>
      </cdr:txBody>
    </cdr:sp>
  </cdr:relSizeAnchor>
</c:userShapes>
</file>

<file path=ppt/drawings/drawing2.xml><?xml version="1.0" encoding="utf-8"?>
<c:userShapes xmlns:c="http://schemas.openxmlformats.org/drawingml/2006/chart">
  <cdr:relSizeAnchor xmlns:cdr="http://schemas.openxmlformats.org/drawingml/2006/chartDrawing">
    <cdr:from>
      <cdr:x>0.7265</cdr:x>
      <cdr:y>0.86667</cdr:y>
    </cdr:from>
    <cdr:to>
      <cdr:x>0.9011</cdr:x>
      <cdr:y>0.99746</cdr:y>
    </cdr:to>
    <cdr:sp macro="" textlink="">
      <cdr:nvSpPr>
        <cdr:cNvPr id="2" name="TextBox 1"/>
        <cdr:cNvSpPr txBox="1"/>
      </cdr:nvSpPr>
      <cdr:spPr>
        <a:xfrm xmlns:a="http://schemas.openxmlformats.org/drawingml/2006/main">
          <a:off x="6120680" y="3744416"/>
          <a:ext cx="1471010" cy="565089"/>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AU" sz="1200" b="1" dirty="0">
              <a:solidFill>
                <a:schemeClr val="bg1"/>
              </a:solidFill>
              <a:latin typeface="Calibri" panose="020F0502020204030204" pitchFamily="34" charset="0"/>
              <a:ea typeface="Batang" panose="02030600000101010101" pitchFamily="18" charset="-127"/>
            </a:rPr>
            <a:t>CORRELATION</a:t>
          </a:r>
        </a:p>
        <a:p xmlns:a="http://schemas.openxmlformats.org/drawingml/2006/main">
          <a:pPr algn="ctr"/>
          <a:r>
            <a:rPr lang="en-AU" sz="1200" b="1" dirty="0" smtClean="0">
              <a:solidFill>
                <a:schemeClr val="bg1"/>
              </a:solidFill>
              <a:latin typeface="Calibri" panose="020F0502020204030204" pitchFamily="34" charset="0"/>
              <a:ea typeface="Batang" panose="02030600000101010101" pitchFamily="18" charset="-127"/>
            </a:rPr>
            <a:t>0.989705</a:t>
          </a:r>
          <a:endParaRPr lang="en-AU" sz="1200" b="1" dirty="0">
            <a:solidFill>
              <a:schemeClr val="bg1"/>
            </a:solidFill>
            <a:latin typeface="Calibri" panose="020F0502020204030204" pitchFamily="34" charset="0"/>
            <a:ea typeface="Batang" panose="02030600000101010101" pitchFamily="18" charset="-127"/>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4969666" cy="339921"/>
          </a:xfrm>
          <a:prstGeom prst="rect">
            <a:avLst/>
          </a:prstGeom>
        </p:spPr>
        <p:txBody>
          <a:bodyPr vert="horz" lIns="92391" tIns="46195" rIns="92391" bIns="46195" rtlCol="0"/>
          <a:lstStyle>
            <a:lvl1pPr algn="l">
              <a:defRPr sz="1200"/>
            </a:lvl1pPr>
          </a:lstStyle>
          <a:p>
            <a:r>
              <a:rPr lang="en-AU" dirty="0" smtClean="0"/>
              <a:t>Correlations vs Common AY and CY Drivers</a:t>
            </a:r>
          </a:p>
          <a:p>
            <a:r>
              <a:rPr lang="en-AU" dirty="0" err="1" smtClean="0"/>
              <a:t>Dr.</a:t>
            </a:r>
            <a:r>
              <a:rPr lang="en-AU" dirty="0" smtClean="0"/>
              <a:t> Ben </a:t>
            </a:r>
            <a:r>
              <a:rPr lang="en-AU" dirty="0" err="1" smtClean="0"/>
              <a:t>Zehnwirth</a:t>
            </a:r>
            <a:endParaRPr lang="en-AU" dirty="0"/>
          </a:p>
        </p:txBody>
      </p:sp>
      <p:sp>
        <p:nvSpPr>
          <p:cNvPr id="4" name="Footer Placeholder 3"/>
          <p:cNvSpPr>
            <a:spLocks noGrp="1"/>
          </p:cNvSpPr>
          <p:nvPr>
            <p:ph type="ftr" sz="quarter" idx="2"/>
          </p:nvPr>
        </p:nvSpPr>
        <p:spPr>
          <a:xfrm>
            <a:off x="4" y="6466183"/>
            <a:ext cx="4307359" cy="339921"/>
          </a:xfrm>
          <a:prstGeom prst="rect">
            <a:avLst/>
          </a:prstGeom>
        </p:spPr>
        <p:txBody>
          <a:bodyPr vert="horz" lIns="92391" tIns="46195" rIns="92391" bIns="46195" rtlCol="0" anchor="b"/>
          <a:lstStyle>
            <a:lvl1pPr algn="l">
              <a:defRPr sz="1200"/>
            </a:lvl1pPr>
          </a:lstStyle>
          <a:p>
            <a:endParaRPr lang="en-AU"/>
          </a:p>
        </p:txBody>
      </p:sp>
      <p:sp>
        <p:nvSpPr>
          <p:cNvPr id="5" name="Slide Number Placeholder 4"/>
          <p:cNvSpPr>
            <a:spLocks noGrp="1"/>
          </p:cNvSpPr>
          <p:nvPr>
            <p:ph type="sldNum" sz="quarter" idx="3"/>
          </p:nvPr>
        </p:nvSpPr>
        <p:spPr>
          <a:xfrm>
            <a:off x="5629633" y="6466183"/>
            <a:ext cx="4307359" cy="339921"/>
          </a:xfrm>
          <a:prstGeom prst="rect">
            <a:avLst/>
          </a:prstGeom>
        </p:spPr>
        <p:txBody>
          <a:bodyPr vert="horz" lIns="92391" tIns="46195" rIns="92391" bIns="46195" rtlCol="0" anchor="b"/>
          <a:lstStyle>
            <a:lvl1pPr algn="r">
              <a:defRPr sz="1200"/>
            </a:lvl1pPr>
          </a:lstStyle>
          <a:p>
            <a:fld id="{A7CAAA4E-6897-4251-8561-CE623AD5EF1C}" type="slidenum">
              <a:rPr lang="en-AU" smtClean="0"/>
              <a:t>‹#›</a:t>
            </a:fld>
            <a:endParaRPr lang="en-AU"/>
          </a:p>
        </p:txBody>
      </p:sp>
    </p:spTree>
    <p:extLst>
      <p:ext uri="{BB962C8B-B14F-4D97-AF65-F5344CB8AC3E}">
        <p14:creationId xmlns:p14="http://schemas.microsoft.com/office/powerpoint/2010/main" val="1631474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2" y="1"/>
            <a:ext cx="4307045" cy="3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1" tIns="46195" rIns="92391" bIns="46195" numCol="1" anchor="t" anchorCtr="0" compatLnSpc="1">
            <a:prstTxWarp prst="textNoShape">
              <a:avLst/>
            </a:prstTxWarp>
          </a:bodyPr>
          <a:lstStyle>
            <a:lvl1pPr>
              <a:defRPr sz="1200"/>
            </a:lvl1pPr>
          </a:lstStyle>
          <a:p>
            <a:endParaRPr lang="en-GB"/>
          </a:p>
        </p:txBody>
      </p:sp>
      <p:sp>
        <p:nvSpPr>
          <p:cNvPr id="7171" name="Rectangle 3"/>
          <p:cNvSpPr>
            <a:spLocks noGrp="1" noChangeArrowheads="1"/>
          </p:cNvSpPr>
          <p:nvPr>
            <p:ph type="dt" idx="1"/>
          </p:nvPr>
        </p:nvSpPr>
        <p:spPr bwMode="auto">
          <a:xfrm>
            <a:off x="5629993" y="1"/>
            <a:ext cx="4307045" cy="3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1" tIns="46195" rIns="92391" bIns="46195" numCol="1" anchor="t" anchorCtr="0" compatLnSpc="1">
            <a:prstTxWarp prst="textNoShape">
              <a:avLst/>
            </a:prstTxWarp>
          </a:bodyPr>
          <a:lstStyle>
            <a:lvl1pPr algn="r">
              <a:defRPr sz="1200"/>
            </a:lvl1pPr>
          </a:lstStyle>
          <a:p>
            <a:endParaRPr lang="en-GB"/>
          </a:p>
        </p:txBody>
      </p:sp>
      <p:sp>
        <p:nvSpPr>
          <p:cNvPr id="7172" name="Rectangle 4"/>
          <p:cNvSpPr>
            <a:spLocks noGrp="1" noRot="1" noChangeAspect="1" noChangeArrowheads="1" noTextEdit="1"/>
          </p:cNvSpPr>
          <p:nvPr>
            <p:ph type="sldImg" idx="2"/>
          </p:nvPr>
        </p:nvSpPr>
        <p:spPr bwMode="auto">
          <a:xfrm>
            <a:off x="3125788" y="511175"/>
            <a:ext cx="3687762" cy="25527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7173" name="Rectangle 5"/>
          <p:cNvSpPr>
            <a:spLocks noGrp="1" noChangeArrowheads="1"/>
          </p:cNvSpPr>
          <p:nvPr>
            <p:ph type="body" sz="quarter" idx="3"/>
          </p:nvPr>
        </p:nvSpPr>
        <p:spPr bwMode="auto">
          <a:xfrm>
            <a:off x="993934" y="3233421"/>
            <a:ext cx="7951470" cy="3063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1" tIns="46195" rIns="92391" bIns="46195"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7174" name="Rectangle 6"/>
          <p:cNvSpPr>
            <a:spLocks noGrp="1" noChangeArrowheads="1"/>
          </p:cNvSpPr>
          <p:nvPr>
            <p:ph type="ftr" sz="quarter" idx="4"/>
          </p:nvPr>
        </p:nvSpPr>
        <p:spPr bwMode="auto">
          <a:xfrm>
            <a:off x="2" y="6465660"/>
            <a:ext cx="4307045" cy="3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1" tIns="46195" rIns="92391" bIns="46195" numCol="1" anchor="b" anchorCtr="0" compatLnSpc="1">
            <a:prstTxWarp prst="textNoShape">
              <a:avLst/>
            </a:prstTxWarp>
          </a:bodyPr>
          <a:lstStyle>
            <a:lvl1pPr>
              <a:defRPr sz="1200"/>
            </a:lvl1pPr>
          </a:lstStyle>
          <a:p>
            <a:endParaRPr lang="en-GB"/>
          </a:p>
        </p:txBody>
      </p:sp>
      <p:sp>
        <p:nvSpPr>
          <p:cNvPr id="7175" name="Rectangle 7"/>
          <p:cNvSpPr>
            <a:spLocks noGrp="1" noChangeArrowheads="1"/>
          </p:cNvSpPr>
          <p:nvPr>
            <p:ph type="sldNum" sz="quarter" idx="5"/>
          </p:nvPr>
        </p:nvSpPr>
        <p:spPr bwMode="auto">
          <a:xfrm>
            <a:off x="5629993" y="6465660"/>
            <a:ext cx="4307045" cy="3403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391" tIns="46195" rIns="92391" bIns="46195" numCol="1" anchor="b" anchorCtr="0" compatLnSpc="1">
            <a:prstTxWarp prst="textNoShape">
              <a:avLst/>
            </a:prstTxWarp>
          </a:bodyPr>
          <a:lstStyle>
            <a:lvl1pPr algn="r">
              <a:defRPr sz="1200"/>
            </a:lvl1pPr>
          </a:lstStyle>
          <a:p>
            <a:fld id="{0C75E569-FA29-4591-9ED9-413A86DC2D18}" type="slidenum">
              <a:rPr lang="en-GB"/>
              <a:pPr/>
              <a:t>‹#›</a:t>
            </a:fld>
            <a:endParaRPr lang="en-GB"/>
          </a:p>
        </p:txBody>
      </p:sp>
    </p:spTree>
    <p:extLst>
      <p:ext uri="{BB962C8B-B14F-4D97-AF65-F5344CB8AC3E}">
        <p14:creationId xmlns:p14="http://schemas.microsoft.com/office/powerpoint/2010/main" val="168248329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0C75E569-FA29-4591-9ED9-413A86DC2D18}" type="slidenum">
              <a:rPr lang="en-GB" smtClean="0"/>
              <a:pPr/>
              <a:t>6</a:t>
            </a:fld>
            <a:endParaRPr lang="en-GB"/>
          </a:p>
        </p:txBody>
      </p:sp>
    </p:spTree>
    <p:extLst>
      <p:ext uri="{BB962C8B-B14F-4D97-AF65-F5344CB8AC3E}">
        <p14:creationId xmlns:p14="http://schemas.microsoft.com/office/powerpoint/2010/main" val="1788334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0677" indent="-288722" eaLnBrk="0" hangingPunct="0">
              <a:defRPr sz="2400">
                <a:solidFill>
                  <a:schemeClr val="tx1"/>
                </a:solidFill>
                <a:latin typeface="Times New Roman" pitchFamily="18" charset="0"/>
              </a:defRPr>
            </a:lvl2pPr>
            <a:lvl3pPr marL="1154887" indent="-230977" eaLnBrk="0" hangingPunct="0">
              <a:defRPr sz="2400">
                <a:solidFill>
                  <a:schemeClr val="tx1"/>
                </a:solidFill>
                <a:latin typeface="Times New Roman" pitchFamily="18" charset="0"/>
              </a:defRPr>
            </a:lvl3pPr>
            <a:lvl4pPr marL="1616842" indent="-230977" eaLnBrk="0" hangingPunct="0">
              <a:defRPr sz="2400">
                <a:solidFill>
                  <a:schemeClr val="tx1"/>
                </a:solidFill>
                <a:latin typeface="Times New Roman" pitchFamily="18" charset="0"/>
              </a:defRPr>
            </a:lvl4pPr>
            <a:lvl5pPr marL="2078797" indent="-230977" eaLnBrk="0" hangingPunct="0">
              <a:defRPr sz="2400">
                <a:solidFill>
                  <a:schemeClr val="tx1"/>
                </a:solidFill>
                <a:latin typeface="Times New Roman" pitchFamily="18" charset="0"/>
              </a:defRPr>
            </a:lvl5pPr>
            <a:lvl6pPr marL="2540752" indent="-230977" eaLnBrk="0" fontAlgn="base" hangingPunct="0">
              <a:spcBef>
                <a:spcPct val="0"/>
              </a:spcBef>
              <a:spcAft>
                <a:spcPct val="0"/>
              </a:spcAft>
              <a:defRPr sz="2400">
                <a:solidFill>
                  <a:schemeClr val="tx1"/>
                </a:solidFill>
                <a:latin typeface="Times New Roman" pitchFamily="18" charset="0"/>
              </a:defRPr>
            </a:lvl6pPr>
            <a:lvl7pPr marL="3002707" indent="-230977" eaLnBrk="0" fontAlgn="base" hangingPunct="0">
              <a:spcBef>
                <a:spcPct val="0"/>
              </a:spcBef>
              <a:spcAft>
                <a:spcPct val="0"/>
              </a:spcAft>
              <a:defRPr sz="2400">
                <a:solidFill>
                  <a:schemeClr val="tx1"/>
                </a:solidFill>
                <a:latin typeface="Times New Roman" pitchFamily="18" charset="0"/>
              </a:defRPr>
            </a:lvl7pPr>
            <a:lvl8pPr marL="3464662" indent="-230977" eaLnBrk="0" fontAlgn="base" hangingPunct="0">
              <a:spcBef>
                <a:spcPct val="0"/>
              </a:spcBef>
              <a:spcAft>
                <a:spcPct val="0"/>
              </a:spcAft>
              <a:defRPr sz="2400">
                <a:solidFill>
                  <a:schemeClr val="tx1"/>
                </a:solidFill>
                <a:latin typeface="Times New Roman" pitchFamily="18" charset="0"/>
              </a:defRPr>
            </a:lvl8pPr>
            <a:lvl9pPr marL="3926616" indent="-230977" eaLnBrk="0" fontAlgn="base" hangingPunct="0">
              <a:spcBef>
                <a:spcPct val="0"/>
              </a:spcBef>
              <a:spcAft>
                <a:spcPct val="0"/>
              </a:spcAft>
              <a:defRPr sz="2400">
                <a:solidFill>
                  <a:schemeClr val="tx1"/>
                </a:solidFill>
                <a:latin typeface="Times New Roman" pitchFamily="18" charset="0"/>
              </a:defRPr>
            </a:lvl9pPr>
          </a:lstStyle>
          <a:p>
            <a:pPr eaLnBrk="1" hangingPunct="1"/>
            <a:fld id="{75AD7706-304E-4B17-8B37-45559F887D34}" type="slidenum">
              <a:rPr lang="en-US" altLang="en-US" sz="1200"/>
              <a:pPr eaLnBrk="1" hangingPunct="1"/>
              <a:t>19</a:t>
            </a:fld>
            <a:endParaRPr lang="en-US" altLang="en-US" sz="1200"/>
          </a:p>
        </p:txBody>
      </p:sp>
      <p:sp>
        <p:nvSpPr>
          <p:cNvPr id="87043" name="Rectangle 2"/>
          <p:cNvSpPr>
            <a:spLocks noGrp="1" noRot="1" noChangeAspect="1" noChangeArrowheads="1" noTextEdit="1"/>
          </p:cNvSpPr>
          <p:nvPr>
            <p:ph type="sldImg"/>
          </p:nvPr>
        </p:nvSpPr>
        <p:spPr>
          <a:xfrm>
            <a:off x="3125788" y="511175"/>
            <a:ext cx="3687762" cy="2552700"/>
          </a:xfrm>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4722717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0677" indent="-288722" eaLnBrk="0" hangingPunct="0">
              <a:defRPr sz="2400">
                <a:solidFill>
                  <a:schemeClr val="tx1"/>
                </a:solidFill>
                <a:latin typeface="Times New Roman" pitchFamily="18" charset="0"/>
              </a:defRPr>
            </a:lvl2pPr>
            <a:lvl3pPr marL="1154887" indent="-230977" eaLnBrk="0" hangingPunct="0">
              <a:defRPr sz="2400">
                <a:solidFill>
                  <a:schemeClr val="tx1"/>
                </a:solidFill>
                <a:latin typeface="Times New Roman" pitchFamily="18" charset="0"/>
              </a:defRPr>
            </a:lvl3pPr>
            <a:lvl4pPr marL="1616842" indent="-230977" eaLnBrk="0" hangingPunct="0">
              <a:defRPr sz="2400">
                <a:solidFill>
                  <a:schemeClr val="tx1"/>
                </a:solidFill>
                <a:latin typeface="Times New Roman" pitchFamily="18" charset="0"/>
              </a:defRPr>
            </a:lvl4pPr>
            <a:lvl5pPr marL="2078797" indent="-230977" eaLnBrk="0" hangingPunct="0">
              <a:defRPr sz="2400">
                <a:solidFill>
                  <a:schemeClr val="tx1"/>
                </a:solidFill>
                <a:latin typeface="Times New Roman" pitchFamily="18" charset="0"/>
              </a:defRPr>
            </a:lvl5pPr>
            <a:lvl6pPr marL="2540752" indent="-230977" eaLnBrk="0" fontAlgn="base" hangingPunct="0">
              <a:spcBef>
                <a:spcPct val="0"/>
              </a:spcBef>
              <a:spcAft>
                <a:spcPct val="0"/>
              </a:spcAft>
              <a:defRPr sz="2400">
                <a:solidFill>
                  <a:schemeClr val="tx1"/>
                </a:solidFill>
                <a:latin typeface="Times New Roman" pitchFamily="18" charset="0"/>
              </a:defRPr>
            </a:lvl6pPr>
            <a:lvl7pPr marL="3002707" indent="-230977" eaLnBrk="0" fontAlgn="base" hangingPunct="0">
              <a:spcBef>
                <a:spcPct val="0"/>
              </a:spcBef>
              <a:spcAft>
                <a:spcPct val="0"/>
              </a:spcAft>
              <a:defRPr sz="2400">
                <a:solidFill>
                  <a:schemeClr val="tx1"/>
                </a:solidFill>
                <a:latin typeface="Times New Roman" pitchFamily="18" charset="0"/>
              </a:defRPr>
            </a:lvl7pPr>
            <a:lvl8pPr marL="3464662" indent="-230977" eaLnBrk="0" fontAlgn="base" hangingPunct="0">
              <a:spcBef>
                <a:spcPct val="0"/>
              </a:spcBef>
              <a:spcAft>
                <a:spcPct val="0"/>
              </a:spcAft>
              <a:defRPr sz="2400">
                <a:solidFill>
                  <a:schemeClr val="tx1"/>
                </a:solidFill>
                <a:latin typeface="Times New Roman" pitchFamily="18" charset="0"/>
              </a:defRPr>
            </a:lvl8pPr>
            <a:lvl9pPr marL="3926616" indent="-230977" eaLnBrk="0" fontAlgn="base" hangingPunct="0">
              <a:spcBef>
                <a:spcPct val="0"/>
              </a:spcBef>
              <a:spcAft>
                <a:spcPct val="0"/>
              </a:spcAft>
              <a:defRPr sz="2400">
                <a:solidFill>
                  <a:schemeClr val="tx1"/>
                </a:solidFill>
                <a:latin typeface="Times New Roman" pitchFamily="18" charset="0"/>
              </a:defRPr>
            </a:lvl9pPr>
          </a:lstStyle>
          <a:p>
            <a:pPr eaLnBrk="1" hangingPunct="1"/>
            <a:fld id="{75AD7706-304E-4B17-8B37-45559F887D34}" type="slidenum">
              <a:rPr lang="en-US" altLang="en-US" sz="1200"/>
              <a:pPr eaLnBrk="1" hangingPunct="1"/>
              <a:t>20</a:t>
            </a:fld>
            <a:endParaRPr lang="en-US" altLang="en-US" sz="1200"/>
          </a:p>
        </p:txBody>
      </p:sp>
      <p:sp>
        <p:nvSpPr>
          <p:cNvPr id="87043" name="Rectangle 2"/>
          <p:cNvSpPr>
            <a:spLocks noGrp="1" noRot="1" noChangeAspect="1" noChangeArrowheads="1" noTextEdit="1"/>
          </p:cNvSpPr>
          <p:nvPr>
            <p:ph type="sldImg"/>
          </p:nvPr>
        </p:nvSpPr>
        <p:spPr>
          <a:xfrm>
            <a:off x="3125788" y="511175"/>
            <a:ext cx="3687762" cy="2552700"/>
          </a:xfrm>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647778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0677" indent="-288722" eaLnBrk="0" hangingPunct="0">
              <a:defRPr sz="2400">
                <a:solidFill>
                  <a:schemeClr val="tx1"/>
                </a:solidFill>
                <a:latin typeface="Times New Roman" pitchFamily="18" charset="0"/>
              </a:defRPr>
            </a:lvl2pPr>
            <a:lvl3pPr marL="1154887" indent="-230977" eaLnBrk="0" hangingPunct="0">
              <a:defRPr sz="2400">
                <a:solidFill>
                  <a:schemeClr val="tx1"/>
                </a:solidFill>
                <a:latin typeface="Times New Roman" pitchFamily="18" charset="0"/>
              </a:defRPr>
            </a:lvl3pPr>
            <a:lvl4pPr marL="1616842" indent="-230977" eaLnBrk="0" hangingPunct="0">
              <a:defRPr sz="2400">
                <a:solidFill>
                  <a:schemeClr val="tx1"/>
                </a:solidFill>
                <a:latin typeface="Times New Roman" pitchFamily="18" charset="0"/>
              </a:defRPr>
            </a:lvl4pPr>
            <a:lvl5pPr marL="2078797" indent="-230977" eaLnBrk="0" hangingPunct="0">
              <a:defRPr sz="2400">
                <a:solidFill>
                  <a:schemeClr val="tx1"/>
                </a:solidFill>
                <a:latin typeface="Times New Roman" pitchFamily="18" charset="0"/>
              </a:defRPr>
            </a:lvl5pPr>
            <a:lvl6pPr marL="2540752" indent="-230977" eaLnBrk="0" fontAlgn="base" hangingPunct="0">
              <a:spcBef>
                <a:spcPct val="0"/>
              </a:spcBef>
              <a:spcAft>
                <a:spcPct val="0"/>
              </a:spcAft>
              <a:defRPr sz="2400">
                <a:solidFill>
                  <a:schemeClr val="tx1"/>
                </a:solidFill>
                <a:latin typeface="Times New Roman" pitchFamily="18" charset="0"/>
              </a:defRPr>
            </a:lvl6pPr>
            <a:lvl7pPr marL="3002707" indent="-230977" eaLnBrk="0" fontAlgn="base" hangingPunct="0">
              <a:spcBef>
                <a:spcPct val="0"/>
              </a:spcBef>
              <a:spcAft>
                <a:spcPct val="0"/>
              </a:spcAft>
              <a:defRPr sz="2400">
                <a:solidFill>
                  <a:schemeClr val="tx1"/>
                </a:solidFill>
                <a:latin typeface="Times New Roman" pitchFamily="18" charset="0"/>
              </a:defRPr>
            </a:lvl7pPr>
            <a:lvl8pPr marL="3464662" indent="-230977" eaLnBrk="0" fontAlgn="base" hangingPunct="0">
              <a:spcBef>
                <a:spcPct val="0"/>
              </a:spcBef>
              <a:spcAft>
                <a:spcPct val="0"/>
              </a:spcAft>
              <a:defRPr sz="2400">
                <a:solidFill>
                  <a:schemeClr val="tx1"/>
                </a:solidFill>
                <a:latin typeface="Times New Roman" pitchFamily="18" charset="0"/>
              </a:defRPr>
            </a:lvl8pPr>
            <a:lvl9pPr marL="3926616" indent="-230977" eaLnBrk="0" fontAlgn="base" hangingPunct="0">
              <a:spcBef>
                <a:spcPct val="0"/>
              </a:spcBef>
              <a:spcAft>
                <a:spcPct val="0"/>
              </a:spcAft>
              <a:defRPr sz="2400">
                <a:solidFill>
                  <a:schemeClr val="tx1"/>
                </a:solidFill>
                <a:latin typeface="Times New Roman" pitchFamily="18" charset="0"/>
              </a:defRPr>
            </a:lvl9pPr>
          </a:lstStyle>
          <a:p>
            <a:pPr eaLnBrk="1" hangingPunct="1"/>
            <a:fld id="{42D91122-78B4-4442-9214-753E49DD9296}" type="slidenum">
              <a:rPr lang="en-US" altLang="en-US" sz="1200"/>
              <a:pPr eaLnBrk="1" hangingPunct="1"/>
              <a:t>21</a:t>
            </a:fld>
            <a:endParaRPr lang="en-US" altLang="en-US" sz="1200"/>
          </a:p>
        </p:txBody>
      </p:sp>
      <p:sp>
        <p:nvSpPr>
          <p:cNvPr id="88067" name="Rectangle 2"/>
          <p:cNvSpPr>
            <a:spLocks noGrp="1" noRot="1" noChangeAspect="1" noChangeArrowheads="1" noTextEdit="1"/>
          </p:cNvSpPr>
          <p:nvPr>
            <p:ph type="sldImg"/>
          </p:nvPr>
        </p:nvSpPr>
        <p:spPr>
          <a:xfrm>
            <a:off x="3125788" y="511175"/>
            <a:ext cx="3687762" cy="2552700"/>
          </a:xfrm>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9416025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0677" indent="-288722" eaLnBrk="0" hangingPunct="0">
              <a:defRPr sz="2400">
                <a:solidFill>
                  <a:schemeClr val="tx1"/>
                </a:solidFill>
                <a:latin typeface="Times New Roman" pitchFamily="18" charset="0"/>
              </a:defRPr>
            </a:lvl2pPr>
            <a:lvl3pPr marL="1154887" indent="-230977" eaLnBrk="0" hangingPunct="0">
              <a:defRPr sz="2400">
                <a:solidFill>
                  <a:schemeClr val="tx1"/>
                </a:solidFill>
                <a:latin typeface="Times New Roman" pitchFamily="18" charset="0"/>
              </a:defRPr>
            </a:lvl3pPr>
            <a:lvl4pPr marL="1616842" indent="-230977" eaLnBrk="0" hangingPunct="0">
              <a:defRPr sz="2400">
                <a:solidFill>
                  <a:schemeClr val="tx1"/>
                </a:solidFill>
                <a:latin typeface="Times New Roman" pitchFamily="18" charset="0"/>
              </a:defRPr>
            </a:lvl4pPr>
            <a:lvl5pPr marL="2078797" indent="-230977" eaLnBrk="0" hangingPunct="0">
              <a:defRPr sz="2400">
                <a:solidFill>
                  <a:schemeClr val="tx1"/>
                </a:solidFill>
                <a:latin typeface="Times New Roman" pitchFamily="18" charset="0"/>
              </a:defRPr>
            </a:lvl5pPr>
            <a:lvl6pPr marL="2540752" indent="-230977" eaLnBrk="0" fontAlgn="base" hangingPunct="0">
              <a:spcBef>
                <a:spcPct val="0"/>
              </a:spcBef>
              <a:spcAft>
                <a:spcPct val="0"/>
              </a:spcAft>
              <a:defRPr sz="2400">
                <a:solidFill>
                  <a:schemeClr val="tx1"/>
                </a:solidFill>
                <a:latin typeface="Times New Roman" pitchFamily="18" charset="0"/>
              </a:defRPr>
            </a:lvl6pPr>
            <a:lvl7pPr marL="3002707" indent="-230977" eaLnBrk="0" fontAlgn="base" hangingPunct="0">
              <a:spcBef>
                <a:spcPct val="0"/>
              </a:spcBef>
              <a:spcAft>
                <a:spcPct val="0"/>
              </a:spcAft>
              <a:defRPr sz="2400">
                <a:solidFill>
                  <a:schemeClr val="tx1"/>
                </a:solidFill>
                <a:latin typeface="Times New Roman" pitchFamily="18" charset="0"/>
              </a:defRPr>
            </a:lvl7pPr>
            <a:lvl8pPr marL="3464662" indent="-230977" eaLnBrk="0" fontAlgn="base" hangingPunct="0">
              <a:spcBef>
                <a:spcPct val="0"/>
              </a:spcBef>
              <a:spcAft>
                <a:spcPct val="0"/>
              </a:spcAft>
              <a:defRPr sz="2400">
                <a:solidFill>
                  <a:schemeClr val="tx1"/>
                </a:solidFill>
                <a:latin typeface="Times New Roman" pitchFamily="18" charset="0"/>
              </a:defRPr>
            </a:lvl8pPr>
            <a:lvl9pPr marL="3926616" indent="-230977" eaLnBrk="0" fontAlgn="base" hangingPunct="0">
              <a:spcBef>
                <a:spcPct val="0"/>
              </a:spcBef>
              <a:spcAft>
                <a:spcPct val="0"/>
              </a:spcAft>
              <a:defRPr sz="2400">
                <a:solidFill>
                  <a:schemeClr val="tx1"/>
                </a:solidFill>
                <a:latin typeface="Times New Roman" pitchFamily="18" charset="0"/>
              </a:defRPr>
            </a:lvl9pPr>
          </a:lstStyle>
          <a:p>
            <a:pPr eaLnBrk="1" hangingPunct="1"/>
            <a:fld id="{2E8C7231-347B-4947-AF6F-E98C3A346DB5}" type="slidenum">
              <a:rPr lang="en-US" altLang="en-US" sz="1200"/>
              <a:pPr eaLnBrk="1" hangingPunct="1"/>
              <a:t>22</a:t>
            </a:fld>
            <a:endParaRPr lang="en-US" altLang="en-US" sz="1200"/>
          </a:p>
        </p:txBody>
      </p:sp>
      <p:sp>
        <p:nvSpPr>
          <p:cNvPr id="89091" name="Rectangle 2"/>
          <p:cNvSpPr>
            <a:spLocks noGrp="1" noRot="1" noChangeAspect="1" noChangeArrowheads="1" noTextEdit="1"/>
          </p:cNvSpPr>
          <p:nvPr>
            <p:ph type="sldImg"/>
          </p:nvPr>
        </p:nvSpPr>
        <p:spPr>
          <a:xfrm>
            <a:off x="3125788" y="511175"/>
            <a:ext cx="3687762" cy="2552700"/>
          </a:xfrm>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3333002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0677" indent="-288722" eaLnBrk="0" hangingPunct="0">
              <a:defRPr sz="2400">
                <a:solidFill>
                  <a:schemeClr val="tx1"/>
                </a:solidFill>
                <a:latin typeface="Times New Roman" pitchFamily="18" charset="0"/>
              </a:defRPr>
            </a:lvl2pPr>
            <a:lvl3pPr marL="1154887" indent="-230977" eaLnBrk="0" hangingPunct="0">
              <a:defRPr sz="2400">
                <a:solidFill>
                  <a:schemeClr val="tx1"/>
                </a:solidFill>
                <a:latin typeface="Times New Roman" pitchFamily="18" charset="0"/>
              </a:defRPr>
            </a:lvl3pPr>
            <a:lvl4pPr marL="1616842" indent="-230977" eaLnBrk="0" hangingPunct="0">
              <a:defRPr sz="2400">
                <a:solidFill>
                  <a:schemeClr val="tx1"/>
                </a:solidFill>
                <a:latin typeface="Times New Roman" pitchFamily="18" charset="0"/>
              </a:defRPr>
            </a:lvl4pPr>
            <a:lvl5pPr marL="2078797" indent="-230977" eaLnBrk="0" hangingPunct="0">
              <a:defRPr sz="2400">
                <a:solidFill>
                  <a:schemeClr val="tx1"/>
                </a:solidFill>
                <a:latin typeface="Times New Roman" pitchFamily="18" charset="0"/>
              </a:defRPr>
            </a:lvl5pPr>
            <a:lvl6pPr marL="2540752" indent="-230977" eaLnBrk="0" fontAlgn="base" hangingPunct="0">
              <a:spcBef>
                <a:spcPct val="0"/>
              </a:spcBef>
              <a:spcAft>
                <a:spcPct val="0"/>
              </a:spcAft>
              <a:defRPr sz="2400">
                <a:solidFill>
                  <a:schemeClr val="tx1"/>
                </a:solidFill>
                <a:latin typeface="Times New Roman" pitchFamily="18" charset="0"/>
              </a:defRPr>
            </a:lvl6pPr>
            <a:lvl7pPr marL="3002707" indent="-230977" eaLnBrk="0" fontAlgn="base" hangingPunct="0">
              <a:spcBef>
                <a:spcPct val="0"/>
              </a:spcBef>
              <a:spcAft>
                <a:spcPct val="0"/>
              </a:spcAft>
              <a:defRPr sz="2400">
                <a:solidFill>
                  <a:schemeClr val="tx1"/>
                </a:solidFill>
                <a:latin typeface="Times New Roman" pitchFamily="18" charset="0"/>
              </a:defRPr>
            </a:lvl7pPr>
            <a:lvl8pPr marL="3464662" indent="-230977" eaLnBrk="0" fontAlgn="base" hangingPunct="0">
              <a:spcBef>
                <a:spcPct val="0"/>
              </a:spcBef>
              <a:spcAft>
                <a:spcPct val="0"/>
              </a:spcAft>
              <a:defRPr sz="2400">
                <a:solidFill>
                  <a:schemeClr val="tx1"/>
                </a:solidFill>
                <a:latin typeface="Times New Roman" pitchFamily="18" charset="0"/>
              </a:defRPr>
            </a:lvl8pPr>
            <a:lvl9pPr marL="3926616" indent="-230977" eaLnBrk="0" fontAlgn="base" hangingPunct="0">
              <a:spcBef>
                <a:spcPct val="0"/>
              </a:spcBef>
              <a:spcAft>
                <a:spcPct val="0"/>
              </a:spcAft>
              <a:defRPr sz="2400">
                <a:solidFill>
                  <a:schemeClr val="tx1"/>
                </a:solidFill>
                <a:latin typeface="Times New Roman" pitchFamily="18" charset="0"/>
              </a:defRPr>
            </a:lvl9pPr>
          </a:lstStyle>
          <a:p>
            <a:pPr eaLnBrk="1" hangingPunct="1"/>
            <a:fld id="{FF7B7561-B356-4D18-A142-59D834E0B254}" type="slidenum">
              <a:rPr lang="en-US" altLang="en-US" sz="1200"/>
              <a:pPr eaLnBrk="1" hangingPunct="1"/>
              <a:t>66</a:t>
            </a:fld>
            <a:endParaRPr lang="en-US" altLang="en-US" sz="1200"/>
          </a:p>
        </p:txBody>
      </p:sp>
      <p:sp>
        <p:nvSpPr>
          <p:cNvPr id="96259" name="Rectangle 2"/>
          <p:cNvSpPr>
            <a:spLocks noGrp="1" noRot="1" noChangeAspect="1" noChangeArrowheads="1" noTextEdit="1"/>
          </p:cNvSpPr>
          <p:nvPr>
            <p:ph type="sldImg"/>
          </p:nvPr>
        </p:nvSpPr>
        <p:spPr>
          <a:xfrm>
            <a:off x="3125788" y="511175"/>
            <a:ext cx="3687762" cy="2552700"/>
          </a:xfrm>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28459442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Times New Roman" pitchFamily="18" charset="0"/>
              </a:defRPr>
            </a:lvl1pPr>
            <a:lvl2pPr marL="750677" indent="-288722" eaLnBrk="0" hangingPunct="0">
              <a:defRPr sz="2400">
                <a:solidFill>
                  <a:schemeClr val="tx1"/>
                </a:solidFill>
                <a:latin typeface="Times New Roman" pitchFamily="18" charset="0"/>
              </a:defRPr>
            </a:lvl2pPr>
            <a:lvl3pPr marL="1154887" indent="-230977" eaLnBrk="0" hangingPunct="0">
              <a:defRPr sz="2400">
                <a:solidFill>
                  <a:schemeClr val="tx1"/>
                </a:solidFill>
                <a:latin typeface="Times New Roman" pitchFamily="18" charset="0"/>
              </a:defRPr>
            </a:lvl3pPr>
            <a:lvl4pPr marL="1616842" indent="-230977" eaLnBrk="0" hangingPunct="0">
              <a:defRPr sz="2400">
                <a:solidFill>
                  <a:schemeClr val="tx1"/>
                </a:solidFill>
                <a:latin typeface="Times New Roman" pitchFamily="18" charset="0"/>
              </a:defRPr>
            </a:lvl4pPr>
            <a:lvl5pPr marL="2078797" indent="-230977" eaLnBrk="0" hangingPunct="0">
              <a:defRPr sz="2400">
                <a:solidFill>
                  <a:schemeClr val="tx1"/>
                </a:solidFill>
                <a:latin typeface="Times New Roman" pitchFamily="18" charset="0"/>
              </a:defRPr>
            </a:lvl5pPr>
            <a:lvl6pPr marL="2540752" indent="-230977" eaLnBrk="0" fontAlgn="base" hangingPunct="0">
              <a:spcBef>
                <a:spcPct val="0"/>
              </a:spcBef>
              <a:spcAft>
                <a:spcPct val="0"/>
              </a:spcAft>
              <a:defRPr sz="2400">
                <a:solidFill>
                  <a:schemeClr val="tx1"/>
                </a:solidFill>
                <a:latin typeface="Times New Roman" pitchFamily="18" charset="0"/>
              </a:defRPr>
            </a:lvl6pPr>
            <a:lvl7pPr marL="3002707" indent="-230977" eaLnBrk="0" fontAlgn="base" hangingPunct="0">
              <a:spcBef>
                <a:spcPct val="0"/>
              </a:spcBef>
              <a:spcAft>
                <a:spcPct val="0"/>
              </a:spcAft>
              <a:defRPr sz="2400">
                <a:solidFill>
                  <a:schemeClr val="tx1"/>
                </a:solidFill>
                <a:latin typeface="Times New Roman" pitchFamily="18" charset="0"/>
              </a:defRPr>
            </a:lvl7pPr>
            <a:lvl8pPr marL="3464662" indent="-230977" eaLnBrk="0" fontAlgn="base" hangingPunct="0">
              <a:spcBef>
                <a:spcPct val="0"/>
              </a:spcBef>
              <a:spcAft>
                <a:spcPct val="0"/>
              </a:spcAft>
              <a:defRPr sz="2400">
                <a:solidFill>
                  <a:schemeClr val="tx1"/>
                </a:solidFill>
                <a:latin typeface="Times New Roman" pitchFamily="18" charset="0"/>
              </a:defRPr>
            </a:lvl8pPr>
            <a:lvl9pPr marL="3926616" indent="-230977" eaLnBrk="0" fontAlgn="base" hangingPunct="0">
              <a:spcBef>
                <a:spcPct val="0"/>
              </a:spcBef>
              <a:spcAft>
                <a:spcPct val="0"/>
              </a:spcAft>
              <a:defRPr sz="2400">
                <a:solidFill>
                  <a:schemeClr val="tx1"/>
                </a:solidFill>
                <a:latin typeface="Times New Roman" pitchFamily="18" charset="0"/>
              </a:defRPr>
            </a:lvl9pPr>
          </a:lstStyle>
          <a:p>
            <a:pPr eaLnBrk="1" hangingPunct="1"/>
            <a:fld id="{F72EF7DE-90BB-4392-BAD2-E038FE4C7CBA}" type="slidenum">
              <a:rPr lang="en-US" altLang="en-US" sz="1200"/>
              <a:pPr eaLnBrk="1" hangingPunct="1"/>
              <a:t>67</a:t>
            </a:fld>
            <a:endParaRPr lang="en-US" altLang="en-US" sz="1200"/>
          </a:p>
        </p:txBody>
      </p:sp>
      <p:sp>
        <p:nvSpPr>
          <p:cNvPr id="97283" name="Rectangle 2"/>
          <p:cNvSpPr>
            <a:spLocks noGrp="1" noRot="1" noChangeAspect="1" noChangeArrowheads="1" noTextEdit="1"/>
          </p:cNvSpPr>
          <p:nvPr>
            <p:ph type="sldImg"/>
          </p:nvPr>
        </p:nvSpPr>
        <p:spPr>
          <a:xfrm>
            <a:off x="3125788" y="511175"/>
            <a:ext cx="3687762" cy="2552700"/>
          </a:xfrm>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19445505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pattFill prst="pct5">
          <a:fgClr>
            <a:srgbClr val="113458"/>
          </a:fgClr>
          <a:bgClr>
            <a:schemeClr val="bg1"/>
          </a:bgClr>
        </a:patt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28229" y="2133601"/>
            <a:ext cx="8413203" cy="1295399"/>
          </a:xfrm>
        </p:spPr>
        <p:txBody>
          <a:bodyPr anchor="t"/>
          <a:lstStyle>
            <a:lvl1pPr>
              <a:defRPr sz="3600" b="1">
                <a:solidFill>
                  <a:schemeClr val="bg1"/>
                </a:solidFill>
              </a:defRPr>
            </a:lvl1pPr>
          </a:lstStyle>
          <a:p>
            <a:pPr lvl="0"/>
            <a:r>
              <a:rPr lang="en-US" noProof="0" smtClean="0"/>
              <a:t>Click to edit Master title style</a:t>
            </a:r>
            <a:endParaRPr lang="en-GB" noProof="0" dirty="0" smtClean="0"/>
          </a:p>
        </p:txBody>
      </p:sp>
      <p:sp>
        <p:nvSpPr>
          <p:cNvPr id="3075" name="Rectangle 3"/>
          <p:cNvSpPr>
            <a:spLocks noGrp="1" noChangeArrowheads="1"/>
          </p:cNvSpPr>
          <p:nvPr>
            <p:ph type="subTitle" idx="1"/>
          </p:nvPr>
        </p:nvSpPr>
        <p:spPr>
          <a:xfrm>
            <a:off x="428229" y="2781300"/>
            <a:ext cx="6631517" cy="1007740"/>
          </a:xfrm>
        </p:spPr>
        <p:txBody>
          <a:bodyPr/>
          <a:lstStyle>
            <a:lvl1pPr marL="0" indent="0">
              <a:spcBef>
                <a:spcPts val="0"/>
              </a:spcBef>
              <a:buFontTx/>
              <a:buNone/>
              <a:defRPr sz="2600">
                <a:solidFill>
                  <a:schemeClr val="bg1"/>
                </a:solidFill>
              </a:defRPr>
            </a:lvl1pPr>
          </a:lstStyle>
          <a:p>
            <a:pPr lvl="0"/>
            <a:r>
              <a:rPr lang="en-US" noProof="0" smtClean="0"/>
              <a:t>Click to edit Master subtitle style</a:t>
            </a:r>
            <a:endParaRPr lang="en-GB" noProof="0" dirty="0" smtClean="0"/>
          </a:p>
        </p:txBody>
      </p:sp>
      <p:sp>
        <p:nvSpPr>
          <p:cNvPr id="3076" name="Rectangle 4"/>
          <p:cNvSpPr>
            <a:spLocks noGrp="1" noChangeArrowheads="1"/>
          </p:cNvSpPr>
          <p:nvPr>
            <p:ph type="dt" sz="half" idx="2"/>
          </p:nvPr>
        </p:nvSpPr>
        <p:spPr>
          <a:xfrm>
            <a:off x="428229" y="6410325"/>
            <a:ext cx="2378471" cy="331788"/>
          </a:xfrm>
        </p:spPr>
        <p:txBody>
          <a:bodyPr/>
          <a:lstStyle>
            <a:lvl1pPr>
              <a:defRPr>
                <a:solidFill>
                  <a:schemeClr val="bg1"/>
                </a:solidFill>
              </a:defRPr>
            </a:lvl1pPr>
          </a:lstStyle>
          <a:p>
            <a:fld id="{1744C141-B97D-4979-AB76-E8E6AB76C28B}" type="datetime4">
              <a:rPr lang="en-GB"/>
              <a:pPr/>
              <a:t>24 April 2015</a:t>
            </a:fld>
            <a:endParaRPr lang="en-GB"/>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solidFill>
          <a:srgbClr val="113458"/>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28229" y="2133601"/>
            <a:ext cx="6901035" cy="1295399"/>
          </a:xfrm>
        </p:spPr>
        <p:txBody>
          <a:bodyPr anchor="t"/>
          <a:lstStyle>
            <a:lvl1pPr>
              <a:defRPr sz="3600" b="1">
                <a:solidFill>
                  <a:schemeClr val="bg1"/>
                </a:solidFill>
              </a:defRPr>
            </a:lvl1pPr>
          </a:lstStyle>
          <a:p>
            <a:pPr lvl="0"/>
            <a:r>
              <a:rPr lang="en-US" noProof="0" smtClean="0"/>
              <a:t>Click to edit Master title style</a:t>
            </a:r>
            <a:endParaRPr lang="en-GB" noProof="0" dirty="0" smtClean="0"/>
          </a:p>
        </p:txBody>
      </p:sp>
      <p:sp>
        <p:nvSpPr>
          <p:cNvPr id="3075" name="Rectangle 3"/>
          <p:cNvSpPr>
            <a:spLocks noGrp="1" noChangeArrowheads="1"/>
          </p:cNvSpPr>
          <p:nvPr>
            <p:ph type="subTitle" idx="1"/>
          </p:nvPr>
        </p:nvSpPr>
        <p:spPr>
          <a:xfrm>
            <a:off x="428229" y="2781300"/>
            <a:ext cx="6631517" cy="1007740"/>
          </a:xfrm>
        </p:spPr>
        <p:txBody>
          <a:bodyPr/>
          <a:lstStyle>
            <a:lvl1pPr marL="0" indent="0">
              <a:spcBef>
                <a:spcPts val="0"/>
              </a:spcBef>
              <a:buFontTx/>
              <a:buNone/>
              <a:defRPr sz="2600">
                <a:solidFill>
                  <a:schemeClr val="bg1"/>
                </a:solidFill>
              </a:defRPr>
            </a:lvl1pPr>
          </a:lstStyle>
          <a:p>
            <a:pPr lvl="0"/>
            <a:r>
              <a:rPr lang="en-US" noProof="0" smtClean="0"/>
              <a:t>Click to edit Master subtitle style</a:t>
            </a:r>
            <a:endParaRPr lang="en-GB" noProof="0" dirty="0" smtClean="0"/>
          </a:p>
        </p:txBody>
      </p:sp>
      <p:sp>
        <p:nvSpPr>
          <p:cNvPr id="3076" name="Rectangle 4"/>
          <p:cNvSpPr>
            <a:spLocks noGrp="1" noChangeArrowheads="1"/>
          </p:cNvSpPr>
          <p:nvPr>
            <p:ph type="dt" sz="half" idx="2"/>
          </p:nvPr>
        </p:nvSpPr>
        <p:spPr>
          <a:xfrm>
            <a:off x="428229" y="6410325"/>
            <a:ext cx="2378471" cy="331788"/>
          </a:xfrm>
        </p:spPr>
        <p:txBody>
          <a:bodyPr/>
          <a:lstStyle>
            <a:lvl1pPr>
              <a:defRPr>
                <a:solidFill>
                  <a:schemeClr val="bg1"/>
                </a:solidFill>
              </a:defRPr>
            </a:lvl1pPr>
          </a:lstStyle>
          <a:p>
            <a:fld id="{1744C141-B97D-4979-AB76-E8E6AB76C28B}" type="datetime4">
              <a:rPr lang="en-GB"/>
              <a:pPr/>
              <a:t>24 April 2015</a:t>
            </a:fld>
            <a:endParaRPr lang="en-GB"/>
          </a:p>
        </p:txBody>
      </p:sp>
      <p:pic>
        <p:nvPicPr>
          <p:cNvPr id="10" name="Picture 4" descr="E:\Pants Work\Current Work\Actuaries 2011\Logos all\IFOA Logo\Lanscape - Standard\WMF logos\IFOA_logo_L_RGB_WO_text.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8249" y="260350"/>
            <a:ext cx="2560490" cy="1042311"/>
          </a:xfrm>
          <a:prstGeom prst="rect">
            <a:avLst/>
          </a:prstGeom>
          <a:noFill/>
          <a:extLst>
            <a:ext uri="{909E8E84-426E-40DD-AFC4-6F175D3DCCD1}">
              <a14:hiddenFill xmlns:a14="http://schemas.microsoft.com/office/drawing/2010/main">
                <a:solidFill>
                  <a:srgbClr val="FFFFFF"/>
                </a:solidFill>
              </a14:hiddenFill>
            </a:ext>
          </a:extLst>
        </p:spPr>
      </p:pic>
      <p:grpSp>
        <p:nvGrpSpPr>
          <p:cNvPr id="4" name="Group 3"/>
          <p:cNvGrpSpPr/>
          <p:nvPr userDrawn="1"/>
        </p:nvGrpSpPr>
        <p:grpSpPr>
          <a:xfrm>
            <a:off x="7905328" y="493473"/>
            <a:ext cx="1656184" cy="631271"/>
            <a:chOff x="7905328" y="493473"/>
            <a:chExt cx="1656184" cy="631271"/>
          </a:xfrm>
        </p:grpSpPr>
        <p:sp>
          <p:nvSpPr>
            <p:cNvPr id="2" name="Oval 1"/>
            <p:cNvSpPr/>
            <p:nvPr userDrawn="1"/>
          </p:nvSpPr>
          <p:spPr>
            <a:xfrm>
              <a:off x="7905328" y="493473"/>
              <a:ext cx="648072" cy="6312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p:cNvSpPr txBox="1"/>
            <p:nvPr userDrawn="1"/>
          </p:nvSpPr>
          <p:spPr>
            <a:xfrm>
              <a:off x="8553400" y="539969"/>
              <a:ext cx="1008112" cy="584775"/>
            </a:xfrm>
            <a:prstGeom prst="rect">
              <a:avLst/>
            </a:prstGeom>
            <a:noFill/>
          </p:spPr>
          <p:txBody>
            <a:bodyPr wrap="square" rtlCol="0">
              <a:spAutoFit/>
            </a:bodyPr>
            <a:lstStyle/>
            <a:p>
              <a:r>
                <a:rPr lang="en-GB" sz="1600" dirty="0" smtClean="0">
                  <a:solidFill>
                    <a:schemeClr val="bg1"/>
                  </a:solidFill>
                </a:rPr>
                <a:t>Partner</a:t>
              </a:r>
            </a:p>
            <a:p>
              <a:r>
                <a:rPr lang="en-GB" sz="1600" dirty="0" smtClean="0">
                  <a:solidFill>
                    <a:schemeClr val="bg1"/>
                  </a:solidFill>
                </a:rPr>
                <a:t>Logo</a:t>
              </a:r>
              <a:endParaRPr lang="en-GB" sz="1600" dirty="0">
                <a:solidFill>
                  <a:schemeClr val="bg1"/>
                </a:solidFill>
              </a:endParaRPr>
            </a:p>
          </p:txBody>
        </p:sp>
      </p:grpSp>
      <p:grpSp>
        <p:nvGrpSpPr>
          <p:cNvPr id="5" name="Group 4"/>
          <p:cNvGrpSpPr/>
          <p:nvPr userDrawn="1"/>
        </p:nvGrpSpPr>
        <p:grpSpPr>
          <a:xfrm>
            <a:off x="7905328" y="1357569"/>
            <a:ext cx="1656184" cy="631271"/>
            <a:chOff x="7905328" y="1357569"/>
            <a:chExt cx="1656184" cy="631271"/>
          </a:xfrm>
        </p:grpSpPr>
        <p:sp>
          <p:nvSpPr>
            <p:cNvPr id="9" name="Oval 8"/>
            <p:cNvSpPr/>
            <p:nvPr userDrawn="1"/>
          </p:nvSpPr>
          <p:spPr>
            <a:xfrm>
              <a:off x="7905328" y="1357569"/>
              <a:ext cx="648072" cy="63127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userDrawn="1"/>
          </p:nvSpPr>
          <p:spPr>
            <a:xfrm>
              <a:off x="8553400" y="1404065"/>
              <a:ext cx="1008112" cy="584775"/>
            </a:xfrm>
            <a:prstGeom prst="rect">
              <a:avLst/>
            </a:prstGeom>
            <a:noFill/>
          </p:spPr>
          <p:txBody>
            <a:bodyPr wrap="square" rtlCol="0">
              <a:spAutoFit/>
            </a:bodyPr>
            <a:lstStyle/>
            <a:p>
              <a:r>
                <a:rPr lang="en-GB" sz="1600" dirty="0" smtClean="0">
                  <a:solidFill>
                    <a:schemeClr val="bg1"/>
                  </a:solidFill>
                </a:rPr>
                <a:t>Partner</a:t>
              </a:r>
            </a:p>
            <a:p>
              <a:r>
                <a:rPr lang="en-GB" sz="1600" dirty="0" smtClean="0">
                  <a:solidFill>
                    <a:schemeClr val="bg1"/>
                  </a:solidFill>
                </a:rPr>
                <a:t>Logo</a:t>
              </a:r>
              <a:endParaRPr lang="en-GB" sz="1600" dirty="0">
                <a:solidFill>
                  <a:schemeClr val="bg1"/>
                </a:solidFill>
              </a:endParaRPr>
            </a:p>
          </p:txBody>
        </p:sp>
      </p:grpSp>
    </p:spTree>
    <p:extLst>
      <p:ext uri="{BB962C8B-B14F-4D97-AF65-F5344CB8AC3E}">
        <p14:creationId xmlns:p14="http://schemas.microsoft.com/office/powerpoint/2010/main" val="14992558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solidFill>
          <a:srgbClr val="113458"/>
        </a:solidFill>
        <a:effectLst/>
      </p:bgPr>
    </p:bg>
    <p:spTree>
      <p:nvGrpSpPr>
        <p:cNvPr id="1" name=""/>
        <p:cNvGrpSpPr/>
        <p:nvPr/>
      </p:nvGrpSpPr>
      <p:grpSpPr>
        <a:xfrm>
          <a:off x="0" y="0"/>
          <a:ext cx="0" cy="0"/>
          <a:chOff x="0" y="0"/>
          <a:chExt cx="0" cy="0"/>
        </a:xfrm>
      </p:grpSpPr>
      <p:grpSp>
        <p:nvGrpSpPr>
          <p:cNvPr id="2" name="Group 1"/>
          <p:cNvGrpSpPr/>
          <p:nvPr userDrawn="1"/>
        </p:nvGrpSpPr>
        <p:grpSpPr>
          <a:xfrm>
            <a:off x="-663784" y="5546036"/>
            <a:ext cx="11214196" cy="959392"/>
            <a:chOff x="-663784" y="5546036"/>
            <a:chExt cx="11214196" cy="959392"/>
          </a:xfrm>
        </p:grpSpPr>
        <p:sp>
          <p:nvSpPr>
            <p:cNvPr id="7" name="TextBox 6"/>
            <p:cNvSpPr txBox="1"/>
            <p:nvPr userDrawn="1"/>
          </p:nvSpPr>
          <p:spPr>
            <a:xfrm rot="-2700000">
              <a:off x="521642" y="6074541"/>
              <a:ext cx="1314784" cy="430887"/>
            </a:xfrm>
            <a:prstGeom prst="rect">
              <a:avLst/>
            </a:prstGeom>
            <a:noFill/>
          </p:spPr>
          <p:txBody>
            <a:bodyPr wrap="none" rtlCol="0">
              <a:spAutoFit/>
            </a:bodyPr>
            <a:lstStyle/>
            <a:p>
              <a:r>
                <a:rPr lang="en-GB" sz="2200" dirty="0" smtClean="0">
                  <a:solidFill>
                    <a:schemeClr val="accent3">
                      <a:lumMod val="50000"/>
                    </a:schemeClr>
                  </a:solidFill>
                </a:rPr>
                <a:t>Progress</a:t>
              </a:r>
              <a:endParaRPr lang="en-GB" sz="2200" dirty="0">
                <a:solidFill>
                  <a:schemeClr val="accent3">
                    <a:lumMod val="50000"/>
                  </a:schemeClr>
                </a:solidFill>
              </a:endParaRPr>
            </a:p>
          </p:txBody>
        </p:sp>
        <p:sp>
          <p:nvSpPr>
            <p:cNvPr id="8" name="TextBox 7"/>
            <p:cNvSpPr txBox="1"/>
            <p:nvPr userDrawn="1"/>
          </p:nvSpPr>
          <p:spPr>
            <a:xfrm rot="-2700000">
              <a:off x="989622" y="6024208"/>
              <a:ext cx="1612942" cy="430887"/>
            </a:xfrm>
            <a:prstGeom prst="rect">
              <a:avLst/>
            </a:prstGeom>
            <a:noFill/>
          </p:spPr>
          <p:txBody>
            <a:bodyPr wrap="none" rtlCol="0">
              <a:spAutoFit/>
            </a:bodyPr>
            <a:lstStyle/>
            <a:p>
              <a:r>
                <a:rPr lang="en-GB" sz="2200" dirty="0" smtClean="0">
                  <a:solidFill>
                    <a:schemeClr val="accent3">
                      <a:lumMod val="50000"/>
                    </a:schemeClr>
                  </a:solidFill>
                </a:rPr>
                <a:t>Community</a:t>
              </a:r>
              <a:endParaRPr lang="en-GB" sz="2200" dirty="0">
                <a:solidFill>
                  <a:schemeClr val="accent3">
                    <a:lumMod val="50000"/>
                  </a:schemeClr>
                </a:solidFill>
              </a:endParaRPr>
            </a:p>
          </p:txBody>
        </p:sp>
        <p:sp>
          <p:nvSpPr>
            <p:cNvPr id="9" name="TextBox 8"/>
            <p:cNvSpPr txBox="1"/>
            <p:nvPr userDrawn="1"/>
          </p:nvSpPr>
          <p:spPr>
            <a:xfrm rot="-2700000">
              <a:off x="1416660" y="5646703"/>
              <a:ext cx="2632452" cy="430887"/>
            </a:xfrm>
            <a:prstGeom prst="rect">
              <a:avLst/>
            </a:prstGeom>
            <a:noFill/>
          </p:spPr>
          <p:txBody>
            <a:bodyPr wrap="none" rtlCol="0">
              <a:spAutoFit/>
            </a:bodyPr>
            <a:lstStyle/>
            <a:p>
              <a:r>
                <a:rPr lang="en-GB" sz="2200" dirty="0" smtClean="0">
                  <a:solidFill>
                    <a:schemeClr val="accent3">
                      <a:lumMod val="50000"/>
                    </a:schemeClr>
                  </a:solidFill>
                </a:rPr>
                <a:t>Sessional Meetings</a:t>
              </a:r>
              <a:endParaRPr lang="en-GB" sz="2200" dirty="0">
                <a:solidFill>
                  <a:schemeClr val="accent3">
                    <a:lumMod val="50000"/>
                  </a:schemeClr>
                </a:solidFill>
              </a:endParaRPr>
            </a:p>
          </p:txBody>
        </p:sp>
        <p:sp>
          <p:nvSpPr>
            <p:cNvPr id="11" name="TextBox 10"/>
            <p:cNvSpPr txBox="1"/>
            <p:nvPr userDrawn="1"/>
          </p:nvSpPr>
          <p:spPr>
            <a:xfrm rot="-2700000">
              <a:off x="2155809" y="6024206"/>
              <a:ext cx="1439818" cy="430887"/>
            </a:xfrm>
            <a:prstGeom prst="rect">
              <a:avLst/>
            </a:prstGeom>
            <a:noFill/>
          </p:spPr>
          <p:txBody>
            <a:bodyPr wrap="none" rtlCol="0">
              <a:spAutoFit/>
            </a:bodyPr>
            <a:lstStyle/>
            <a:p>
              <a:r>
                <a:rPr lang="en-GB" sz="2200" dirty="0" smtClean="0">
                  <a:solidFill>
                    <a:schemeClr val="accent3">
                      <a:lumMod val="50000"/>
                    </a:schemeClr>
                  </a:solidFill>
                </a:rPr>
                <a:t>Education</a:t>
              </a:r>
              <a:endParaRPr lang="en-GB" sz="2200" dirty="0">
                <a:solidFill>
                  <a:schemeClr val="accent3">
                    <a:lumMod val="50000"/>
                  </a:schemeClr>
                </a:solidFill>
              </a:endParaRPr>
            </a:p>
          </p:txBody>
        </p:sp>
        <p:sp>
          <p:nvSpPr>
            <p:cNvPr id="12" name="TextBox 11"/>
            <p:cNvSpPr txBox="1"/>
            <p:nvPr userDrawn="1"/>
          </p:nvSpPr>
          <p:spPr>
            <a:xfrm rot="-2700000">
              <a:off x="2587673" y="5797705"/>
              <a:ext cx="2141677" cy="430887"/>
            </a:xfrm>
            <a:prstGeom prst="rect">
              <a:avLst/>
            </a:prstGeom>
            <a:noFill/>
          </p:spPr>
          <p:txBody>
            <a:bodyPr wrap="none" rtlCol="0">
              <a:spAutoFit/>
            </a:bodyPr>
            <a:lstStyle/>
            <a:p>
              <a:pPr algn="l"/>
              <a:r>
                <a:rPr lang="en-GB" sz="2200" dirty="0" smtClean="0">
                  <a:solidFill>
                    <a:schemeClr val="accent3">
                      <a:lumMod val="50000"/>
                    </a:schemeClr>
                  </a:solidFill>
                </a:rPr>
                <a:t>Working parties</a:t>
              </a:r>
              <a:endParaRPr lang="en-GB" sz="2200" dirty="0">
                <a:solidFill>
                  <a:schemeClr val="accent3">
                    <a:lumMod val="50000"/>
                  </a:schemeClr>
                </a:solidFill>
              </a:endParaRPr>
            </a:p>
          </p:txBody>
        </p:sp>
        <p:sp>
          <p:nvSpPr>
            <p:cNvPr id="13" name="TextBox 12"/>
            <p:cNvSpPr txBox="1"/>
            <p:nvPr userDrawn="1"/>
          </p:nvSpPr>
          <p:spPr>
            <a:xfrm rot="-2700000">
              <a:off x="3238954" y="5948709"/>
              <a:ext cx="1754455" cy="430887"/>
            </a:xfrm>
            <a:prstGeom prst="rect">
              <a:avLst/>
            </a:prstGeom>
            <a:noFill/>
          </p:spPr>
          <p:txBody>
            <a:bodyPr wrap="none" rtlCol="0">
              <a:spAutoFit/>
            </a:bodyPr>
            <a:lstStyle/>
            <a:p>
              <a:r>
                <a:rPr lang="en-GB" sz="2200" dirty="0" smtClean="0">
                  <a:solidFill>
                    <a:schemeClr val="accent3">
                      <a:lumMod val="50000"/>
                    </a:schemeClr>
                  </a:solidFill>
                </a:rPr>
                <a:t>Volunteering</a:t>
              </a:r>
              <a:endParaRPr lang="en-GB" sz="2200" dirty="0">
                <a:solidFill>
                  <a:schemeClr val="accent3">
                    <a:lumMod val="50000"/>
                  </a:schemeClr>
                </a:solidFill>
              </a:endParaRPr>
            </a:p>
          </p:txBody>
        </p:sp>
        <p:sp>
          <p:nvSpPr>
            <p:cNvPr id="14" name="TextBox 13"/>
            <p:cNvSpPr txBox="1"/>
            <p:nvPr userDrawn="1"/>
          </p:nvSpPr>
          <p:spPr>
            <a:xfrm rot="-2700000">
              <a:off x="3898857" y="6040986"/>
              <a:ext cx="1393330" cy="430887"/>
            </a:xfrm>
            <a:prstGeom prst="rect">
              <a:avLst/>
            </a:prstGeom>
            <a:noFill/>
          </p:spPr>
          <p:txBody>
            <a:bodyPr wrap="none" rtlCol="0">
              <a:spAutoFit/>
            </a:bodyPr>
            <a:lstStyle/>
            <a:p>
              <a:r>
                <a:rPr lang="en-GB" sz="2200" dirty="0" smtClean="0">
                  <a:solidFill>
                    <a:schemeClr val="accent3">
                      <a:lumMod val="50000"/>
                    </a:schemeClr>
                  </a:solidFill>
                </a:rPr>
                <a:t>Research</a:t>
              </a:r>
              <a:endParaRPr lang="en-GB" sz="2200" dirty="0">
                <a:solidFill>
                  <a:schemeClr val="accent3">
                    <a:lumMod val="50000"/>
                  </a:schemeClr>
                </a:solidFill>
              </a:endParaRPr>
            </a:p>
          </p:txBody>
        </p:sp>
        <p:sp>
          <p:nvSpPr>
            <p:cNvPr id="15" name="TextBox 14"/>
            <p:cNvSpPr txBox="1"/>
            <p:nvPr userDrawn="1"/>
          </p:nvSpPr>
          <p:spPr>
            <a:xfrm rot="-2700000">
              <a:off x="4293259" y="5680258"/>
              <a:ext cx="2492990" cy="430887"/>
            </a:xfrm>
            <a:prstGeom prst="rect">
              <a:avLst/>
            </a:prstGeom>
            <a:noFill/>
          </p:spPr>
          <p:txBody>
            <a:bodyPr wrap="none" rtlCol="0">
              <a:spAutoFit/>
            </a:bodyPr>
            <a:lstStyle/>
            <a:p>
              <a:r>
                <a:rPr lang="en-GB" sz="2200" dirty="0" smtClean="0">
                  <a:solidFill>
                    <a:schemeClr val="accent3">
                      <a:lumMod val="50000"/>
                    </a:schemeClr>
                  </a:solidFill>
                </a:rPr>
                <a:t>Shaping</a:t>
              </a:r>
              <a:r>
                <a:rPr lang="en-GB" sz="2200" baseline="0" dirty="0" smtClean="0">
                  <a:solidFill>
                    <a:schemeClr val="accent3">
                      <a:lumMod val="50000"/>
                    </a:schemeClr>
                  </a:solidFill>
                </a:rPr>
                <a:t> the future</a:t>
              </a:r>
              <a:endParaRPr lang="en-GB" sz="2200" dirty="0">
                <a:solidFill>
                  <a:schemeClr val="accent3">
                    <a:lumMod val="50000"/>
                  </a:schemeClr>
                </a:solidFill>
              </a:endParaRPr>
            </a:p>
          </p:txBody>
        </p:sp>
        <p:sp>
          <p:nvSpPr>
            <p:cNvPr id="16" name="TextBox 15"/>
            <p:cNvSpPr txBox="1"/>
            <p:nvPr userDrawn="1"/>
          </p:nvSpPr>
          <p:spPr>
            <a:xfrm rot="-2700000">
              <a:off x="5027083" y="5960094"/>
              <a:ext cx="1596912" cy="430887"/>
            </a:xfrm>
            <a:prstGeom prst="rect">
              <a:avLst/>
            </a:prstGeom>
            <a:noFill/>
          </p:spPr>
          <p:txBody>
            <a:bodyPr wrap="none" rtlCol="0">
              <a:spAutoFit/>
            </a:bodyPr>
            <a:lstStyle/>
            <a:p>
              <a:r>
                <a:rPr lang="en-GB" sz="2200" dirty="0" smtClean="0">
                  <a:solidFill>
                    <a:schemeClr val="accent3">
                      <a:lumMod val="50000"/>
                    </a:schemeClr>
                  </a:solidFill>
                </a:rPr>
                <a:t>Networking</a:t>
              </a:r>
              <a:endParaRPr lang="en-GB" sz="2200" dirty="0">
                <a:solidFill>
                  <a:schemeClr val="accent3">
                    <a:lumMod val="50000"/>
                  </a:schemeClr>
                </a:solidFill>
              </a:endParaRPr>
            </a:p>
          </p:txBody>
        </p:sp>
        <p:sp>
          <p:nvSpPr>
            <p:cNvPr id="17" name="TextBox 16"/>
            <p:cNvSpPr txBox="1"/>
            <p:nvPr userDrawn="1"/>
          </p:nvSpPr>
          <p:spPr>
            <a:xfrm rot="-2700000">
              <a:off x="5390230" y="5565807"/>
              <a:ext cx="2759089" cy="430887"/>
            </a:xfrm>
            <a:prstGeom prst="rect">
              <a:avLst/>
            </a:prstGeom>
            <a:noFill/>
          </p:spPr>
          <p:txBody>
            <a:bodyPr wrap="none" rtlCol="0">
              <a:spAutoFit/>
            </a:bodyPr>
            <a:lstStyle/>
            <a:p>
              <a:r>
                <a:rPr lang="en-GB" sz="2200" dirty="0" smtClean="0">
                  <a:solidFill>
                    <a:schemeClr val="accent3">
                      <a:lumMod val="50000"/>
                    </a:schemeClr>
                  </a:solidFill>
                </a:rPr>
                <a:t>Professional</a:t>
              </a:r>
              <a:r>
                <a:rPr lang="en-GB" sz="2200" baseline="0" dirty="0" smtClean="0">
                  <a:solidFill>
                    <a:schemeClr val="accent3">
                      <a:lumMod val="50000"/>
                    </a:schemeClr>
                  </a:solidFill>
                </a:rPr>
                <a:t> support</a:t>
              </a:r>
              <a:endParaRPr lang="en-GB" sz="2200" dirty="0">
                <a:solidFill>
                  <a:schemeClr val="accent3">
                    <a:lumMod val="50000"/>
                  </a:schemeClr>
                </a:solidFill>
              </a:endParaRPr>
            </a:p>
          </p:txBody>
        </p:sp>
        <p:sp>
          <p:nvSpPr>
            <p:cNvPr id="18" name="TextBox 17"/>
            <p:cNvSpPr txBox="1"/>
            <p:nvPr userDrawn="1"/>
          </p:nvSpPr>
          <p:spPr>
            <a:xfrm rot="-2700000">
              <a:off x="6017374" y="5641309"/>
              <a:ext cx="2539478" cy="430887"/>
            </a:xfrm>
            <a:prstGeom prst="rect">
              <a:avLst/>
            </a:prstGeom>
            <a:noFill/>
          </p:spPr>
          <p:txBody>
            <a:bodyPr wrap="none" rtlCol="0">
              <a:spAutoFit/>
            </a:bodyPr>
            <a:lstStyle/>
            <a:p>
              <a:r>
                <a:rPr lang="en-GB" sz="2200" dirty="0" smtClean="0">
                  <a:solidFill>
                    <a:schemeClr val="accent3">
                      <a:lumMod val="50000"/>
                    </a:schemeClr>
                  </a:solidFill>
                </a:rPr>
                <a:t>Enterprise and risk</a:t>
              </a:r>
              <a:endParaRPr lang="en-GB" sz="2200" dirty="0">
                <a:solidFill>
                  <a:schemeClr val="accent3">
                    <a:lumMod val="50000"/>
                  </a:schemeClr>
                </a:solidFill>
              </a:endParaRPr>
            </a:p>
          </p:txBody>
        </p:sp>
        <p:sp>
          <p:nvSpPr>
            <p:cNvPr id="19" name="TextBox 18"/>
            <p:cNvSpPr txBox="1"/>
            <p:nvPr userDrawn="1"/>
          </p:nvSpPr>
          <p:spPr>
            <a:xfrm rot="-2700000">
              <a:off x="6634158" y="5767143"/>
              <a:ext cx="2178802" cy="430887"/>
            </a:xfrm>
            <a:prstGeom prst="rect">
              <a:avLst/>
            </a:prstGeom>
            <a:noFill/>
          </p:spPr>
          <p:txBody>
            <a:bodyPr wrap="none" rtlCol="0">
              <a:spAutoFit/>
            </a:bodyPr>
            <a:lstStyle/>
            <a:p>
              <a:r>
                <a:rPr lang="en-GB" sz="2200" dirty="0" smtClean="0">
                  <a:solidFill>
                    <a:schemeClr val="accent3">
                      <a:lumMod val="50000"/>
                    </a:schemeClr>
                  </a:solidFill>
                </a:rPr>
                <a:t>Learned</a:t>
              </a:r>
              <a:r>
                <a:rPr lang="en-GB" sz="2200" baseline="0" dirty="0" smtClean="0">
                  <a:solidFill>
                    <a:schemeClr val="accent3">
                      <a:lumMod val="50000"/>
                    </a:schemeClr>
                  </a:solidFill>
                </a:rPr>
                <a:t> society</a:t>
              </a:r>
              <a:endParaRPr lang="en-GB" sz="2200" dirty="0">
                <a:solidFill>
                  <a:schemeClr val="accent3">
                    <a:lumMod val="50000"/>
                  </a:schemeClr>
                </a:solidFill>
              </a:endParaRPr>
            </a:p>
          </p:txBody>
        </p:sp>
        <p:sp>
          <p:nvSpPr>
            <p:cNvPr id="20" name="TextBox 19"/>
            <p:cNvSpPr txBox="1"/>
            <p:nvPr userDrawn="1"/>
          </p:nvSpPr>
          <p:spPr>
            <a:xfrm rot="-2700000">
              <a:off x="7230849" y="5993647"/>
              <a:ext cx="1645002" cy="430887"/>
            </a:xfrm>
            <a:prstGeom prst="rect">
              <a:avLst/>
            </a:prstGeom>
            <a:noFill/>
          </p:spPr>
          <p:txBody>
            <a:bodyPr wrap="none" rtlCol="0">
              <a:spAutoFit/>
            </a:bodyPr>
            <a:lstStyle/>
            <a:p>
              <a:r>
                <a:rPr lang="en-GB" sz="2200" dirty="0" smtClean="0">
                  <a:solidFill>
                    <a:schemeClr val="accent3">
                      <a:lumMod val="50000"/>
                    </a:schemeClr>
                  </a:solidFill>
                </a:rPr>
                <a:t>Opportunity</a:t>
              </a:r>
              <a:endParaRPr lang="en-GB" sz="2200" dirty="0">
                <a:solidFill>
                  <a:schemeClr val="accent3">
                    <a:lumMod val="50000"/>
                  </a:schemeClr>
                </a:solidFill>
              </a:endParaRPr>
            </a:p>
          </p:txBody>
        </p:sp>
        <p:sp>
          <p:nvSpPr>
            <p:cNvPr id="21" name="TextBox 20"/>
            <p:cNvSpPr txBox="1"/>
            <p:nvPr userDrawn="1"/>
          </p:nvSpPr>
          <p:spPr>
            <a:xfrm rot="-2700000">
              <a:off x="7745744" y="5607753"/>
              <a:ext cx="2587568" cy="430887"/>
            </a:xfrm>
            <a:prstGeom prst="rect">
              <a:avLst/>
            </a:prstGeom>
            <a:noFill/>
          </p:spPr>
          <p:txBody>
            <a:bodyPr wrap="none" rtlCol="0">
              <a:spAutoFit/>
            </a:bodyPr>
            <a:lstStyle/>
            <a:p>
              <a:r>
                <a:rPr lang="en-GB" sz="2200" dirty="0" smtClean="0">
                  <a:solidFill>
                    <a:schemeClr val="accent3">
                      <a:lumMod val="50000"/>
                    </a:schemeClr>
                  </a:solidFill>
                </a:rPr>
                <a:t>International profile</a:t>
              </a:r>
              <a:endParaRPr lang="en-GB" sz="2200" dirty="0">
                <a:solidFill>
                  <a:schemeClr val="accent3">
                    <a:lumMod val="50000"/>
                  </a:schemeClr>
                </a:solidFill>
              </a:endParaRPr>
            </a:p>
          </p:txBody>
        </p:sp>
        <p:sp>
          <p:nvSpPr>
            <p:cNvPr id="22" name="TextBox 21"/>
            <p:cNvSpPr txBox="1"/>
            <p:nvPr userDrawn="1"/>
          </p:nvSpPr>
          <p:spPr>
            <a:xfrm rot="-2700000">
              <a:off x="8515225" y="6052369"/>
              <a:ext cx="1252266" cy="430887"/>
            </a:xfrm>
            <a:prstGeom prst="rect">
              <a:avLst/>
            </a:prstGeom>
            <a:noFill/>
          </p:spPr>
          <p:txBody>
            <a:bodyPr wrap="none" rtlCol="0">
              <a:spAutoFit/>
            </a:bodyPr>
            <a:lstStyle/>
            <a:p>
              <a:r>
                <a:rPr lang="en-GB" sz="2200" dirty="0" smtClean="0">
                  <a:solidFill>
                    <a:schemeClr val="accent3">
                      <a:lumMod val="50000"/>
                    </a:schemeClr>
                  </a:solidFill>
                </a:rPr>
                <a:t>Journals</a:t>
              </a:r>
              <a:endParaRPr lang="en-GB" sz="2200" dirty="0">
                <a:solidFill>
                  <a:schemeClr val="accent3">
                    <a:lumMod val="50000"/>
                  </a:schemeClr>
                </a:solidFill>
              </a:endParaRPr>
            </a:p>
          </p:txBody>
        </p:sp>
        <p:sp>
          <p:nvSpPr>
            <p:cNvPr id="23" name="TextBox 22"/>
            <p:cNvSpPr txBox="1"/>
            <p:nvPr userDrawn="1"/>
          </p:nvSpPr>
          <p:spPr>
            <a:xfrm rot="-2700000">
              <a:off x="8999988" y="6002036"/>
              <a:ext cx="1550424" cy="430887"/>
            </a:xfrm>
            <a:prstGeom prst="rect">
              <a:avLst/>
            </a:prstGeom>
            <a:noFill/>
          </p:spPr>
          <p:txBody>
            <a:bodyPr wrap="none" rtlCol="0">
              <a:spAutoFit/>
            </a:bodyPr>
            <a:lstStyle/>
            <a:p>
              <a:r>
                <a:rPr lang="en-GB" sz="2200" dirty="0" smtClean="0">
                  <a:solidFill>
                    <a:schemeClr val="accent3">
                      <a:lumMod val="50000"/>
                    </a:schemeClr>
                  </a:solidFill>
                </a:rPr>
                <a:t>Supporting</a:t>
              </a:r>
              <a:endParaRPr lang="en-GB" sz="2200" dirty="0">
                <a:solidFill>
                  <a:schemeClr val="accent3">
                    <a:lumMod val="50000"/>
                  </a:schemeClr>
                </a:solidFill>
              </a:endParaRPr>
            </a:p>
          </p:txBody>
        </p:sp>
        <p:sp>
          <p:nvSpPr>
            <p:cNvPr id="24" name="TextBox 23"/>
            <p:cNvSpPr txBox="1"/>
            <p:nvPr userDrawn="1"/>
          </p:nvSpPr>
          <p:spPr>
            <a:xfrm rot="-2700000">
              <a:off x="-663784" y="5546036"/>
              <a:ext cx="1361270" cy="430887"/>
            </a:xfrm>
            <a:prstGeom prst="rect">
              <a:avLst/>
            </a:prstGeom>
            <a:noFill/>
          </p:spPr>
          <p:txBody>
            <a:bodyPr wrap="none" rtlCol="0">
              <a:spAutoFit/>
            </a:bodyPr>
            <a:lstStyle/>
            <a:p>
              <a:r>
                <a:rPr lang="en-GB" sz="2200" dirty="0" smtClean="0">
                  <a:solidFill>
                    <a:schemeClr val="accent3">
                      <a:lumMod val="50000"/>
                    </a:schemeClr>
                  </a:solidFill>
                </a:rPr>
                <a:t>Expertise</a:t>
              </a:r>
              <a:endParaRPr lang="en-GB" sz="2200" dirty="0">
                <a:solidFill>
                  <a:schemeClr val="accent3">
                    <a:lumMod val="50000"/>
                  </a:schemeClr>
                </a:solidFill>
              </a:endParaRPr>
            </a:p>
          </p:txBody>
        </p:sp>
        <p:sp>
          <p:nvSpPr>
            <p:cNvPr id="25" name="TextBox 24"/>
            <p:cNvSpPr txBox="1"/>
            <p:nvPr userDrawn="1"/>
          </p:nvSpPr>
          <p:spPr>
            <a:xfrm rot="-2700000">
              <a:off x="-612202" y="5873207"/>
              <a:ext cx="1754006" cy="430887"/>
            </a:xfrm>
            <a:prstGeom prst="rect">
              <a:avLst/>
            </a:prstGeom>
            <a:noFill/>
          </p:spPr>
          <p:txBody>
            <a:bodyPr wrap="none" rtlCol="0">
              <a:spAutoFit/>
            </a:bodyPr>
            <a:lstStyle/>
            <a:p>
              <a:r>
                <a:rPr lang="en-GB" sz="2200" dirty="0" smtClean="0">
                  <a:solidFill>
                    <a:schemeClr val="accent3">
                      <a:lumMod val="50000"/>
                    </a:schemeClr>
                  </a:solidFill>
                </a:rPr>
                <a:t>Sponsorship</a:t>
              </a:r>
              <a:endParaRPr lang="en-GB" sz="2200" dirty="0">
                <a:solidFill>
                  <a:schemeClr val="accent3">
                    <a:lumMod val="50000"/>
                  </a:schemeClr>
                </a:solidFill>
              </a:endParaRPr>
            </a:p>
          </p:txBody>
        </p:sp>
        <p:sp>
          <p:nvSpPr>
            <p:cNvPr id="26" name="TextBox 25"/>
            <p:cNvSpPr txBox="1"/>
            <p:nvPr userDrawn="1"/>
          </p:nvSpPr>
          <p:spPr>
            <a:xfrm rot="-2700000">
              <a:off x="-251213" y="5655092"/>
              <a:ext cx="2603598" cy="430887"/>
            </a:xfrm>
            <a:prstGeom prst="rect">
              <a:avLst/>
            </a:prstGeom>
            <a:noFill/>
          </p:spPr>
          <p:txBody>
            <a:bodyPr wrap="none" rtlCol="0">
              <a:spAutoFit/>
            </a:bodyPr>
            <a:lstStyle/>
            <a:p>
              <a:r>
                <a:rPr lang="en-GB" sz="2200" dirty="0" smtClean="0">
                  <a:solidFill>
                    <a:schemeClr val="accent3">
                      <a:lumMod val="50000"/>
                    </a:schemeClr>
                  </a:solidFill>
                </a:rPr>
                <a:t>Thought leadership</a:t>
              </a:r>
              <a:endParaRPr lang="en-GB" sz="2200" dirty="0">
                <a:solidFill>
                  <a:schemeClr val="accent3">
                    <a:lumMod val="50000"/>
                  </a:schemeClr>
                </a:solidFill>
              </a:endParaRPr>
            </a:p>
          </p:txBody>
        </p:sp>
      </p:grpSp>
      <p:sp>
        <p:nvSpPr>
          <p:cNvPr id="3074" name="Rectangle 2"/>
          <p:cNvSpPr>
            <a:spLocks noGrp="1" noChangeArrowheads="1"/>
          </p:cNvSpPr>
          <p:nvPr>
            <p:ph type="ctrTitle"/>
          </p:nvPr>
        </p:nvSpPr>
        <p:spPr>
          <a:xfrm>
            <a:off x="428229" y="2133601"/>
            <a:ext cx="7723584" cy="1295399"/>
          </a:xfrm>
        </p:spPr>
        <p:txBody>
          <a:bodyPr anchor="t"/>
          <a:lstStyle>
            <a:lvl1pPr>
              <a:defRPr sz="3600">
                <a:solidFill>
                  <a:schemeClr val="bg1"/>
                </a:solidFill>
              </a:defRPr>
            </a:lvl1pPr>
          </a:lstStyle>
          <a:p>
            <a:pPr lvl="0"/>
            <a:r>
              <a:rPr lang="en-US" noProof="0" smtClean="0"/>
              <a:t>Click to edit Master title style</a:t>
            </a:r>
            <a:endParaRPr lang="en-GB" noProof="0" dirty="0" smtClean="0"/>
          </a:p>
        </p:txBody>
      </p:sp>
      <p:sp>
        <p:nvSpPr>
          <p:cNvPr id="3075" name="Rectangle 3"/>
          <p:cNvSpPr>
            <a:spLocks noGrp="1" noChangeArrowheads="1"/>
          </p:cNvSpPr>
          <p:nvPr>
            <p:ph type="subTitle" idx="1"/>
          </p:nvPr>
        </p:nvSpPr>
        <p:spPr>
          <a:xfrm>
            <a:off x="428229" y="2781300"/>
            <a:ext cx="6631517" cy="1007740"/>
          </a:xfrm>
        </p:spPr>
        <p:txBody>
          <a:bodyPr/>
          <a:lstStyle>
            <a:lvl1pPr marL="0" indent="0">
              <a:spcBef>
                <a:spcPts val="0"/>
              </a:spcBef>
              <a:buFontTx/>
              <a:buNone/>
              <a:defRPr sz="2600">
                <a:solidFill>
                  <a:schemeClr val="bg1"/>
                </a:solidFill>
              </a:defRPr>
            </a:lvl1pPr>
          </a:lstStyle>
          <a:p>
            <a:pPr lvl="0"/>
            <a:r>
              <a:rPr lang="en-US" noProof="0" smtClean="0"/>
              <a:t>Click to edit Master subtitle style</a:t>
            </a:r>
            <a:endParaRPr lang="en-GB" noProof="0" dirty="0" smtClean="0"/>
          </a:p>
        </p:txBody>
      </p:sp>
      <p:sp>
        <p:nvSpPr>
          <p:cNvPr id="3076" name="Rectangle 4"/>
          <p:cNvSpPr>
            <a:spLocks noGrp="1" noChangeArrowheads="1"/>
          </p:cNvSpPr>
          <p:nvPr>
            <p:ph type="dt" sz="half" idx="2"/>
          </p:nvPr>
        </p:nvSpPr>
        <p:spPr>
          <a:xfrm>
            <a:off x="428229" y="6410325"/>
            <a:ext cx="2378471" cy="331788"/>
          </a:xfrm>
        </p:spPr>
        <p:txBody>
          <a:bodyPr/>
          <a:lstStyle>
            <a:lvl1pPr>
              <a:defRPr>
                <a:solidFill>
                  <a:schemeClr val="bg1"/>
                </a:solidFill>
              </a:defRPr>
            </a:lvl1pPr>
          </a:lstStyle>
          <a:p>
            <a:fld id="{1744C141-B97D-4979-AB76-E8E6AB76C28B}" type="datetime4">
              <a:rPr lang="en-GB"/>
              <a:pPr/>
              <a:t>24 April 2015</a:t>
            </a:fld>
            <a:endParaRPr lang="en-GB"/>
          </a:p>
        </p:txBody>
      </p:sp>
      <p:pic>
        <p:nvPicPr>
          <p:cNvPr id="10" name="Picture 4" descr="E:\Pants Work\Current Work\Actuaries 2011\Logos all\IFOA Logo\Lanscape - Standard\WMF logos\IFOA_logo_L_RGB_WO_text.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58249" y="260350"/>
            <a:ext cx="2560490" cy="10423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291961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428229" y="2133601"/>
            <a:ext cx="8118044" cy="1295399"/>
          </a:xfrm>
        </p:spPr>
        <p:txBody>
          <a:bodyPr anchor="t"/>
          <a:lstStyle>
            <a:lvl1pPr>
              <a:defRPr sz="3600" b="1"/>
            </a:lvl1pPr>
          </a:lstStyle>
          <a:p>
            <a:pPr lvl="0"/>
            <a:r>
              <a:rPr lang="en-US" noProof="0" smtClean="0"/>
              <a:t>Click to edit Master title style</a:t>
            </a:r>
            <a:endParaRPr lang="en-GB" noProof="0" dirty="0" smtClean="0"/>
          </a:p>
        </p:txBody>
      </p:sp>
      <p:sp>
        <p:nvSpPr>
          <p:cNvPr id="3075" name="Rectangle 3"/>
          <p:cNvSpPr>
            <a:spLocks noGrp="1" noChangeArrowheads="1"/>
          </p:cNvSpPr>
          <p:nvPr>
            <p:ph type="subTitle" idx="1"/>
          </p:nvPr>
        </p:nvSpPr>
        <p:spPr>
          <a:xfrm>
            <a:off x="428229" y="2781300"/>
            <a:ext cx="6631517" cy="1007740"/>
          </a:xfrm>
        </p:spPr>
        <p:txBody>
          <a:bodyPr/>
          <a:lstStyle>
            <a:lvl1pPr marL="0" indent="0">
              <a:spcBef>
                <a:spcPts val="0"/>
              </a:spcBef>
              <a:buFontTx/>
              <a:buNone/>
              <a:defRPr sz="2600">
                <a:solidFill>
                  <a:schemeClr val="tx1"/>
                </a:solidFill>
              </a:defRPr>
            </a:lvl1pPr>
          </a:lstStyle>
          <a:p>
            <a:pPr lvl="0"/>
            <a:r>
              <a:rPr lang="en-US" noProof="0" smtClean="0"/>
              <a:t>Click to edit Master subtitle style</a:t>
            </a:r>
            <a:endParaRPr lang="en-GB" noProof="0" dirty="0" smtClean="0"/>
          </a:p>
        </p:txBody>
      </p:sp>
      <p:pic>
        <p:nvPicPr>
          <p:cNvPr id="8" name="Picture 2" descr="E:\Pants Work\Current Work\Actuaries 2011\Logos all\IFOA Logo\Lanscape - Standard\WMF logos\IFOA_logo_L_RGB.wmf"/>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70585" y="248906"/>
            <a:ext cx="2588603" cy="105375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userDrawn="1"/>
        </p:nvSpPr>
        <p:spPr>
          <a:xfrm rot="-2700000">
            <a:off x="521642" y="6074541"/>
            <a:ext cx="1314784" cy="430887"/>
          </a:xfrm>
          <a:prstGeom prst="rect">
            <a:avLst/>
          </a:prstGeom>
          <a:noFill/>
        </p:spPr>
        <p:txBody>
          <a:bodyPr wrap="none" rtlCol="0">
            <a:spAutoFit/>
          </a:bodyPr>
          <a:lstStyle/>
          <a:p>
            <a:r>
              <a:rPr lang="en-GB" sz="2200" dirty="0" smtClean="0">
                <a:solidFill>
                  <a:schemeClr val="bg1">
                    <a:lumMod val="75000"/>
                  </a:schemeClr>
                </a:solidFill>
              </a:rPr>
              <a:t>Progress</a:t>
            </a:r>
            <a:endParaRPr lang="en-GB" sz="2200" dirty="0">
              <a:solidFill>
                <a:schemeClr val="bg1">
                  <a:lumMod val="75000"/>
                </a:schemeClr>
              </a:solidFill>
            </a:endParaRPr>
          </a:p>
        </p:txBody>
      </p:sp>
      <p:sp>
        <p:nvSpPr>
          <p:cNvPr id="11" name="TextBox 10"/>
          <p:cNvSpPr txBox="1"/>
          <p:nvPr userDrawn="1"/>
        </p:nvSpPr>
        <p:spPr>
          <a:xfrm rot="-2700000">
            <a:off x="989622" y="6024208"/>
            <a:ext cx="1612942" cy="430887"/>
          </a:xfrm>
          <a:prstGeom prst="rect">
            <a:avLst/>
          </a:prstGeom>
          <a:noFill/>
        </p:spPr>
        <p:txBody>
          <a:bodyPr wrap="none" rtlCol="0">
            <a:spAutoFit/>
          </a:bodyPr>
          <a:lstStyle/>
          <a:p>
            <a:r>
              <a:rPr lang="en-GB" sz="2200" dirty="0" smtClean="0">
                <a:solidFill>
                  <a:schemeClr val="bg1">
                    <a:lumMod val="75000"/>
                  </a:schemeClr>
                </a:solidFill>
              </a:rPr>
              <a:t>Community</a:t>
            </a:r>
            <a:endParaRPr lang="en-GB" sz="2200" dirty="0">
              <a:solidFill>
                <a:schemeClr val="bg1">
                  <a:lumMod val="75000"/>
                </a:schemeClr>
              </a:solidFill>
            </a:endParaRPr>
          </a:p>
        </p:txBody>
      </p:sp>
      <p:sp>
        <p:nvSpPr>
          <p:cNvPr id="12" name="TextBox 11"/>
          <p:cNvSpPr txBox="1"/>
          <p:nvPr userDrawn="1"/>
        </p:nvSpPr>
        <p:spPr>
          <a:xfrm rot="-2700000">
            <a:off x="1416660" y="5646703"/>
            <a:ext cx="2632452" cy="430887"/>
          </a:xfrm>
          <a:prstGeom prst="rect">
            <a:avLst/>
          </a:prstGeom>
          <a:noFill/>
        </p:spPr>
        <p:txBody>
          <a:bodyPr wrap="none" rtlCol="0">
            <a:spAutoFit/>
          </a:bodyPr>
          <a:lstStyle/>
          <a:p>
            <a:r>
              <a:rPr lang="en-GB" sz="2200" dirty="0" smtClean="0">
                <a:solidFill>
                  <a:schemeClr val="bg1">
                    <a:lumMod val="75000"/>
                  </a:schemeClr>
                </a:solidFill>
              </a:rPr>
              <a:t>Sessional Meetings</a:t>
            </a:r>
            <a:endParaRPr lang="en-GB" sz="2200" dirty="0">
              <a:solidFill>
                <a:schemeClr val="bg1">
                  <a:lumMod val="75000"/>
                </a:schemeClr>
              </a:solidFill>
            </a:endParaRPr>
          </a:p>
        </p:txBody>
      </p:sp>
      <p:sp>
        <p:nvSpPr>
          <p:cNvPr id="13" name="TextBox 12"/>
          <p:cNvSpPr txBox="1"/>
          <p:nvPr userDrawn="1"/>
        </p:nvSpPr>
        <p:spPr>
          <a:xfrm rot="-2700000">
            <a:off x="2155809" y="6024206"/>
            <a:ext cx="1439818" cy="430887"/>
          </a:xfrm>
          <a:prstGeom prst="rect">
            <a:avLst/>
          </a:prstGeom>
          <a:noFill/>
        </p:spPr>
        <p:txBody>
          <a:bodyPr wrap="none" rtlCol="0">
            <a:spAutoFit/>
          </a:bodyPr>
          <a:lstStyle/>
          <a:p>
            <a:r>
              <a:rPr lang="en-GB" sz="2200" dirty="0" smtClean="0">
                <a:solidFill>
                  <a:schemeClr val="bg1">
                    <a:lumMod val="75000"/>
                  </a:schemeClr>
                </a:solidFill>
              </a:rPr>
              <a:t>Education</a:t>
            </a:r>
            <a:endParaRPr lang="en-GB" sz="2200" dirty="0">
              <a:solidFill>
                <a:schemeClr val="bg1">
                  <a:lumMod val="75000"/>
                </a:schemeClr>
              </a:solidFill>
            </a:endParaRPr>
          </a:p>
        </p:txBody>
      </p:sp>
      <p:sp>
        <p:nvSpPr>
          <p:cNvPr id="14" name="TextBox 13"/>
          <p:cNvSpPr txBox="1"/>
          <p:nvPr userDrawn="1"/>
        </p:nvSpPr>
        <p:spPr>
          <a:xfrm rot="-2700000">
            <a:off x="2587673" y="5797705"/>
            <a:ext cx="2141677" cy="430887"/>
          </a:xfrm>
          <a:prstGeom prst="rect">
            <a:avLst/>
          </a:prstGeom>
          <a:noFill/>
        </p:spPr>
        <p:txBody>
          <a:bodyPr wrap="none" rtlCol="0">
            <a:spAutoFit/>
          </a:bodyPr>
          <a:lstStyle/>
          <a:p>
            <a:pPr algn="l"/>
            <a:r>
              <a:rPr lang="en-GB" sz="2200" dirty="0" smtClean="0">
                <a:solidFill>
                  <a:schemeClr val="bg1">
                    <a:lumMod val="75000"/>
                  </a:schemeClr>
                </a:solidFill>
              </a:rPr>
              <a:t>Working parties</a:t>
            </a:r>
            <a:endParaRPr lang="en-GB" sz="2200" dirty="0">
              <a:solidFill>
                <a:schemeClr val="bg1">
                  <a:lumMod val="75000"/>
                </a:schemeClr>
              </a:solidFill>
            </a:endParaRPr>
          </a:p>
        </p:txBody>
      </p:sp>
      <p:sp>
        <p:nvSpPr>
          <p:cNvPr id="15" name="TextBox 14"/>
          <p:cNvSpPr txBox="1"/>
          <p:nvPr userDrawn="1"/>
        </p:nvSpPr>
        <p:spPr>
          <a:xfrm rot="-2700000">
            <a:off x="3238954" y="5948709"/>
            <a:ext cx="1754455" cy="430887"/>
          </a:xfrm>
          <a:prstGeom prst="rect">
            <a:avLst/>
          </a:prstGeom>
          <a:noFill/>
        </p:spPr>
        <p:txBody>
          <a:bodyPr wrap="none" rtlCol="0">
            <a:spAutoFit/>
          </a:bodyPr>
          <a:lstStyle/>
          <a:p>
            <a:r>
              <a:rPr lang="en-GB" sz="2200" dirty="0" smtClean="0">
                <a:solidFill>
                  <a:schemeClr val="bg1">
                    <a:lumMod val="75000"/>
                  </a:schemeClr>
                </a:solidFill>
              </a:rPr>
              <a:t>Volunteering</a:t>
            </a:r>
            <a:endParaRPr lang="en-GB" sz="2200" dirty="0">
              <a:solidFill>
                <a:schemeClr val="bg1">
                  <a:lumMod val="75000"/>
                </a:schemeClr>
              </a:solidFill>
            </a:endParaRPr>
          </a:p>
        </p:txBody>
      </p:sp>
      <p:sp>
        <p:nvSpPr>
          <p:cNvPr id="16" name="TextBox 15"/>
          <p:cNvSpPr txBox="1"/>
          <p:nvPr userDrawn="1"/>
        </p:nvSpPr>
        <p:spPr>
          <a:xfrm rot="-2700000">
            <a:off x="3898857" y="6040986"/>
            <a:ext cx="1393330" cy="430887"/>
          </a:xfrm>
          <a:prstGeom prst="rect">
            <a:avLst/>
          </a:prstGeom>
          <a:noFill/>
        </p:spPr>
        <p:txBody>
          <a:bodyPr wrap="none" rtlCol="0">
            <a:spAutoFit/>
          </a:bodyPr>
          <a:lstStyle/>
          <a:p>
            <a:r>
              <a:rPr lang="en-GB" sz="2200" dirty="0" smtClean="0">
                <a:solidFill>
                  <a:schemeClr val="bg1">
                    <a:lumMod val="75000"/>
                  </a:schemeClr>
                </a:solidFill>
              </a:rPr>
              <a:t>Research</a:t>
            </a:r>
            <a:endParaRPr lang="en-GB" sz="2200" dirty="0">
              <a:solidFill>
                <a:schemeClr val="bg1">
                  <a:lumMod val="75000"/>
                </a:schemeClr>
              </a:solidFill>
            </a:endParaRPr>
          </a:p>
        </p:txBody>
      </p:sp>
      <p:sp>
        <p:nvSpPr>
          <p:cNvPr id="17" name="TextBox 16"/>
          <p:cNvSpPr txBox="1"/>
          <p:nvPr userDrawn="1"/>
        </p:nvSpPr>
        <p:spPr>
          <a:xfrm rot="-2700000">
            <a:off x="4293259" y="5680258"/>
            <a:ext cx="2492990" cy="430887"/>
          </a:xfrm>
          <a:prstGeom prst="rect">
            <a:avLst/>
          </a:prstGeom>
          <a:noFill/>
        </p:spPr>
        <p:txBody>
          <a:bodyPr wrap="none" rtlCol="0">
            <a:spAutoFit/>
          </a:bodyPr>
          <a:lstStyle/>
          <a:p>
            <a:r>
              <a:rPr lang="en-GB" sz="2200" dirty="0" smtClean="0">
                <a:solidFill>
                  <a:schemeClr val="bg1">
                    <a:lumMod val="75000"/>
                  </a:schemeClr>
                </a:solidFill>
              </a:rPr>
              <a:t>Shaping</a:t>
            </a:r>
            <a:r>
              <a:rPr lang="en-GB" sz="2200" baseline="0" dirty="0" smtClean="0">
                <a:solidFill>
                  <a:schemeClr val="bg1">
                    <a:lumMod val="75000"/>
                  </a:schemeClr>
                </a:solidFill>
              </a:rPr>
              <a:t> the future</a:t>
            </a:r>
            <a:endParaRPr lang="en-GB" sz="2200" dirty="0">
              <a:solidFill>
                <a:schemeClr val="bg1">
                  <a:lumMod val="75000"/>
                </a:schemeClr>
              </a:solidFill>
            </a:endParaRPr>
          </a:p>
        </p:txBody>
      </p:sp>
      <p:sp>
        <p:nvSpPr>
          <p:cNvPr id="18" name="TextBox 17"/>
          <p:cNvSpPr txBox="1"/>
          <p:nvPr userDrawn="1"/>
        </p:nvSpPr>
        <p:spPr>
          <a:xfrm rot="-2700000">
            <a:off x="5027083" y="5960094"/>
            <a:ext cx="1596912" cy="430887"/>
          </a:xfrm>
          <a:prstGeom prst="rect">
            <a:avLst/>
          </a:prstGeom>
          <a:noFill/>
        </p:spPr>
        <p:txBody>
          <a:bodyPr wrap="none" rtlCol="0">
            <a:spAutoFit/>
          </a:bodyPr>
          <a:lstStyle/>
          <a:p>
            <a:r>
              <a:rPr lang="en-GB" sz="2200" dirty="0" smtClean="0">
                <a:solidFill>
                  <a:schemeClr val="bg1">
                    <a:lumMod val="75000"/>
                  </a:schemeClr>
                </a:solidFill>
              </a:rPr>
              <a:t>Networking</a:t>
            </a:r>
            <a:endParaRPr lang="en-GB" sz="2200" dirty="0">
              <a:solidFill>
                <a:schemeClr val="bg1">
                  <a:lumMod val="75000"/>
                </a:schemeClr>
              </a:solidFill>
            </a:endParaRPr>
          </a:p>
        </p:txBody>
      </p:sp>
      <p:sp>
        <p:nvSpPr>
          <p:cNvPr id="19" name="TextBox 18"/>
          <p:cNvSpPr txBox="1"/>
          <p:nvPr userDrawn="1"/>
        </p:nvSpPr>
        <p:spPr>
          <a:xfrm rot="-2700000">
            <a:off x="5390230" y="5565807"/>
            <a:ext cx="2759089" cy="430887"/>
          </a:xfrm>
          <a:prstGeom prst="rect">
            <a:avLst/>
          </a:prstGeom>
          <a:noFill/>
        </p:spPr>
        <p:txBody>
          <a:bodyPr wrap="none" rtlCol="0">
            <a:spAutoFit/>
          </a:bodyPr>
          <a:lstStyle/>
          <a:p>
            <a:r>
              <a:rPr lang="en-GB" sz="2200" dirty="0" smtClean="0">
                <a:solidFill>
                  <a:schemeClr val="bg1">
                    <a:lumMod val="75000"/>
                  </a:schemeClr>
                </a:solidFill>
              </a:rPr>
              <a:t>Professional</a:t>
            </a:r>
            <a:r>
              <a:rPr lang="en-GB" sz="2200" baseline="0" dirty="0" smtClean="0">
                <a:solidFill>
                  <a:schemeClr val="bg1">
                    <a:lumMod val="75000"/>
                  </a:schemeClr>
                </a:solidFill>
              </a:rPr>
              <a:t> support</a:t>
            </a:r>
            <a:endParaRPr lang="en-GB" sz="2200" dirty="0">
              <a:solidFill>
                <a:schemeClr val="bg1">
                  <a:lumMod val="75000"/>
                </a:schemeClr>
              </a:solidFill>
            </a:endParaRPr>
          </a:p>
        </p:txBody>
      </p:sp>
      <p:sp>
        <p:nvSpPr>
          <p:cNvPr id="20" name="TextBox 19"/>
          <p:cNvSpPr txBox="1"/>
          <p:nvPr userDrawn="1"/>
        </p:nvSpPr>
        <p:spPr>
          <a:xfrm rot="-2700000">
            <a:off x="6017374" y="5641309"/>
            <a:ext cx="2539478" cy="430887"/>
          </a:xfrm>
          <a:prstGeom prst="rect">
            <a:avLst/>
          </a:prstGeom>
          <a:noFill/>
        </p:spPr>
        <p:txBody>
          <a:bodyPr wrap="none" rtlCol="0">
            <a:spAutoFit/>
          </a:bodyPr>
          <a:lstStyle/>
          <a:p>
            <a:r>
              <a:rPr lang="en-GB" sz="2200" dirty="0" smtClean="0">
                <a:solidFill>
                  <a:schemeClr val="bg1">
                    <a:lumMod val="75000"/>
                  </a:schemeClr>
                </a:solidFill>
              </a:rPr>
              <a:t>Enterprise and risk</a:t>
            </a:r>
            <a:endParaRPr lang="en-GB" sz="2200" dirty="0">
              <a:solidFill>
                <a:schemeClr val="bg1">
                  <a:lumMod val="75000"/>
                </a:schemeClr>
              </a:solidFill>
            </a:endParaRPr>
          </a:p>
        </p:txBody>
      </p:sp>
      <p:sp>
        <p:nvSpPr>
          <p:cNvPr id="21" name="TextBox 20"/>
          <p:cNvSpPr txBox="1"/>
          <p:nvPr userDrawn="1"/>
        </p:nvSpPr>
        <p:spPr>
          <a:xfrm rot="-2700000">
            <a:off x="6634158" y="5767143"/>
            <a:ext cx="2178802" cy="430887"/>
          </a:xfrm>
          <a:prstGeom prst="rect">
            <a:avLst/>
          </a:prstGeom>
          <a:noFill/>
        </p:spPr>
        <p:txBody>
          <a:bodyPr wrap="none" rtlCol="0">
            <a:spAutoFit/>
          </a:bodyPr>
          <a:lstStyle/>
          <a:p>
            <a:r>
              <a:rPr lang="en-GB" sz="2200" dirty="0" smtClean="0">
                <a:solidFill>
                  <a:schemeClr val="bg1">
                    <a:lumMod val="75000"/>
                  </a:schemeClr>
                </a:solidFill>
              </a:rPr>
              <a:t>Learned</a:t>
            </a:r>
            <a:r>
              <a:rPr lang="en-GB" sz="2200" baseline="0" dirty="0" smtClean="0">
                <a:solidFill>
                  <a:schemeClr val="bg1">
                    <a:lumMod val="75000"/>
                  </a:schemeClr>
                </a:solidFill>
              </a:rPr>
              <a:t> society</a:t>
            </a:r>
            <a:endParaRPr lang="en-GB" sz="2200" dirty="0">
              <a:solidFill>
                <a:schemeClr val="bg1">
                  <a:lumMod val="75000"/>
                </a:schemeClr>
              </a:solidFill>
            </a:endParaRPr>
          </a:p>
        </p:txBody>
      </p:sp>
      <p:sp>
        <p:nvSpPr>
          <p:cNvPr id="22" name="TextBox 21"/>
          <p:cNvSpPr txBox="1"/>
          <p:nvPr userDrawn="1"/>
        </p:nvSpPr>
        <p:spPr>
          <a:xfrm rot="-2700000">
            <a:off x="7230849" y="5993647"/>
            <a:ext cx="1645002" cy="430887"/>
          </a:xfrm>
          <a:prstGeom prst="rect">
            <a:avLst/>
          </a:prstGeom>
          <a:noFill/>
        </p:spPr>
        <p:txBody>
          <a:bodyPr wrap="none" rtlCol="0">
            <a:spAutoFit/>
          </a:bodyPr>
          <a:lstStyle/>
          <a:p>
            <a:r>
              <a:rPr lang="en-GB" sz="2200" dirty="0" smtClean="0">
                <a:solidFill>
                  <a:schemeClr val="bg1">
                    <a:lumMod val="75000"/>
                  </a:schemeClr>
                </a:solidFill>
              </a:rPr>
              <a:t>Opportunity</a:t>
            </a:r>
            <a:endParaRPr lang="en-GB" sz="2200" dirty="0">
              <a:solidFill>
                <a:schemeClr val="bg1">
                  <a:lumMod val="75000"/>
                </a:schemeClr>
              </a:solidFill>
            </a:endParaRPr>
          </a:p>
        </p:txBody>
      </p:sp>
      <p:sp>
        <p:nvSpPr>
          <p:cNvPr id="23" name="TextBox 22"/>
          <p:cNvSpPr txBox="1"/>
          <p:nvPr userDrawn="1"/>
        </p:nvSpPr>
        <p:spPr>
          <a:xfrm rot="-2700000">
            <a:off x="7745744" y="5607753"/>
            <a:ext cx="2587568" cy="430887"/>
          </a:xfrm>
          <a:prstGeom prst="rect">
            <a:avLst/>
          </a:prstGeom>
          <a:noFill/>
        </p:spPr>
        <p:txBody>
          <a:bodyPr wrap="none" rtlCol="0">
            <a:spAutoFit/>
          </a:bodyPr>
          <a:lstStyle/>
          <a:p>
            <a:r>
              <a:rPr lang="en-GB" sz="2200" dirty="0" smtClean="0">
                <a:solidFill>
                  <a:schemeClr val="bg1">
                    <a:lumMod val="75000"/>
                  </a:schemeClr>
                </a:solidFill>
              </a:rPr>
              <a:t>International profile</a:t>
            </a:r>
            <a:endParaRPr lang="en-GB" sz="2200" dirty="0">
              <a:solidFill>
                <a:schemeClr val="bg1">
                  <a:lumMod val="75000"/>
                </a:schemeClr>
              </a:solidFill>
            </a:endParaRPr>
          </a:p>
        </p:txBody>
      </p:sp>
      <p:sp>
        <p:nvSpPr>
          <p:cNvPr id="24" name="TextBox 23"/>
          <p:cNvSpPr txBox="1"/>
          <p:nvPr userDrawn="1"/>
        </p:nvSpPr>
        <p:spPr>
          <a:xfrm rot="-2700000">
            <a:off x="8515225" y="6052369"/>
            <a:ext cx="1252266" cy="430887"/>
          </a:xfrm>
          <a:prstGeom prst="rect">
            <a:avLst/>
          </a:prstGeom>
          <a:noFill/>
        </p:spPr>
        <p:txBody>
          <a:bodyPr wrap="none" rtlCol="0">
            <a:spAutoFit/>
          </a:bodyPr>
          <a:lstStyle/>
          <a:p>
            <a:r>
              <a:rPr lang="en-GB" sz="2200" dirty="0" smtClean="0">
                <a:solidFill>
                  <a:schemeClr val="bg1">
                    <a:lumMod val="75000"/>
                  </a:schemeClr>
                </a:solidFill>
              </a:rPr>
              <a:t>Journals</a:t>
            </a:r>
            <a:endParaRPr lang="en-GB" sz="2200" dirty="0">
              <a:solidFill>
                <a:schemeClr val="bg1">
                  <a:lumMod val="75000"/>
                </a:schemeClr>
              </a:solidFill>
            </a:endParaRPr>
          </a:p>
        </p:txBody>
      </p:sp>
      <p:sp>
        <p:nvSpPr>
          <p:cNvPr id="25" name="TextBox 24"/>
          <p:cNvSpPr txBox="1"/>
          <p:nvPr userDrawn="1"/>
        </p:nvSpPr>
        <p:spPr>
          <a:xfrm rot="-2700000">
            <a:off x="8999988" y="6002036"/>
            <a:ext cx="1550424" cy="430887"/>
          </a:xfrm>
          <a:prstGeom prst="rect">
            <a:avLst/>
          </a:prstGeom>
          <a:noFill/>
        </p:spPr>
        <p:txBody>
          <a:bodyPr wrap="none" rtlCol="0">
            <a:spAutoFit/>
          </a:bodyPr>
          <a:lstStyle/>
          <a:p>
            <a:r>
              <a:rPr lang="en-GB" sz="2200" dirty="0" smtClean="0">
                <a:solidFill>
                  <a:schemeClr val="bg1">
                    <a:lumMod val="75000"/>
                  </a:schemeClr>
                </a:solidFill>
              </a:rPr>
              <a:t>Supporting</a:t>
            </a:r>
            <a:endParaRPr lang="en-GB" sz="2200" dirty="0">
              <a:solidFill>
                <a:schemeClr val="bg1">
                  <a:lumMod val="75000"/>
                </a:schemeClr>
              </a:solidFill>
            </a:endParaRPr>
          </a:p>
        </p:txBody>
      </p:sp>
      <p:sp>
        <p:nvSpPr>
          <p:cNvPr id="26" name="TextBox 25"/>
          <p:cNvSpPr txBox="1"/>
          <p:nvPr userDrawn="1"/>
        </p:nvSpPr>
        <p:spPr>
          <a:xfrm rot="-2700000">
            <a:off x="-663784" y="5546036"/>
            <a:ext cx="1361270" cy="430887"/>
          </a:xfrm>
          <a:prstGeom prst="rect">
            <a:avLst/>
          </a:prstGeom>
          <a:noFill/>
        </p:spPr>
        <p:txBody>
          <a:bodyPr wrap="none" rtlCol="0">
            <a:spAutoFit/>
          </a:bodyPr>
          <a:lstStyle/>
          <a:p>
            <a:r>
              <a:rPr lang="en-GB" sz="2200" dirty="0" smtClean="0">
                <a:solidFill>
                  <a:schemeClr val="bg1">
                    <a:lumMod val="75000"/>
                  </a:schemeClr>
                </a:solidFill>
              </a:rPr>
              <a:t>Expertise</a:t>
            </a:r>
            <a:endParaRPr lang="en-GB" sz="2200" dirty="0">
              <a:solidFill>
                <a:schemeClr val="bg1">
                  <a:lumMod val="75000"/>
                </a:schemeClr>
              </a:solidFill>
            </a:endParaRPr>
          </a:p>
        </p:txBody>
      </p:sp>
      <p:sp>
        <p:nvSpPr>
          <p:cNvPr id="27" name="TextBox 26"/>
          <p:cNvSpPr txBox="1"/>
          <p:nvPr userDrawn="1"/>
        </p:nvSpPr>
        <p:spPr>
          <a:xfrm rot="-2700000">
            <a:off x="-612202" y="5873207"/>
            <a:ext cx="1754006" cy="430887"/>
          </a:xfrm>
          <a:prstGeom prst="rect">
            <a:avLst/>
          </a:prstGeom>
          <a:noFill/>
        </p:spPr>
        <p:txBody>
          <a:bodyPr wrap="none" rtlCol="0">
            <a:spAutoFit/>
          </a:bodyPr>
          <a:lstStyle/>
          <a:p>
            <a:r>
              <a:rPr lang="en-GB" sz="2200" dirty="0" smtClean="0">
                <a:solidFill>
                  <a:schemeClr val="bg1">
                    <a:lumMod val="75000"/>
                  </a:schemeClr>
                </a:solidFill>
              </a:rPr>
              <a:t>Sponsorship</a:t>
            </a:r>
            <a:endParaRPr lang="en-GB" sz="2200" dirty="0">
              <a:solidFill>
                <a:schemeClr val="bg1">
                  <a:lumMod val="75000"/>
                </a:schemeClr>
              </a:solidFill>
            </a:endParaRPr>
          </a:p>
        </p:txBody>
      </p:sp>
      <p:sp>
        <p:nvSpPr>
          <p:cNvPr id="28" name="TextBox 27"/>
          <p:cNvSpPr txBox="1"/>
          <p:nvPr userDrawn="1"/>
        </p:nvSpPr>
        <p:spPr>
          <a:xfrm rot="-2700000">
            <a:off x="-251213" y="5655092"/>
            <a:ext cx="2603598" cy="430887"/>
          </a:xfrm>
          <a:prstGeom prst="rect">
            <a:avLst/>
          </a:prstGeom>
          <a:noFill/>
        </p:spPr>
        <p:txBody>
          <a:bodyPr wrap="none" rtlCol="0">
            <a:spAutoFit/>
          </a:bodyPr>
          <a:lstStyle/>
          <a:p>
            <a:r>
              <a:rPr lang="en-GB" sz="2200" dirty="0" smtClean="0">
                <a:solidFill>
                  <a:schemeClr val="bg1">
                    <a:lumMod val="75000"/>
                  </a:schemeClr>
                </a:solidFill>
              </a:rPr>
              <a:t>Thought leadership</a:t>
            </a:r>
            <a:endParaRPr lang="en-GB" sz="2200" dirty="0">
              <a:solidFill>
                <a:schemeClr val="bg1">
                  <a:lumMod val="75000"/>
                </a:schemeClr>
              </a:solidFill>
            </a:endParaRPr>
          </a:p>
        </p:txBody>
      </p:sp>
      <p:sp>
        <p:nvSpPr>
          <p:cNvPr id="3076" name="Rectangle 4"/>
          <p:cNvSpPr>
            <a:spLocks noGrp="1" noChangeArrowheads="1"/>
          </p:cNvSpPr>
          <p:nvPr>
            <p:ph type="dt" sz="half" idx="2"/>
          </p:nvPr>
        </p:nvSpPr>
        <p:spPr>
          <a:xfrm>
            <a:off x="428229" y="6410325"/>
            <a:ext cx="2378471" cy="331788"/>
          </a:xfrm>
        </p:spPr>
        <p:txBody>
          <a:bodyPr/>
          <a:lstStyle>
            <a:lvl1pPr>
              <a:defRPr>
                <a:solidFill>
                  <a:schemeClr val="tx1"/>
                </a:solidFill>
              </a:defRPr>
            </a:lvl1pPr>
          </a:lstStyle>
          <a:p>
            <a:fld id="{1744C141-B97D-4979-AB76-E8E6AB76C28B}" type="datetime4">
              <a:rPr lang="en-GB" smtClean="0"/>
              <a:pPr/>
              <a:t>24 April 2015</a:t>
            </a:fld>
            <a:endParaRPr lang="en-GB" dirty="0"/>
          </a:p>
        </p:txBody>
      </p:sp>
    </p:spTree>
    <p:extLst>
      <p:ext uri="{BB962C8B-B14F-4D97-AF65-F5344CB8AC3E}">
        <p14:creationId xmlns:p14="http://schemas.microsoft.com/office/powerpoint/2010/main" val="229915961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a:xfrm>
            <a:off x="428229" y="1597050"/>
            <a:ext cx="8982471" cy="464026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lvl1pPr>
              <a:defRPr/>
            </a:lvl1pPr>
          </a:lstStyle>
          <a:p>
            <a:r>
              <a:rPr lang="en-GB" dirty="0" smtClean="0"/>
              <a:t>15 September 2014</a:t>
            </a:r>
            <a:endParaRPr lang="en-GB" dirty="0"/>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FE8DA6AF-1811-4E27-A96F-54109F1D0275}" type="slidenum">
              <a:rPr lang="en-GB"/>
              <a:pPr/>
              <a:t>‹#›</a:t>
            </a:fld>
            <a:endParaRPr lang="en-GB"/>
          </a:p>
        </p:txBody>
      </p:sp>
    </p:spTree>
    <p:extLst>
      <p:ext uri="{BB962C8B-B14F-4D97-AF65-F5344CB8AC3E}">
        <p14:creationId xmlns:p14="http://schemas.microsoft.com/office/powerpoint/2010/main" val="173654562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00CB7BE8-6A98-487E-A0BA-75F334DA4484}" type="datetime4">
              <a:rPr lang="en-GB"/>
              <a:pPr/>
              <a:t>24 April 2015</a:t>
            </a:fld>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CCC5EDD3-CB13-45EB-8A5C-B486875EE4D2}" type="slidenum">
              <a:rPr lang="en-GB"/>
              <a:pPr/>
              <a:t>‹#›</a:t>
            </a:fld>
            <a:endParaRPr lang="en-GB"/>
          </a:p>
        </p:txBody>
      </p:sp>
    </p:spTree>
    <p:extLst>
      <p:ext uri="{BB962C8B-B14F-4D97-AF65-F5344CB8AC3E}">
        <p14:creationId xmlns:p14="http://schemas.microsoft.com/office/powerpoint/2010/main" val="22257581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GB" dirty="0" smtClean="0"/>
              <a:t>15 September 2014</a:t>
            </a:r>
            <a:endParaRPr lang="en-GB" dirty="0"/>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22D29D89-28D6-400C-BE2E-4CB4EC7E1F86}" type="slidenum">
              <a:rPr lang="en-GB"/>
              <a:pPr/>
              <a:t>‹#›</a:t>
            </a:fld>
            <a:endParaRPr lang="en-GB"/>
          </a:p>
        </p:txBody>
      </p:sp>
    </p:spTree>
    <p:extLst>
      <p:ext uri="{BB962C8B-B14F-4D97-AF65-F5344CB8AC3E}">
        <p14:creationId xmlns:p14="http://schemas.microsoft.com/office/powerpoint/2010/main" val="52249796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ood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r>
              <a:rPr lang="en-GB" dirty="0" smtClean="0"/>
              <a:t>15 September 2014</a:t>
            </a:r>
            <a:endParaRPr lang="en-GB" dirty="0"/>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5C5C0B4-F90D-4B90-B187-E84366B07232}" type="slidenum">
              <a:rPr lang="en-GB" smtClean="0"/>
              <a:pPr/>
              <a:t>‹#›</a:t>
            </a:fld>
            <a:endParaRPr lang="en-GB"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21152" y="6339220"/>
            <a:ext cx="2310929" cy="518780"/>
          </a:xfrm>
          <a:prstGeom prst="rect">
            <a:avLst/>
          </a:prstGeom>
        </p:spPr>
      </p:pic>
    </p:spTree>
    <p:extLst>
      <p:ext uri="{BB962C8B-B14F-4D97-AF65-F5344CB8AC3E}">
        <p14:creationId xmlns:p14="http://schemas.microsoft.com/office/powerpoint/2010/main" val="127747161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Good Layout">
    <p:spTree>
      <p:nvGrpSpPr>
        <p:cNvPr id="1" name=""/>
        <p:cNvGrpSpPr/>
        <p:nvPr/>
      </p:nvGrpSpPr>
      <p:grpSpPr>
        <a:xfrm>
          <a:off x="0" y="0"/>
          <a:ext cx="0" cy="0"/>
          <a:chOff x="0" y="0"/>
          <a:chExt cx="0" cy="0"/>
        </a:xfrm>
      </p:grpSpPr>
      <p:sp>
        <p:nvSpPr>
          <p:cNvPr id="2" name="Title 1"/>
          <p:cNvSpPr>
            <a:spLocks noGrp="1"/>
          </p:cNvSpPr>
          <p:nvPr>
            <p:ph type="title"/>
          </p:nvPr>
        </p:nvSpPr>
        <p:spPr>
          <a:xfrm>
            <a:off x="461765" y="0"/>
            <a:ext cx="8982471"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5C5C0B4-F90D-4B90-B187-E84366B07232}" type="slidenum">
              <a:rPr lang="en-GB" smtClean="0"/>
              <a:pPr/>
              <a:t>‹#›</a:t>
            </a:fld>
            <a:endParaRPr lang="en-GB" dirty="0"/>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321152" y="6339220"/>
            <a:ext cx="2310929" cy="518780"/>
          </a:xfrm>
          <a:prstGeom prst="rect">
            <a:avLst/>
          </a:prstGeom>
        </p:spPr>
      </p:pic>
      <p:sp>
        <p:nvSpPr>
          <p:cNvPr id="7" name="TextBox 6"/>
          <p:cNvSpPr txBox="1"/>
          <p:nvPr userDrawn="1"/>
        </p:nvSpPr>
        <p:spPr>
          <a:xfrm>
            <a:off x="344488" y="6402389"/>
            <a:ext cx="1728192" cy="276999"/>
          </a:xfrm>
          <a:prstGeom prst="rect">
            <a:avLst/>
          </a:prstGeom>
          <a:noFill/>
        </p:spPr>
        <p:txBody>
          <a:bodyPr wrap="square" rtlCol="0">
            <a:spAutoFit/>
          </a:bodyPr>
          <a:lstStyle/>
          <a:p>
            <a:r>
              <a:rPr lang="en-AU" sz="1200" dirty="0" smtClean="0"/>
              <a:t>15 September 2014</a:t>
            </a:r>
            <a:endParaRPr lang="en-AU" sz="1200" dirty="0"/>
          </a:p>
        </p:txBody>
      </p:sp>
    </p:spTree>
    <p:extLst>
      <p:ext uri="{BB962C8B-B14F-4D97-AF65-F5344CB8AC3E}">
        <p14:creationId xmlns:p14="http://schemas.microsoft.com/office/powerpoint/2010/main" val="429116626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28229" y="404813"/>
            <a:ext cx="8982471"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dirty="0" smtClean="0"/>
          </a:p>
        </p:txBody>
      </p:sp>
      <p:sp>
        <p:nvSpPr>
          <p:cNvPr id="1027" name="Rectangle 3"/>
          <p:cNvSpPr>
            <a:spLocks noGrp="1" noChangeArrowheads="1"/>
          </p:cNvSpPr>
          <p:nvPr>
            <p:ph type="body" idx="1"/>
          </p:nvPr>
        </p:nvSpPr>
        <p:spPr bwMode="auto">
          <a:xfrm>
            <a:off x="428229" y="1557338"/>
            <a:ext cx="8982471" cy="464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smtClean="0"/>
          </a:p>
        </p:txBody>
      </p:sp>
      <p:sp>
        <p:nvSpPr>
          <p:cNvPr id="1028" name="Rectangle 4"/>
          <p:cNvSpPr>
            <a:spLocks noGrp="1" noChangeArrowheads="1"/>
          </p:cNvSpPr>
          <p:nvPr>
            <p:ph type="dt" sz="half" idx="2"/>
          </p:nvPr>
        </p:nvSpPr>
        <p:spPr bwMode="auto">
          <a:xfrm>
            <a:off x="428229" y="6410325"/>
            <a:ext cx="2184135" cy="33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chemeClr val="tx1"/>
                </a:solidFill>
              </a:defRPr>
            </a:lvl1pPr>
          </a:lstStyle>
          <a:p>
            <a:fld id="{0D5A5B80-4E0E-41F8-BFF5-504EC24C412E}" type="datetime4">
              <a:rPr lang="en-GB" smtClean="0"/>
              <a:pPr/>
              <a:t>24 April 2015</a:t>
            </a:fld>
            <a:endParaRPr lang="en-GB" dirty="0"/>
          </a:p>
        </p:txBody>
      </p:sp>
      <p:sp>
        <p:nvSpPr>
          <p:cNvPr id="1029" name="Rectangle 5"/>
          <p:cNvSpPr>
            <a:spLocks noGrp="1" noChangeArrowheads="1"/>
          </p:cNvSpPr>
          <p:nvPr>
            <p:ph type="ftr" sz="quarter" idx="3"/>
          </p:nvPr>
        </p:nvSpPr>
        <p:spPr bwMode="auto">
          <a:xfrm>
            <a:off x="2612365" y="6410325"/>
            <a:ext cx="4681273" cy="33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solidFill>
                  <a:srgbClr val="3F4548"/>
                </a:solidFill>
              </a:defRPr>
            </a:lvl1pPr>
          </a:lstStyle>
          <a:p>
            <a:endParaRPr lang="en-GB"/>
          </a:p>
        </p:txBody>
      </p:sp>
      <p:sp>
        <p:nvSpPr>
          <p:cNvPr id="1030" name="Rectangle 6"/>
          <p:cNvSpPr>
            <a:spLocks noGrp="1" noChangeArrowheads="1"/>
          </p:cNvSpPr>
          <p:nvPr>
            <p:ph type="sldNum" sz="quarter" idx="4"/>
          </p:nvPr>
        </p:nvSpPr>
        <p:spPr bwMode="auto">
          <a:xfrm>
            <a:off x="8776097" y="6402389"/>
            <a:ext cx="701675" cy="339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rgbClr val="3F4548"/>
                </a:solidFill>
              </a:defRPr>
            </a:lvl1pPr>
          </a:lstStyle>
          <a:p>
            <a:fld id="{65C5C0B4-F90D-4B90-B187-E84366B07232}" type="slidenum">
              <a:rPr lang="en-GB" smtClean="0"/>
              <a:pPr/>
              <a:t>‹#›</a:t>
            </a:fld>
            <a:endParaRPr lang="en-GB" dirty="0"/>
          </a:p>
        </p:txBody>
      </p:sp>
      <p:sp>
        <p:nvSpPr>
          <p:cNvPr id="1031" name="Line 7"/>
          <p:cNvSpPr>
            <a:spLocks noChangeShapeType="1"/>
          </p:cNvSpPr>
          <p:nvPr/>
        </p:nvSpPr>
        <p:spPr bwMode="auto">
          <a:xfrm>
            <a:off x="507340" y="6329363"/>
            <a:ext cx="8891323" cy="0"/>
          </a:xfrm>
          <a:prstGeom prst="line">
            <a:avLst/>
          </a:prstGeom>
          <a:noFill/>
          <a:ln w="12700">
            <a:solidFill>
              <a:srgbClr val="8F4693"/>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nvGrpSpPr>
          <p:cNvPr id="10" name="Group 64"/>
          <p:cNvGrpSpPr/>
          <p:nvPr/>
        </p:nvGrpSpPr>
        <p:grpSpPr>
          <a:xfrm>
            <a:off x="-3137354" y="0"/>
            <a:ext cx="3018256" cy="6858000"/>
            <a:chOff x="-3137354" y="0"/>
            <a:chExt cx="3018256" cy="6858000"/>
          </a:xfrm>
        </p:grpSpPr>
        <p:sp>
          <p:nvSpPr>
            <p:cNvPr id="12" name="Rectangle 11"/>
            <p:cNvSpPr/>
            <p:nvPr userDrawn="1"/>
          </p:nvSpPr>
          <p:spPr>
            <a:xfrm>
              <a:off x="-3137354" y="0"/>
              <a:ext cx="299444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p:cNvSpPr txBox="1"/>
            <p:nvPr userDrawn="1"/>
          </p:nvSpPr>
          <p:spPr>
            <a:xfrm>
              <a:off x="-2982572" y="99308"/>
              <a:ext cx="2839661" cy="153888"/>
            </a:xfrm>
            <a:prstGeom prst="rect">
              <a:avLst/>
            </a:prstGeom>
            <a:noFill/>
          </p:spPr>
          <p:txBody>
            <a:bodyPr wrap="square" lIns="0" tIns="0" rIns="0" bIns="0" rtlCol="0">
              <a:spAutoFit/>
            </a:bodyPr>
            <a:lstStyle/>
            <a:p>
              <a:r>
                <a:rPr lang="en-GB" sz="1000" b="1" dirty="0" smtClean="0">
                  <a:solidFill>
                    <a:schemeClr val="accent2"/>
                  </a:solidFill>
                </a:rPr>
                <a:t>Colour</a:t>
              </a:r>
              <a:r>
                <a:rPr lang="en-GB" sz="1000" b="1" baseline="0" dirty="0" smtClean="0">
                  <a:solidFill>
                    <a:schemeClr val="accent2"/>
                  </a:solidFill>
                </a:rPr>
                <a:t> palette for PowerPoint presentations</a:t>
              </a:r>
              <a:endParaRPr lang="en-US" sz="1000" b="1" dirty="0">
                <a:solidFill>
                  <a:schemeClr val="accent2"/>
                </a:solidFill>
              </a:endParaRPr>
            </a:p>
          </p:txBody>
        </p:sp>
        <p:grpSp>
          <p:nvGrpSpPr>
            <p:cNvPr id="14" name="Group 58"/>
            <p:cNvGrpSpPr/>
            <p:nvPr userDrawn="1"/>
          </p:nvGrpSpPr>
          <p:grpSpPr>
            <a:xfrm>
              <a:off x="-2982571" y="476672"/>
              <a:ext cx="2863473" cy="307777"/>
              <a:chOff x="-2982571" y="476672"/>
              <a:chExt cx="2863473" cy="307777"/>
            </a:xfrm>
          </p:grpSpPr>
          <p:sp>
            <p:nvSpPr>
              <p:cNvPr id="56" name="Rectangle 9"/>
              <p:cNvSpPr/>
              <p:nvPr userDrawn="1"/>
            </p:nvSpPr>
            <p:spPr>
              <a:xfrm>
                <a:off x="-2982571" y="476672"/>
                <a:ext cx="309565" cy="28575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11"/>
              <p:cNvSpPr txBox="1"/>
              <p:nvPr userDrawn="1"/>
            </p:nvSpPr>
            <p:spPr>
              <a:xfrm>
                <a:off x="-2518224" y="476672"/>
                <a:ext cx="2399126" cy="307777"/>
              </a:xfrm>
              <a:prstGeom prst="rect">
                <a:avLst/>
              </a:prstGeom>
              <a:noFill/>
            </p:spPr>
            <p:txBody>
              <a:bodyPr wrap="square" lIns="0" tIns="0" rIns="0" bIns="0" rtlCol="0">
                <a:spAutoFit/>
              </a:bodyPr>
              <a:lstStyle/>
              <a:p>
                <a:r>
                  <a:rPr lang="en-GB" sz="1000" dirty="0" smtClean="0"/>
                  <a:t>Dark blue</a:t>
                </a:r>
              </a:p>
              <a:p>
                <a:r>
                  <a:rPr lang="en-GB" sz="1000" dirty="0" smtClean="0"/>
                  <a:t>R17</a:t>
                </a:r>
                <a:r>
                  <a:rPr lang="en-GB" sz="1000" baseline="0" dirty="0" smtClean="0"/>
                  <a:t>  G52  B88</a:t>
                </a:r>
                <a:endParaRPr lang="en-US" sz="1000" dirty="0"/>
              </a:p>
            </p:txBody>
          </p:sp>
        </p:grpSp>
        <p:grpSp>
          <p:nvGrpSpPr>
            <p:cNvPr id="15" name="Group 13"/>
            <p:cNvGrpSpPr/>
            <p:nvPr userDrawn="1"/>
          </p:nvGrpSpPr>
          <p:grpSpPr>
            <a:xfrm>
              <a:off x="-2982575" y="882170"/>
              <a:ext cx="2863476" cy="307777"/>
              <a:chOff x="-2928990" y="365095"/>
              <a:chExt cx="2643206" cy="307777"/>
            </a:xfrm>
          </p:grpSpPr>
          <p:sp>
            <p:nvSpPr>
              <p:cNvPr id="54" name="Rectangle 14"/>
              <p:cNvSpPr/>
              <p:nvPr userDrawn="1"/>
            </p:nvSpPr>
            <p:spPr>
              <a:xfrm>
                <a:off x="-2928990" y="365095"/>
                <a:ext cx="285752" cy="285752"/>
              </a:xfrm>
              <a:prstGeom prst="rect">
                <a:avLst/>
              </a:prstGeom>
              <a:solidFill>
                <a:srgbClr val="D9AB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15"/>
              <p:cNvSpPr txBox="1"/>
              <p:nvPr userDrawn="1"/>
            </p:nvSpPr>
            <p:spPr>
              <a:xfrm>
                <a:off x="-2500362" y="365095"/>
                <a:ext cx="2214578" cy="307777"/>
              </a:xfrm>
              <a:prstGeom prst="rect">
                <a:avLst/>
              </a:prstGeom>
              <a:noFill/>
            </p:spPr>
            <p:txBody>
              <a:bodyPr wrap="square" lIns="0" tIns="0" rIns="0" bIns="0" rtlCol="0">
                <a:spAutoFit/>
              </a:bodyPr>
              <a:lstStyle/>
              <a:p>
                <a:r>
                  <a:rPr lang="en-GB" sz="1000" dirty="0" smtClean="0"/>
                  <a:t>Gold</a:t>
                </a:r>
              </a:p>
              <a:p>
                <a:r>
                  <a:rPr lang="en-GB" sz="1000" dirty="0" smtClean="0"/>
                  <a:t>R217</a:t>
                </a:r>
                <a:r>
                  <a:rPr lang="en-GB" sz="1000" baseline="0" dirty="0" smtClean="0"/>
                  <a:t>  G171  B22</a:t>
                </a:r>
                <a:endParaRPr lang="en-US" sz="800" dirty="0"/>
              </a:p>
            </p:txBody>
          </p:sp>
        </p:grpSp>
        <p:grpSp>
          <p:nvGrpSpPr>
            <p:cNvPr id="16" name="Group 16"/>
            <p:cNvGrpSpPr/>
            <p:nvPr userDrawn="1"/>
          </p:nvGrpSpPr>
          <p:grpSpPr>
            <a:xfrm>
              <a:off x="-2982575" y="1277829"/>
              <a:ext cx="2863476" cy="307777"/>
              <a:chOff x="-2928990" y="63509"/>
              <a:chExt cx="2643206" cy="307777"/>
            </a:xfrm>
          </p:grpSpPr>
          <p:sp>
            <p:nvSpPr>
              <p:cNvPr id="52" name="Rectangle 17"/>
              <p:cNvSpPr/>
              <p:nvPr userDrawn="1"/>
            </p:nvSpPr>
            <p:spPr>
              <a:xfrm>
                <a:off x="-2928990" y="63509"/>
                <a:ext cx="285752" cy="28575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18"/>
              <p:cNvSpPr txBox="1"/>
              <p:nvPr userDrawn="1"/>
            </p:nvSpPr>
            <p:spPr>
              <a:xfrm>
                <a:off x="-2500362" y="63509"/>
                <a:ext cx="2214578" cy="307777"/>
              </a:xfrm>
              <a:prstGeom prst="rect">
                <a:avLst/>
              </a:prstGeom>
              <a:noFill/>
            </p:spPr>
            <p:txBody>
              <a:bodyPr wrap="square" lIns="0" tIns="0" rIns="0" bIns="0" rtlCol="0">
                <a:spAutoFit/>
              </a:bodyPr>
              <a:lstStyle/>
              <a:p>
                <a:r>
                  <a:rPr lang="en-GB" sz="1000" dirty="0" smtClean="0"/>
                  <a:t>Mid blue</a:t>
                </a:r>
              </a:p>
              <a:p>
                <a:r>
                  <a:rPr lang="en-GB" sz="1000" dirty="0" smtClean="0"/>
                  <a:t>R64</a:t>
                </a:r>
                <a:r>
                  <a:rPr lang="en-GB" sz="1000" baseline="0" dirty="0" smtClean="0"/>
                  <a:t>  G150  B184</a:t>
                </a:r>
                <a:endParaRPr lang="en-US" sz="1000" dirty="0"/>
              </a:p>
            </p:txBody>
          </p:sp>
        </p:grpSp>
        <p:sp>
          <p:nvSpPr>
            <p:cNvPr id="17" name="TextBox 16"/>
            <p:cNvSpPr txBox="1"/>
            <p:nvPr userDrawn="1"/>
          </p:nvSpPr>
          <p:spPr>
            <a:xfrm>
              <a:off x="-2982571" y="2122984"/>
              <a:ext cx="2399126" cy="153888"/>
            </a:xfrm>
            <a:prstGeom prst="rect">
              <a:avLst/>
            </a:prstGeom>
            <a:noFill/>
          </p:spPr>
          <p:txBody>
            <a:bodyPr wrap="square" lIns="0" tIns="0" rIns="0" bIns="0" rtlCol="0">
              <a:spAutoFit/>
            </a:bodyPr>
            <a:lstStyle/>
            <a:p>
              <a:r>
                <a:rPr lang="en-GB" sz="1000" b="1" dirty="0" smtClean="0">
                  <a:solidFill>
                    <a:schemeClr val="accent1"/>
                  </a:solidFill>
                </a:rPr>
                <a:t>Secondary colour palette</a:t>
              </a:r>
              <a:endParaRPr lang="en-US" sz="1000" b="1" dirty="0">
                <a:solidFill>
                  <a:schemeClr val="accent1"/>
                </a:solidFill>
              </a:endParaRPr>
            </a:p>
          </p:txBody>
        </p:sp>
        <p:sp>
          <p:nvSpPr>
            <p:cNvPr id="18" name="TextBox 17"/>
            <p:cNvSpPr txBox="1"/>
            <p:nvPr userDrawn="1"/>
          </p:nvSpPr>
          <p:spPr>
            <a:xfrm>
              <a:off x="-2982571" y="260648"/>
              <a:ext cx="2399126" cy="153888"/>
            </a:xfrm>
            <a:prstGeom prst="rect">
              <a:avLst/>
            </a:prstGeom>
            <a:noFill/>
          </p:spPr>
          <p:txBody>
            <a:bodyPr wrap="square" lIns="0" tIns="0" rIns="0" bIns="0" rtlCol="0">
              <a:spAutoFit/>
            </a:bodyPr>
            <a:lstStyle/>
            <a:p>
              <a:pPr>
                <a:tabLst>
                  <a:tab pos="2419350" algn="l"/>
                </a:tabLst>
              </a:pPr>
              <a:r>
                <a:rPr lang="en-GB" sz="1000" b="1" dirty="0" smtClean="0">
                  <a:solidFill>
                    <a:schemeClr val="accent1"/>
                  </a:solidFill>
                </a:rPr>
                <a:t>Primary colour palette</a:t>
              </a:r>
              <a:endParaRPr lang="en-US" sz="1000" b="1" dirty="0">
                <a:solidFill>
                  <a:schemeClr val="accent1"/>
                </a:solidFill>
              </a:endParaRPr>
            </a:p>
          </p:txBody>
        </p:sp>
        <p:grpSp>
          <p:nvGrpSpPr>
            <p:cNvPr id="19" name="Group 24"/>
            <p:cNvGrpSpPr/>
            <p:nvPr userDrawn="1"/>
          </p:nvGrpSpPr>
          <p:grpSpPr>
            <a:xfrm>
              <a:off x="-2982575" y="1688965"/>
              <a:ext cx="2863476" cy="307777"/>
              <a:chOff x="-2928990" y="63509"/>
              <a:chExt cx="2643206" cy="307777"/>
            </a:xfrm>
          </p:grpSpPr>
          <p:sp>
            <p:nvSpPr>
              <p:cNvPr id="50" name="Rectangle 49"/>
              <p:cNvSpPr/>
              <p:nvPr userDrawn="1"/>
            </p:nvSpPr>
            <p:spPr>
              <a:xfrm>
                <a:off x="-2928990" y="63509"/>
                <a:ext cx="285752" cy="285752"/>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userDrawn="1"/>
            </p:nvSpPr>
            <p:spPr>
              <a:xfrm>
                <a:off x="-2500362" y="63509"/>
                <a:ext cx="2214578" cy="307777"/>
              </a:xfrm>
              <a:prstGeom prst="rect">
                <a:avLst/>
              </a:prstGeom>
              <a:noFill/>
            </p:spPr>
            <p:txBody>
              <a:bodyPr wrap="square" lIns="0" tIns="0" rIns="0" bIns="0" rtlCol="0">
                <a:spAutoFit/>
              </a:bodyPr>
              <a:lstStyle/>
              <a:p>
                <a:r>
                  <a:rPr lang="en-GB" sz="1000" dirty="0" smtClean="0"/>
                  <a:t>Light grey</a:t>
                </a:r>
              </a:p>
              <a:p>
                <a:r>
                  <a:rPr lang="en-GB" sz="1000" dirty="0" smtClean="0"/>
                  <a:t>R220</a:t>
                </a:r>
                <a:r>
                  <a:rPr lang="en-GB" sz="1000" baseline="0" dirty="0" smtClean="0"/>
                  <a:t>  G221  B217</a:t>
                </a:r>
                <a:endParaRPr lang="en-US" sz="1000" dirty="0"/>
              </a:p>
            </p:txBody>
          </p:sp>
        </p:grpSp>
        <p:grpSp>
          <p:nvGrpSpPr>
            <p:cNvPr id="20" name="Group 27"/>
            <p:cNvGrpSpPr/>
            <p:nvPr userDrawn="1"/>
          </p:nvGrpSpPr>
          <p:grpSpPr>
            <a:xfrm>
              <a:off x="-2982575" y="2733370"/>
              <a:ext cx="2863476" cy="307777"/>
              <a:chOff x="-2928990" y="696778"/>
              <a:chExt cx="2643206" cy="307777"/>
            </a:xfrm>
          </p:grpSpPr>
          <p:sp>
            <p:nvSpPr>
              <p:cNvPr id="48" name="Rectangle 47"/>
              <p:cNvSpPr/>
              <p:nvPr userDrawn="1"/>
            </p:nvSpPr>
            <p:spPr>
              <a:xfrm>
                <a:off x="-2928990" y="696778"/>
                <a:ext cx="285752" cy="285752"/>
              </a:xfrm>
              <a:prstGeom prst="rect">
                <a:avLst/>
              </a:prstGeom>
              <a:solidFill>
                <a:srgbClr val="79A3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p:cNvSpPr txBox="1"/>
              <p:nvPr userDrawn="1"/>
            </p:nvSpPr>
            <p:spPr>
              <a:xfrm>
                <a:off x="-2500362" y="696778"/>
                <a:ext cx="2214578" cy="307777"/>
              </a:xfrm>
              <a:prstGeom prst="rect">
                <a:avLst/>
              </a:prstGeom>
              <a:noFill/>
            </p:spPr>
            <p:txBody>
              <a:bodyPr wrap="square" lIns="0" tIns="0" rIns="0" bIns="0" rtlCol="0">
                <a:spAutoFit/>
              </a:bodyPr>
              <a:lstStyle/>
              <a:p>
                <a:r>
                  <a:rPr lang="en-GB" sz="1000" dirty="0" smtClean="0"/>
                  <a:t>Pea green</a:t>
                </a:r>
              </a:p>
              <a:p>
                <a:r>
                  <a:rPr lang="en-GB" sz="1000" dirty="0" smtClean="0"/>
                  <a:t>R121</a:t>
                </a:r>
                <a:r>
                  <a:rPr lang="en-GB" sz="1000" baseline="0" dirty="0" smtClean="0"/>
                  <a:t>  G163  B42</a:t>
                </a:r>
                <a:endParaRPr lang="en-US" sz="1000" dirty="0"/>
              </a:p>
            </p:txBody>
          </p:sp>
        </p:grpSp>
        <p:grpSp>
          <p:nvGrpSpPr>
            <p:cNvPr id="21" name="Group 60"/>
            <p:cNvGrpSpPr/>
            <p:nvPr userDrawn="1"/>
          </p:nvGrpSpPr>
          <p:grpSpPr>
            <a:xfrm>
              <a:off x="-2982571" y="3144506"/>
              <a:ext cx="2863473" cy="307777"/>
              <a:chOff x="-2982571" y="3144506"/>
              <a:chExt cx="2863473" cy="307777"/>
            </a:xfrm>
          </p:grpSpPr>
          <p:sp>
            <p:nvSpPr>
              <p:cNvPr id="46" name="Rectangle 45"/>
              <p:cNvSpPr/>
              <p:nvPr userDrawn="1"/>
            </p:nvSpPr>
            <p:spPr>
              <a:xfrm>
                <a:off x="-2982571" y="3144506"/>
                <a:ext cx="309565" cy="285752"/>
              </a:xfrm>
              <a:prstGeom prst="rect">
                <a:avLst/>
              </a:prstGeom>
              <a:solidFill>
                <a:srgbClr val="0084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p:cNvSpPr txBox="1"/>
              <p:nvPr userDrawn="1"/>
            </p:nvSpPr>
            <p:spPr>
              <a:xfrm>
                <a:off x="-2518224" y="3144506"/>
                <a:ext cx="2399126" cy="307777"/>
              </a:xfrm>
              <a:prstGeom prst="rect">
                <a:avLst/>
              </a:prstGeom>
              <a:noFill/>
            </p:spPr>
            <p:txBody>
              <a:bodyPr wrap="square" lIns="0" tIns="0" rIns="0" bIns="0" rtlCol="0">
                <a:spAutoFit/>
              </a:bodyPr>
              <a:lstStyle/>
              <a:p>
                <a:r>
                  <a:rPr lang="en-GB" sz="1000" dirty="0" smtClean="0"/>
                  <a:t>Forest green</a:t>
                </a:r>
              </a:p>
              <a:p>
                <a:r>
                  <a:rPr lang="en-GB" sz="1000" dirty="0" smtClean="0"/>
                  <a:t>R</a:t>
                </a:r>
                <a:r>
                  <a:rPr lang="en-GB" sz="1000" baseline="0" dirty="0" smtClean="0"/>
                  <a:t>0 G132  B82</a:t>
                </a:r>
                <a:endParaRPr lang="en-US" sz="1000" dirty="0"/>
              </a:p>
            </p:txBody>
          </p:sp>
        </p:grpSp>
        <p:grpSp>
          <p:nvGrpSpPr>
            <p:cNvPr id="22" name="Group 33"/>
            <p:cNvGrpSpPr/>
            <p:nvPr userDrawn="1"/>
          </p:nvGrpSpPr>
          <p:grpSpPr>
            <a:xfrm>
              <a:off x="-2982575" y="3555642"/>
              <a:ext cx="2863476" cy="307777"/>
              <a:chOff x="-2928990" y="696778"/>
              <a:chExt cx="2643206" cy="307777"/>
            </a:xfrm>
          </p:grpSpPr>
          <p:sp>
            <p:nvSpPr>
              <p:cNvPr id="44" name="Rectangle 43"/>
              <p:cNvSpPr/>
              <p:nvPr userDrawn="1"/>
            </p:nvSpPr>
            <p:spPr>
              <a:xfrm>
                <a:off x="-2928990" y="696778"/>
                <a:ext cx="285752" cy="285752"/>
              </a:xfrm>
              <a:prstGeom prst="rect">
                <a:avLst/>
              </a:prstGeom>
              <a:solidFill>
                <a:srgbClr val="11B3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p:cNvSpPr txBox="1"/>
              <p:nvPr userDrawn="1"/>
            </p:nvSpPr>
            <p:spPr>
              <a:xfrm>
                <a:off x="-2500362" y="696778"/>
                <a:ext cx="2214578" cy="307777"/>
              </a:xfrm>
              <a:prstGeom prst="rect">
                <a:avLst/>
              </a:prstGeom>
              <a:noFill/>
            </p:spPr>
            <p:txBody>
              <a:bodyPr wrap="square" lIns="0" tIns="0" rIns="0" bIns="0" rtlCol="0">
                <a:spAutoFit/>
              </a:bodyPr>
              <a:lstStyle/>
              <a:p>
                <a:r>
                  <a:rPr lang="en-GB" sz="1000" dirty="0" smtClean="0"/>
                  <a:t>Bottle green</a:t>
                </a:r>
              </a:p>
              <a:p>
                <a:r>
                  <a:rPr lang="en-GB" sz="1000" dirty="0" smtClean="0"/>
                  <a:t>R17</a:t>
                </a:r>
                <a:r>
                  <a:rPr lang="en-GB" sz="1000" baseline="0" dirty="0" smtClean="0"/>
                  <a:t>  G179  B162</a:t>
                </a:r>
                <a:endParaRPr lang="en-US" sz="1000" dirty="0"/>
              </a:p>
            </p:txBody>
          </p:sp>
        </p:grpSp>
        <p:grpSp>
          <p:nvGrpSpPr>
            <p:cNvPr id="23" name="Group 36"/>
            <p:cNvGrpSpPr/>
            <p:nvPr userDrawn="1"/>
          </p:nvGrpSpPr>
          <p:grpSpPr>
            <a:xfrm>
              <a:off x="-2982575" y="3966778"/>
              <a:ext cx="2863476" cy="307777"/>
              <a:chOff x="-2928990" y="696778"/>
              <a:chExt cx="2643206" cy="307777"/>
            </a:xfrm>
          </p:grpSpPr>
          <p:sp>
            <p:nvSpPr>
              <p:cNvPr id="42" name="Rectangle 41"/>
              <p:cNvSpPr/>
              <p:nvPr userDrawn="1"/>
            </p:nvSpPr>
            <p:spPr>
              <a:xfrm>
                <a:off x="-2928990" y="696778"/>
                <a:ext cx="285752" cy="285752"/>
              </a:xfrm>
              <a:prstGeom prst="rect">
                <a:avLst/>
              </a:prstGeom>
              <a:solidFill>
                <a:srgbClr val="009CC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TextBox 42"/>
              <p:cNvSpPr txBox="1"/>
              <p:nvPr userDrawn="1"/>
            </p:nvSpPr>
            <p:spPr>
              <a:xfrm>
                <a:off x="-2500362" y="696778"/>
                <a:ext cx="2214578" cy="307777"/>
              </a:xfrm>
              <a:prstGeom prst="rect">
                <a:avLst/>
              </a:prstGeom>
              <a:noFill/>
            </p:spPr>
            <p:txBody>
              <a:bodyPr wrap="square" lIns="0" tIns="0" rIns="0" bIns="0" rtlCol="0">
                <a:spAutoFit/>
              </a:bodyPr>
              <a:lstStyle/>
              <a:p>
                <a:r>
                  <a:rPr lang="en-GB" sz="1000" dirty="0" smtClean="0"/>
                  <a:t>Cyan</a:t>
                </a:r>
              </a:p>
              <a:p>
                <a:r>
                  <a:rPr lang="en-GB" sz="1000" dirty="0" smtClean="0"/>
                  <a:t>R0</a:t>
                </a:r>
                <a:r>
                  <a:rPr lang="en-GB" sz="1000" baseline="0" dirty="0" smtClean="0"/>
                  <a:t>  G156  B200</a:t>
                </a:r>
                <a:endParaRPr lang="en-US" sz="1000" dirty="0"/>
              </a:p>
            </p:txBody>
          </p:sp>
        </p:grpSp>
        <p:grpSp>
          <p:nvGrpSpPr>
            <p:cNvPr id="24" name="Group 63"/>
            <p:cNvGrpSpPr/>
            <p:nvPr userDrawn="1"/>
          </p:nvGrpSpPr>
          <p:grpSpPr>
            <a:xfrm>
              <a:off x="-2982571" y="4377914"/>
              <a:ext cx="2863473" cy="307777"/>
              <a:chOff x="-2982571" y="4377914"/>
              <a:chExt cx="2863473" cy="307777"/>
            </a:xfrm>
          </p:grpSpPr>
          <p:sp>
            <p:nvSpPr>
              <p:cNvPr id="40" name="Rectangle 39"/>
              <p:cNvSpPr/>
              <p:nvPr userDrawn="1"/>
            </p:nvSpPr>
            <p:spPr>
              <a:xfrm>
                <a:off x="-2982571" y="4377914"/>
                <a:ext cx="309565" cy="285752"/>
              </a:xfrm>
              <a:prstGeom prst="rect">
                <a:avLst/>
              </a:prstGeom>
              <a:solidFill>
                <a:srgbClr val="7CB3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userDrawn="1"/>
            </p:nvSpPr>
            <p:spPr>
              <a:xfrm>
                <a:off x="-2518224" y="4377914"/>
                <a:ext cx="2399126" cy="307777"/>
              </a:xfrm>
              <a:prstGeom prst="rect">
                <a:avLst/>
              </a:prstGeom>
              <a:noFill/>
            </p:spPr>
            <p:txBody>
              <a:bodyPr wrap="square" lIns="0" tIns="0" rIns="0" bIns="0" rtlCol="0">
                <a:spAutoFit/>
              </a:bodyPr>
              <a:lstStyle/>
              <a:p>
                <a:r>
                  <a:rPr lang="en-GB" sz="1000" dirty="0" smtClean="0"/>
                  <a:t>Light blue</a:t>
                </a:r>
              </a:p>
              <a:p>
                <a:r>
                  <a:rPr lang="en-GB" sz="1000" dirty="0" smtClean="0"/>
                  <a:t>R124</a:t>
                </a:r>
                <a:r>
                  <a:rPr lang="en-GB" sz="1000" baseline="0" dirty="0" smtClean="0"/>
                  <a:t>  G179  B225</a:t>
                </a:r>
                <a:endParaRPr lang="en-US" sz="1000" dirty="0"/>
              </a:p>
            </p:txBody>
          </p:sp>
        </p:grpSp>
        <p:grpSp>
          <p:nvGrpSpPr>
            <p:cNvPr id="25" name="Group 43"/>
            <p:cNvGrpSpPr/>
            <p:nvPr userDrawn="1"/>
          </p:nvGrpSpPr>
          <p:grpSpPr>
            <a:xfrm>
              <a:off x="-2982575" y="4789050"/>
              <a:ext cx="2863476" cy="307777"/>
              <a:chOff x="-2928990" y="696778"/>
              <a:chExt cx="2643206" cy="307777"/>
            </a:xfrm>
          </p:grpSpPr>
          <p:sp>
            <p:nvSpPr>
              <p:cNvPr id="38" name="Rectangle 37"/>
              <p:cNvSpPr/>
              <p:nvPr userDrawn="1"/>
            </p:nvSpPr>
            <p:spPr>
              <a:xfrm>
                <a:off x="-2928990" y="696778"/>
                <a:ext cx="285752" cy="285752"/>
              </a:xfrm>
              <a:prstGeom prst="rect">
                <a:avLst/>
              </a:prstGeom>
              <a:solidFill>
                <a:srgbClr val="8076C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p:cNvSpPr txBox="1"/>
              <p:nvPr userDrawn="1"/>
            </p:nvSpPr>
            <p:spPr>
              <a:xfrm>
                <a:off x="-2500362" y="696778"/>
                <a:ext cx="2214578" cy="307777"/>
              </a:xfrm>
              <a:prstGeom prst="rect">
                <a:avLst/>
              </a:prstGeom>
              <a:noFill/>
            </p:spPr>
            <p:txBody>
              <a:bodyPr wrap="square" lIns="0" tIns="0" rIns="0" bIns="0" rtlCol="0">
                <a:spAutoFit/>
              </a:bodyPr>
              <a:lstStyle/>
              <a:p>
                <a:r>
                  <a:rPr lang="en-GB" sz="1000" dirty="0" smtClean="0"/>
                  <a:t>Violet</a:t>
                </a:r>
              </a:p>
              <a:p>
                <a:r>
                  <a:rPr lang="en-GB" sz="1000" dirty="0" smtClean="0"/>
                  <a:t>R128</a:t>
                </a:r>
                <a:r>
                  <a:rPr lang="en-GB" sz="1000" baseline="0" dirty="0" smtClean="0"/>
                  <a:t>  G118  B207</a:t>
                </a:r>
                <a:endParaRPr lang="en-US" sz="1000" dirty="0"/>
              </a:p>
            </p:txBody>
          </p:sp>
        </p:grpSp>
        <p:grpSp>
          <p:nvGrpSpPr>
            <p:cNvPr id="26" name="Group 46"/>
            <p:cNvGrpSpPr/>
            <p:nvPr userDrawn="1"/>
          </p:nvGrpSpPr>
          <p:grpSpPr>
            <a:xfrm>
              <a:off x="-2982575" y="5200186"/>
              <a:ext cx="2863476" cy="307777"/>
              <a:chOff x="-2928990" y="696778"/>
              <a:chExt cx="2643206" cy="307777"/>
            </a:xfrm>
          </p:grpSpPr>
          <p:sp>
            <p:nvSpPr>
              <p:cNvPr id="36" name="Rectangle 35"/>
              <p:cNvSpPr/>
              <p:nvPr userDrawn="1"/>
            </p:nvSpPr>
            <p:spPr>
              <a:xfrm>
                <a:off x="-2928990" y="696778"/>
                <a:ext cx="285752" cy="285752"/>
              </a:xfrm>
              <a:prstGeom prst="rect">
                <a:avLst/>
              </a:prstGeom>
              <a:solidFill>
                <a:srgbClr val="8F46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p:cNvSpPr txBox="1"/>
              <p:nvPr userDrawn="1"/>
            </p:nvSpPr>
            <p:spPr>
              <a:xfrm>
                <a:off x="-2500362" y="696778"/>
                <a:ext cx="2214578" cy="307777"/>
              </a:xfrm>
              <a:prstGeom prst="rect">
                <a:avLst/>
              </a:prstGeom>
              <a:noFill/>
            </p:spPr>
            <p:txBody>
              <a:bodyPr wrap="square" lIns="0" tIns="0" rIns="0" bIns="0" rtlCol="0">
                <a:spAutoFit/>
              </a:bodyPr>
              <a:lstStyle/>
              <a:p>
                <a:r>
                  <a:rPr lang="en-GB" sz="1000" dirty="0" smtClean="0"/>
                  <a:t>Purple</a:t>
                </a:r>
              </a:p>
              <a:p>
                <a:r>
                  <a:rPr lang="en-GB" sz="1000" dirty="0" smtClean="0"/>
                  <a:t>R143</a:t>
                </a:r>
                <a:r>
                  <a:rPr lang="en-GB" sz="1000" baseline="0" dirty="0" smtClean="0"/>
                  <a:t>  G70  B147</a:t>
                </a:r>
                <a:endParaRPr lang="en-US" sz="1000" dirty="0"/>
              </a:p>
            </p:txBody>
          </p:sp>
        </p:grpSp>
        <p:grpSp>
          <p:nvGrpSpPr>
            <p:cNvPr id="27" name="Group 49"/>
            <p:cNvGrpSpPr/>
            <p:nvPr userDrawn="1"/>
          </p:nvGrpSpPr>
          <p:grpSpPr>
            <a:xfrm>
              <a:off x="-2982575" y="5611322"/>
              <a:ext cx="2863476" cy="307777"/>
              <a:chOff x="-2928990" y="696778"/>
              <a:chExt cx="2643206" cy="307777"/>
            </a:xfrm>
          </p:grpSpPr>
          <p:sp>
            <p:nvSpPr>
              <p:cNvPr id="34" name="Rectangle 33"/>
              <p:cNvSpPr/>
              <p:nvPr userDrawn="1"/>
            </p:nvSpPr>
            <p:spPr>
              <a:xfrm>
                <a:off x="-2928990" y="696778"/>
                <a:ext cx="285752" cy="285752"/>
              </a:xfrm>
              <a:prstGeom prst="rect">
                <a:avLst/>
              </a:prstGeom>
              <a:solidFill>
                <a:srgbClr val="E945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userDrawn="1"/>
            </p:nvSpPr>
            <p:spPr>
              <a:xfrm>
                <a:off x="-2500362" y="696778"/>
                <a:ext cx="2214578" cy="307777"/>
              </a:xfrm>
              <a:prstGeom prst="rect">
                <a:avLst/>
              </a:prstGeom>
              <a:noFill/>
            </p:spPr>
            <p:txBody>
              <a:bodyPr wrap="square" lIns="0" tIns="0" rIns="0" bIns="0" rtlCol="0">
                <a:spAutoFit/>
              </a:bodyPr>
              <a:lstStyle/>
              <a:p>
                <a:r>
                  <a:rPr lang="en-GB" sz="1000" dirty="0" err="1" smtClean="0"/>
                  <a:t>Fuscia</a:t>
                </a:r>
                <a:endParaRPr lang="en-GB" sz="1000" dirty="0" smtClean="0"/>
              </a:p>
              <a:p>
                <a:r>
                  <a:rPr lang="en-GB" sz="1000" dirty="0" smtClean="0"/>
                  <a:t>R233</a:t>
                </a:r>
                <a:r>
                  <a:rPr lang="en-GB" sz="1000" baseline="0" dirty="0" smtClean="0"/>
                  <a:t>  G69  B140</a:t>
                </a:r>
                <a:endParaRPr lang="en-US" sz="1000" dirty="0"/>
              </a:p>
            </p:txBody>
          </p:sp>
        </p:grpSp>
        <p:grpSp>
          <p:nvGrpSpPr>
            <p:cNvPr id="28" name="Group 52"/>
            <p:cNvGrpSpPr/>
            <p:nvPr userDrawn="1"/>
          </p:nvGrpSpPr>
          <p:grpSpPr>
            <a:xfrm>
              <a:off x="-2982575" y="6022458"/>
              <a:ext cx="2863476" cy="307777"/>
              <a:chOff x="-2928990" y="696778"/>
              <a:chExt cx="2643206" cy="307777"/>
            </a:xfrm>
          </p:grpSpPr>
          <p:sp>
            <p:nvSpPr>
              <p:cNvPr id="32" name="Rectangle 31"/>
              <p:cNvSpPr/>
              <p:nvPr userDrawn="1"/>
            </p:nvSpPr>
            <p:spPr>
              <a:xfrm>
                <a:off x="-2928990" y="696778"/>
                <a:ext cx="285752" cy="285752"/>
              </a:xfrm>
              <a:prstGeom prst="rect">
                <a:avLst/>
              </a:prstGeom>
              <a:solidFill>
                <a:srgbClr val="C81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p:cNvSpPr txBox="1"/>
              <p:nvPr userDrawn="1"/>
            </p:nvSpPr>
            <p:spPr>
              <a:xfrm>
                <a:off x="-2500362" y="696778"/>
                <a:ext cx="2214578" cy="307777"/>
              </a:xfrm>
              <a:prstGeom prst="rect">
                <a:avLst/>
              </a:prstGeom>
              <a:noFill/>
            </p:spPr>
            <p:txBody>
              <a:bodyPr wrap="square" lIns="0" tIns="0" rIns="0" bIns="0" rtlCol="0">
                <a:spAutoFit/>
              </a:bodyPr>
              <a:lstStyle/>
              <a:p>
                <a:r>
                  <a:rPr lang="en-GB" sz="1000" dirty="0" smtClean="0"/>
                  <a:t>Red</a:t>
                </a:r>
              </a:p>
              <a:p>
                <a:r>
                  <a:rPr lang="en-GB" sz="1000" dirty="0" smtClean="0"/>
                  <a:t>R200</a:t>
                </a:r>
                <a:r>
                  <a:rPr lang="en-GB" sz="1000" baseline="0" dirty="0" smtClean="0"/>
                  <a:t>  G30  B69</a:t>
                </a:r>
                <a:endParaRPr lang="en-US" sz="1000" dirty="0"/>
              </a:p>
            </p:txBody>
          </p:sp>
        </p:grpSp>
        <p:grpSp>
          <p:nvGrpSpPr>
            <p:cNvPr id="29" name="Group 55"/>
            <p:cNvGrpSpPr/>
            <p:nvPr userDrawn="1"/>
          </p:nvGrpSpPr>
          <p:grpSpPr>
            <a:xfrm>
              <a:off x="-2982575" y="6433591"/>
              <a:ext cx="2863476" cy="307777"/>
              <a:chOff x="-2928990" y="696778"/>
              <a:chExt cx="2643206" cy="307777"/>
            </a:xfrm>
          </p:grpSpPr>
          <p:sp>
            <p:nvSpPr>
              <p:cNvPr id="30" name="Rectangle 29"/>
              <p:cNvSpPr/>
              <p:nvPr userDrawn="1"/>
            </p:nvSpPr>
            <p:spPr>
              <a:xfrm>
                <a:off x="-2928990" y="696778"/>
                <a:ext cx="285752" cy="285752"/>
              </a:xfrm>
              <a:prstGeom prst="rect">
                <a:avLst/>
              </a:prstGeom>
              <a:solidFill>
                <a:srgbClr val="EE741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userDrawn="1"/>
            </p:nvSpPr>
            <p:spPr>
              <a:xfrm>
                <a:off x="-2500362" y="696778"/>
                <a:ext cx="2214578" cy="307777"/>
              </a:xfrm>
              <a:prstGeom prst="rect">
                <a:avLst/>
              </a:prstGeom>
              <a:noFill/>
            </p:spPr>
            <p:txBody>
              <a:bodyPr wrap="square" lIns="0" tIns="0" rIns="0" bIns="0" rtlCol="0">
                <a:spAutoFit/>
              </a:bodyPr>
              <a:lstStyle/>
              <a:p>
                <a:r>
                  <a:rPr lang="en-GB" sz="1000" dirty="0" smtClean="0"/>
                  <a:t>Orange</a:t>
                </a:r>
              </a:p>
              <a:p>
                <a:r>
                  <a:rPr lang="en-GB" sz="1000" dirty="0" smtClean="0"/>
                  <a:t>R238</a:t>
                </a:r>
                <a:r>
                  <a:rPr lang="en-GB" sz="1000" baseline="0" dirty="0" smtClean="0"/>
                  <a:t>  G116  29</a:t>
                </a:r>
                <a:endParaRPr lang="en-US" sz="1000" dirty="0"/>
              </a:p>
            </p:txBody>
          </p:sp>
        </p:grpSp>
      </p:grpSp>
      <p:sp>
        <p:nvSpPr>
          <p:cNvPr id="58" name="Rectangle 57"/>
          <p:cNvSpPr/>
          <p:nvPr/>
        </p:nvSpPr>
        <p:spPr>
          <a:xfrm>
            <a:off x="-2989413" y="2351160"/>
            <a:ext cx="309565" cy="28575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p:cNvSpPr txBox="1"/>
          <p:nvPr/>
        </p:nvSpPr>
        <p:spPr>
          <a:xfrm>
            <a:off x="-2503533" y="2348880"/>
            <a:ext cx="2399129" cy="307777"/>
          </a:xfrm>
          <a:prstGeom prst="rect">
            <a:avLst/>
          </a:prstGeom>
          <a:noFill/>
        </p:spPr>
        <p:txBody>
          <a:bodyPr wrap="square" lIns="0" tIns="0" rIns="0" bIns="0" rtlCol="0">
            <a:spAutoFit/>
          </a:bodyPr>
          <a:lstStyle/>
          <a:p>
            <a:r>
              <a:rPr lang="en-GB" sz="1000" dirty="0" smtClean="0"/>
              <a:t>Dark grey</a:t>
            </a:r>
          </a:p>
          <a:p>
            <a:r>
              <a:rPr lang="en-GB" sz="1000" dirty="0" smtClean="0"/>
              <a:t>R63</a:t>
            </a:r>
            <a:r>
              <a:rPr lang="en-GB" sz="1000" baseline="0" dirty="0" smtClean="0"/>
              <a:t>  G69  B72</a:t>
            </a:r>
            <a:endParaRPr lang="en-US" sz="1000" dirty="0"/>
          </a:p>
        </p:txBody>
      </p:sp>
    </p:spTree>
  </p:cSld>
  <p:clrMap bg1="lt1" tx1="dk1" bg2="lt2" tx2="dk2" accent1="accent1" accent2="accent2" accent3="accent3" accent4="accent4" accent5="accent5" accent6="accent6" hlink="hlink" folHlink="folHlink"/>
  <p:sldLayoutIdLst>
    <p:sldLayoutId id="2147483649" r:id="rId1"/>
    <p:sldLayoutId id="2147483670" r:id="rId2"/>
    <p:sldLayoutId id="2147483662" r:id="rId3"/>
    <p:sldLayoutId id="2147483661" r:id="rId4"/>
    <p:sldLayoutId id="2147483650" r:id="rId5"/>
    <p:sldLayoutId id="2147483654" r:id="rId6"/>
    <p:sldLayoutId id="2147483655" r:id="rId7"/>
    <p:sldLayoutId id="2147483671" r:id="rId8"/>
    <p:sldLayoutId id="2147483672" r:id="rId9"/>
  </p:sldLayoutIdLst>
  <p:timing>
    <p:tnLst>
      <p:par>
        <p:cTn id="1" dur="indefinite" restart="never" nodeType="tmRoot"/>
      </p:par>
    </p:tnLst>
  </p:timing>
  <p:hf hdr="0" ftr="0"/>
  <p:txStyles>
    <p:titleStyle>
      <a:lvl1pPr algn="l" rtl="0" eaLnBrk="1" fontAlgn="base" hangingPunct="1">
        <a:spcBef>
          <a:spcPct val="0"/>
        </a:spcBef>
        <a:spcAft>
          <a:spcPct val="0"/>
        </a:spcAft>
        <a:defRPr sz="3200" b="1">
          <a:solidFill>
            <a:schemeClr val="accent1"/>
          </a:solidFill>
          <a:latin typeface="+mj-lt"/>
          <a:ea typeface="+mj-ea"/>
          <a:cs typeface="+mj-cs"/>
        </a:defRPr>
      </a:lvl1pPr>
      <a:lvl2pPr algn="l" rtl="0" eaLnBrk="1" fontAlgn="base" hangingPunct="1">
        <a:spcBef>
          <a:spcPct val="0"/>
        </a:spcBef>
        <a:spcAft>
          <a:spcPct val="0"/>
        </a:spcAft>
        <a:defRPr sz="3200">
          <a:solidFill>
            <a:srgbClr val="D9AB16"/>
          </a:solidFill>
          <a:latin typeface="Arial" charset="0"/>
          <a:cs typeface="Arial" charset="0"/>
        </a:defRPr>
      </a:lvl2pPr>
      <a:lvl3pPr algn="l" rtl="0" eaLnBrk="1" fontAlgn="base" hangingPunct="1">
        <a:spcBef>
          <a:spcPct val="0"/>
        </a:spcBef>
        <a:spcAft>
          <a:spcPct val="0"/>
        </a:spcAft>
        <a:defRPr sz="3200">
          <a:solidFill>
            <a:srgbClr val="D9AB16"/>
          </a:solidFill>
          <a:latin typeface="Arial" charset="0"/>
          <a:cs typeface="Arial" charset="0"/>
        </a:defRPr>
      </a:lvl3pPr>
      <a:lvl4pPr algn="l" rtl="0" eaLnBrk="1" fontAlgn="base" hangingPunct="1">
        <a:spcBef>
          <a:spcPct val="0"/>
        </a:spcBef>
        <a:spcAft>
          <a:spcPct val="0"/>
        </a:spcAft>
        <a:defRPr sz="3200">
          <a:solidFill>
            <a:srgbClr val="D9AB16"/>
          </a:solidFill>
          <a:latin typeface="Arial" charset="0"/>
          <a:cs typeface="Arial" charset="0"/>
        </a:defRPr>
      </a:lvl4pPr>
      <a:lvl5pPr algn="l" rtl="0" eaLnBrk="1" fontAlgn="base" hangingPunct="1">
        <a:spcBef>
          <a:spcPct val="0"/>
        </a:spcBef>
        <a:spcAft>
          <a:spcPct val="0"/>
        </a:spcAft>
        <a:defRPr sz="3200">
          <a:solidFill>
            <a:srgbClr val="D9AB16"/>
          </a:solidFill>
          <a:latin typeface="Arial" charset="0"/>
          <a:cs typeface="Arial" charset="0"/>
        </a:defRPr>
      </a:lvl5pPr>
      <a:lvl6pPr marL="457200" algn="l" rtl="0" eaLnBrk="1" fontAlgn="base" hangingPunct="1">
        <a:spcBef>
          <a:spcPct val="0"/>
        </a:spcBef>
        <a:spcAft>
          <a:spcPct val="0"/>
        </a:spcAft>
        <a:defRPr sz="3200">
          <a:solidFill>
            <a:srgbClr val="D9AB16"/>
          </a:solidFill>
          <a:latin typeface="Arial" charset="0"/>
          <a:cs typeface="Arial" charset="0"/>
        </a:defRPr>
      </a:lvl6pPr>
      <a:lvl7pPr marL="914400" algn="l" rtl="0" eaLnBrk="1" fontAlgn="base" hangingPunct="1">
        <a:spcBef>
          <a:spcPct val="0"/>
        </a:spcBef>
        <a:spcAft>
          <a:spcPct val="0"/>
        </a:spcAft>
        <a:defRPr sz="3200">
          <a:solidFill>
            <a:srgbClr val="D9AB16"/>
          </a:solidFill>
          <a:latin typeface="Arial" charset="0"/>
          <a:cs typeface="Arial" charset="0"/>
        </a:defRPr>
      </a:lvl7pPr>
      <a:lvl8pPr marL="1371600" algn="l" rtl="0" eaLnBrk="1" fontAlgn="base" hangingPunct="1">
        <a:spcBef>
          <a:spcPct val="0"/>
        </a:spcBef>
        <a:spcAft>
          <a:spcPct val="0"/>
        </a:spcAft>
        <a:defRPr sz="3200">
          <a:solidFill>
            <a:srgbClr val="D9AB16"/>
          </a:solidFill>
          <a:latin typeface="Arial" charset="0"/>
          <a:cs typeface="Arial" charset="0"/>
        </a:defRPr>
      </a:lvl8pPr>
      <a:lvl9pPr marL="1828800" algn="l" rtl="0" eaLnBrk="1" fontAlgn="base" hangingPunct="1">
        <a:spcBef>
          <a:spcPct val="0"/>
        </a:spcBef>
        <a:spcAft>
          <a:spcPct val="0"/>
        </a:spcAft>
        <a:defRPr sz="3200">
          <a:solidFill>
            <a:srgbClr val="D9AB16"/>
          </a:solidFill>
          <a:latin typeface="Arial" charset="0"/>
          <a:cs typeface="Arial" charset="0"/>
        </a:defRPr>
      </a:lvl9pPr>
    </p:titleStyle>
    <p:bodyStyle>
      <a:lvl1pPr marL="269875" indent="-269875" algn="l" rtl="0" eaLnBrk="1" fontAlgn="base" hangingPunct="1">
        <a:spcBef>
          <a:spcPct val="50000"/>
        </a:spcBef>
        <a:spcAft>
          <a:spcPct val="0"/>
        </a:spcAft>
        <a:buClr>
          <a:srgbClr val="8F4693"/>
        </a:buClr>
        <a:buChar char="•"/>
        <a:defRPr sz="2400">
          <a:solidFill>
            <a:srgbClr val="3F4548"/>
          </a:solidFill>
          <a:latin typeface="+mn-lt"/>
          <a:ea typeface="+mn-ea"/>
          <a:cs typeface="+mn-cs"/>
        </a:defRPr>
      </a:lvl1pPr>
      <a:lvl2pPr marL="717550" indent="-268288" algn="l" rtl="0" eaLnBrk="1" fontAlgn="base" hangingPunct="1">
        <a:spcBef>
          <a:spcPct val="50000"/>
        </a:spcBef>
        <a:spcAft>
          <a:spcPct val="0"/>
        </a:spcAft>
        <a:buClr>
          <a:srgbClr val="8F4693"/>
        </a:buClr>
        <a:buChar char="–"/>
        <a:defRPr sz="2000">
          <a:solidFill>
            <a:srgbClr val="3F4548"/>
          </a:solidFill>
          <a:latin typeface="+mn-lt"/>
          <a:cs typeface="+mn-cs"/>
        </a:defRPr>
      </a:lvl2pPr>
      <a:lvl3pPr marL="1071563" indent="-174625" algn="l" rtl="0" eaLnBrk="1" fontAlgn="base" hangingPunct="1">
        <a:spcBef>
          <a:spcPct val="50000"/>
        </a:spcBef>
        <a:spcAft>
          <a:spcPct val="0"/>
        </a:spcAft>
        <a:buClr>
          <a:srgbClr val="8F4693"/>
        </a:buClr>
        <a:buChar char="•"/>
        <a:defRPr>
          <a:solidFill>
            <a:srgbClr val="3F4548"/>
          </a:solidFill>
          <a:latin typeface="+mn-lt"/>
          <a:cs typeface="+mn-cs"/>
        </a:defRPr>
      </a:lvl3pPr>
      <a:lvl4pPr marL="1433513" indent="-182563" algn="l" rtl="0" eaLnBrk="1" fontAlgn="base" hangingPunct="1">
        <a:spcBef>
          <a:spcPct val="50000"/>
        </a:spcBef>
        <a:spcAft>
          <a:spcPct val="0"/>
        </a:spcAft>
        <a:buClr>
          <a:srgbClr val="8F4693"/>
        </a:buClr>
        <a:buChar char="–"/>
        <a:defRPr sz="1600">
          <a:solidFill>
            <a:srgbClr val="3F4548"/>
          </a:solidFill>
          <a:latin typeface="+mn-lt"/>
          <a:cs typeface="+mn-cs"/>
        </a:defRPr>
      </a:lvl4pPr>
      <a:lvl5pPr marL="1792288" indent="-176213" algn="l" rtl="0" eaLnBrk="1" fontAlgn="base" hangingPunct="1">
        <a:spcBef>
          <a:spcPct val="50000"/>
        </a:spcBef>
        <a:spcAft>
          <a:spcPct val="0"/>
        </a:spcAft>
        <a:buClr>
          <a:srgbClr val="8F4693"/>
        </a:buClr>
        <a:buFont typeface="Arial" pitchFamily="34" charset="0"/>
        <a:buChar char="•"/>
        <a:defRPr sz="1400">
          <a:solidFill>
            <a:srgbClr val="3F4548"/>
          </a:solidFill>
          <a:latin typeface="+mn-lt"/>
          <a:cs typeface="+mn-cs"/>
        </a:defRPr>
      </a:lvl5pPr>
      <a:lvl6pPr marL="2249488" indent="-176213" algn="l" rtl="0" eaLnBrk="1" fontAlgn="base" hangingPunct="1">
        <a:spcBef>
          <a:spcPct val="50000"/>
        </a:spcBef>
        <a:spcAft>
          <a:spcPct val="0"/>
        </a:spcAft>
        <a:buClr>
          <a:srgbClr val="D9AB16"/>
        </a:buClr>
        <a:buChar char="»"/>
        <a:defRPr sz="1400">
          <a:solidFill>
            <a:srgbClr val="0D2E64"/>
          </a:solidFill>
          <a:latin typeface="+mn-lt"/>
          <a:cs typeface="+mn-cs"/>
        </a:defRPr>
      </a:lvl6pPr>
      <a:lvl7pPr marL="2706688" indent="-176213" algn="l" rtl="0" eaLnBrk="1" fontAlgn="base" hangingPunct="1">
        <a:spcBef>
          <a:spcPct val="50000"/>
        </a:spcBef>
        <a:spcAft>
          <a:spcPct val="0"/>
        </a:spcAft>
        <a:buClr>
          <a:srgbClr val="D9AB16"/>
        </a:buClr>
        <a:buChar char="»"/>
        <a:defRPr sz="1400">
          <a:solidFill>
            <a:srgbClr val="0D2E64"/>
          </a:solidFill>
          <a:latin typeface="+mn-lt"/>
          <a:cs typeface="+mn-cs"/>
        </a:defRPr>
      </a:lvl7pPr>
      <a:lvl8pPr marL="3163888" indent="-176213" algn="l" rtl="0" eaLnBrk="1" fontAlgn="base" hangingPunct="1">
        <a:spcBef>
          <a:spcPct val="50000"/>
        </a:spcBef>
        <a:spcAft>
          <a:spcPct val="0"/>
        </a:spcAft>
        <a:buClr>
          <a:srgbClr val="D9AB16"/>
        </a:buClr>
        <a:buChar char="»"/>
        <a:defRPr sz="1400">
          <a:solidFill>
            <a:srgbClr val="0D2E64"/>
          </a:solidFill>
          <a:latin typeface="+mn-lt"/>
          <a:cs typeface="+mn-cs"/>
        </a:defRPr>
      </a:lvl8pPr>
      <a:lvl9pPr marL="3621088" indent="-176213" algn="l" rtl="0" eaLnBrk="1" fontAlgn="base" hangingPunct="1">
        <a:spcBef>
          <a:spcPct val="50000"/>
        </a:spcBef>
        <a:spcAft>
          <a:spcPct val="0"/>
        </a:spcAft>
        <a:buClr>
          <a:srgbClr val="D9AB16"/>
        </a:buClr>
        <a:buChar char="»"/>
        <a:defRPr sz="1400">
          <a:solidFill>
            <a:srgbClr val="0D2E64"/>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7" Type="http://schemas.openxmlformats.org/officeDocument/2006/relationships/image" Target="../media/image162.png"/><Relationship Id="rId2" Type="http://schemas.openxmlformats.org/officeDocument/2006/relationships/image" Target="../media/image16.png"/><Relationship Id="rId1" Type="http://schemas.openxmlformats.org/officeDocument/2006/relationships/slideLayout" Target="../slideLayouts/slideLayout9.xml"/><Relationship Id="rId11" Type="http://schemas.openxmlformats.org/officeDocument/2006/relationships/image" Target="../media/image20.png"/><Relationship Id="rId10" Type="http://schemas.openxmlformats.org/officeDocument/2006/relationships/image" Target="../media/image19.png"/><Relationship Id="rId9"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9.xml"/><Relationship Id="rId11" Type="http://schemas.openxmlformats.org/officeDocument/2006/relationships/image" Target="../media/image20.png"/><Relationship Id="rId10" Type="http://schemas.openxmlformats.org/officeDocument/2006/relationships/image" Target="../media/image19.png"/><Relationship Id="rId4" Type="http://schemas.openxmlformats.org/officeDocument/2006/relationships/image" Target="../media/image17.png"/><Relationship Id="rId9"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png"/><Relationship Id="rId7"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9.xml"/><Relationship Id="rId6" Type="http://schemas.openxmlformats.org/officeDocument/2006/relationships/image" Target="../media/image33.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9.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xml"/><Relationship Id="rId1" Type="http://schemas.openxmlformats.org/officeDocument/2006/relationships/slideLayout" Target="../slideLayouts/slideLayout9.xml"/><Relationship Id="rId5" Type="http://schemas.openxmlformats.org/officeDocument/2006/relationships/image" Target="../media/image46.png"/><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9.xml"/><Relationship Id="rId5" Type="http://schemas.openxmlformats.org/officeDocument/2006/relationships/image" Target="../media/image52.png"/><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image" Target="../media/image56.emf"/><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slideLayout" Target="../slideLayouts/slideLayout9.xml"/><Relationship Id="rId5" Type="http://schemas.openxmlformats.org/officeDocument/2006/relationships/image" Target="../media/image61.emf"/><Relationship Id="rId4" Type="http://schemas.openxmlformats.org/officeDocument/2006/relationships/image" Target="../media/image60.emf"/></Relationships>
</file>

<file path=ppt/slides/_rels/slide31.xml.rels><?xml version="1.0" encoding="UTF-8" standalone="yes"?>
<Relationships xmlns="http://schemas.openxmlformats.org/package/2006/relationships"><Relationship Id="rId3" Type="http://schemas.openxmlformats.org/officeDocument/2006/relationships/image" Target="../media/image63.emf"/><Relationship Id="rId2" Type="http://schemas.openxmlformats.org/officeDocument/2006/relationships/image" Target="../media/image62.emf"/><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image" Target="../media/image64.emf"/><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emf"/><Relationship Id="rId1" Type="http://schemas.openxmlformats.org/officeDocument/2006/relationships/slideLayout" Target="../slideLayouts/slideLayout9.xml"/><Relationship Id="rId4" Type="http://schemas.openxmlformats.org/officeDocument/2006/relationships/image" Target="../media/image70.png"/></Relationships>
</file>

<file path=ppt/slides/_rels/slide3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73.emf"/><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2" Type="http://schemas.openxmlformats.org/officeDocument/2006/relationships/image" Target="../media/image690.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9.xml"/><Relationship Id="rId5" Type="http://schemas.openxmlformats.org/officeDocument/2006/relationships/image" Target="../media/image81.png"/><Relationship Id="rId4" Type="http://schemas.openxmlformats.org/officeDocument/2006/relationships/image" Target="../media/image80.png"/></Relationships>
</file>

<file path=ppt/slides/_rels/slide41.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emf"/><Relationship Id="rId1" Type="http://schemas.openxmlformats.org/officeDocument/2006/relationships/slideLayout" Target="../slideLayouts/slideLayout9.xml"/><Relationship Id="rId4" Type="http://schemas.openxmlformats.org/officeDocument/2006/relationships/image" Target="../media/image84.emf"/></Relationships>
</file>

<file path=ppt/slides/_rels/slide42.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image" Target="../media/image85.emf"/><Relationship Id="rId1" Type="http://schemas.openxmlformats.org/officeDocument/2006/relationships/slideLayout" Target="../slideLayouts/slideLayout9.xml"/><Relationship Id="rId4" Type="http://schemas.openxmlformats.org/officeDocument/2006/relationships/image" Target="../media/image87.emf"/></Relationships>
</file>

<file path=ppt/slides/_rels/slide4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9.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emf"/><Relationship Id="rId1" Type="http://schemas.openxmlformats.org/officeDocument/2006/relationships/slideLayout" Target="../slideLayouts/slideLayout9.xml"/><Relationship Id="rId5" Type="http://schemas.openxmlformats.org/officeDocument/2006/relationships/image" Target="../media/image94.emf"/><Relationship Id="rId4" Type="http://schemas.openxmlformats.org/officeDocument/2006/relationships/image" Target="../media/image93.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9.xml"/><Relationship Id="rId1" Type="http://schemas.openxmlformats.org/officeDocument/2006/relationships/vmlDrawing" Target="../drawings/vmlDrawing1.vml"/><Relationship Id="rId4" Type="http://schemas.openxmlformats.org/officeDocument/2006/relationships/image" Target="../media/image4.wmf"/></Relationships>
</file>

<file path=ppt/slides/_rels/slide50.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image" Target="../media/image95.emf"/><Relationship Id="rId1" Type="http://schemas.openxmlformats.org/officeDocument/2006/relationships/slideLayout" Target="../slideLayouts/slideLayout9.xml"/><Relationship Id="rId5" Type="http://schemas.openxmlformats.org/officeDocument/2006/relationships/image" Target="../media/image98.emf"/><Relationship Id="rId4" Type="http://schemas.openxmlformats.org/officeDocument/2006/relationships/image" Target="../media/image97.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image" Target="../media/image99.emf"/><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103.emf"/><Relationship Id="rId2" Type="http://schemas.openxmlformats.org/officeDocument/2006/relationships/image" Target="../media/image102.emf"/><Relationship Id="rId1" Type="http://schemas.openxmlformats.org/officeDocument/2006/relationships/slideLayout" Target="../slideLayouts/slideLayout9.xml"/></Relationships>
</file>

<file path=ppt/slides/_rels/slide55.xml.rels><?xml version="1.0" encoding="UTF-8" standalone="yes"?>
<Relationships xmlns="http://schemas.openxmlformats.org/package/2006/relationships"><Relationship Id="rId3" Type="http://schemas.openxmlformats.org/officeDocument/2006/relationships/image" Target="../media/image105.emf"/><Relationship Id="rId2" Type="http://schemas.openxmlformats.org/officeDocument/2006/relationships/image" Target="../media/image104.emf"/><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107.emf"/><Relationship Id="rId2" Type="http://schemas.openxmlformats.org/officeDocument/2006/relationships/image" Target="../media/image106.emf"/><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3" Type="http://schemas.openxmlformats.org/officeDocument/2006/relationships/image" Target="../media/image109.emf"/><Relationship Id="rId2" Type="http://schemas.openxmlformats.org/officeDocument/2006/relationships/image" Target="../media/image108.emf"/><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image" Target="../media/image111.emf"/><Relationship Id="rId2" Type="http://schemas.openxmlformats.org/officeDocument/2006/relationships/image" Target="../media/image110.emf"/><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3" Type="http://schemas.openxmlformats.org/officeDocument/2006/relationships/image" Target="../media/image113.emf"/><Relationship Id="rId2" Type="http://schemas.openxmlformats.org/officeDocument/2006/relationships/image" Target="../media/image112.emf"/><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image" Target="../media/image114.png"/><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slideLayout" Target="../slideLayouts/slideLayout9.xml"/><Relationship Id="rId4" Type="http://schemas.openxmlformats.org/officeDocument/2006/relationships/image" Target="../media/image118.png"/></Relationships>
</file>

<file path=ppt/slides/_rels/slide62.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9.xml"/></Relationships>
</file>

<file path=ppt/slides/_rels/slide63.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9.xml"/><Relationship Id="rId5" Type="http://schemas.openxmlformats.org/officeDocument/2006/relationships/image" Target="../media/image125.png"/><Relationship Id="rId4" Type="http://schemas.openxmlformats.org/officeDocument/2006/relationships/image" Target="../media/image124.png"/></Relationships>
</file>

<file path=ppt/slides/_rels/slide65.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9.xml"/></Relationships>
</file>

<file path=ppt/slides/_rels/slide66.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30.png"/><Relationship Id="rId5" Type="http://schemas.openxmlformats.org/officeDocument/2006/relationships/image" Target="../media/image129.jpeg"/><Relationship Id="rId4" Type="http://schemas.openxmlformats.org/officeDocument/2006/relationships/image" Target="../media/image128.png"/></Relationships>
</file>

<file path=ppt/slides/_rels/slide67.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notesSlide" Target="../notesSlides/notesSlide7.xml"/><Relationship Id="rId7" Type="http://schemas.openxmlformats.org/officeDocument/2006/relationships/image" Target="../media/image132.wmf"/><Relationship Id="rId2" Type="http://schemas.openxmlformats.org/officeDocument/2006/relationships/slideLayout" Target="../slideLayouts/slideLayout9.xml"/><Relationship Id="rId1" Type="http://schemas.openxmlformats.org/officeDocument/2006/relationships/vmlDrawing" Target="../drawings/vmlDrawing3.vml"/><Relationship Id="rId6" Type="http://schemas.openxmlformats.org/officeDocument/2006/relationships/oleObject" Target="../embeddings/oleObject7.bin"/><Relationship Id="rId5" Type="http://schemas.openxmlformats.org/officeDocument/2006/relationships/image" Target="../media/image131.wmf"/><Relationship Id="rId4" Type="http://schemas.openxmlformats.org/officeDocument/2006/relationships/oleObject" Target="../embeddings/oleObject6.bin"/><Relationship Id="rId9" Type="http://schemas.openxmlformats.org/officeDocument/2006/relationships/image" Target="../media/image133.wmf"/></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oleObject" Target="../embeddings/oleObject2.bin"/><Relationship Id="rId7" Type="http://schemas.openxmlformats.org/officeDocument/2006/relationships/oleObject" Target="../embeddings/oleObject4.bin"/><Relationship Id="rId2" Type="http://schemas.openxmlformats.org/officeDocument/2006/relationships/slideLayout" Target="../slideLayouts/slideLayout9.xml"/><Relationship Id="rId1" Type="http://schemas.openxmlformats.org/officeDocument/2006/relationships/vmlDrawing" Target="../drawings/vmlDrawing2.vml"/><Relationship Id="rId6" Type="http://schemas.openxmlformats.org/officeDocument/2006/relationships/image" Target="../media/image12.wmf"/><Relationship Id="rId5" Type="http://schemas.openxmlformats.org/officeDocument/2006/relationships/oleObject" Target="../embeddings/oleObject3.bin"/><Relationship Id="rId4" Type="http://schemas.openxmlformats.org/officeDocument/2006/relationships/image" Target="../media/image11.wmf"/></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3.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9.xml"/></Relationships>
</file>

<file path=ppt/slides/_rels/slide74.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35.png"/><Relationship Id="rId1" Type="http://schemas.openxmlformats.org/officeDocument/2006/relationships/slideLayout" Target="../slideLayouts/slideLayout9.xml"/></Relationships>
</file>

<file path=ppt/slides/_rels/slide75.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9.xml"/></Relationships>
</file>

<file path=ppt/slides/_rels/slide76.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9.xml"/></Relationships>
</file>

<file path=ppt/slides/_rels/slide77.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41.png"/><Relationship Id="rId1" Type="http://schemas.openxmlformats.org/officeDocument/2006/relationships/slideLayout" Target="../slideLayouts/slideLayout9.xml"/><Relationship Id="rId5" Type="http://schemas.openxmlformats.org/officeDocument/2006/relationships/image" Target="../media/image144.png"/><Relationship Id="rId4" Type="http://schemas.openxmlformats.org/officeDocument/2006/relationships/image" Target="../media/image143.png"/></Relationships>
</file>

<file path=ppt/slides/_rels/slide7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9.xml"/></Relationships>
</file>

<file path=ppt/slides/_rels/slide79.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80.xml.rels><?xml version="1.0" encoding="UTF-8" standalone="yes"?>
<Relationships xmlns="http://schemas.openxmlformats.org/package/2006/relationships"><Relationship Id="rId2" Type="http://schemas.openxmlformats.org/officeDocument/2006/relationships/image" Target="../media/image147.jpg"/><Relationship Id="rId1" Type="http://schemas.openxmlformats.org/officeDocument/2006/relationships/slideLayout" Target="../slideLayouts/slideLayout9.xml"/></Relationships>
</file>

<file path=ppt/slides/_rels/slide81.xml.rels><?xml version="1.0" encoding="UTF-8" standalone="yes"?>
<Relationships xmlns="http://schemas.openxmlformats.org/package/2006/relationships"><Relationship Id="rId3" Type="http://schemas.openxmlformats.org/officeDocument/2006/relationships/image" Target="../media/image1210.png"/><Relationship Id="rId7" Type="http://schemas.openxmlformats.org/officeDocument/2006/relationships/image" Target="../media/image1240.png"/><Relationship Id="rId2" Type="http://schemas.openxmlformats.org/officeDocument/2006/relationships/image" Target="../media/image1400.png"/><Relationship Id="rId1" Type="http://schemas.openxmlformats.org/officeDocument/2006/relationships/slideLayout" Target="../slideLayouts/slideLayout9.xml"/><Relationship Id="rId6" Type="http://schemas.openxmlformats.org/officeDocument/2006/relationships/image" Target="../media/image1230.png"/><Relationship Id="rId5" Type="http://schemas.openxmlformats.org/officeDocument/2006/relationships/image" Target="../media/image149.png"/><Relationship Id="rId4" Type="http://schemas.openxmlformats.org/officeDocument/2006/relationships/image" Target="../media/image148.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4.xml.rels><?xml version="1.0" encoding="UTF-8" standalone="yes"?>
<Relationships xmlns="http://schemas.openxmlformats.org/package/2006/relationships"><Relationship Id="rId2" Type="http://schemas.openxmlformats.org/officeDocument/2006/relationships/image" Target="../media/image150.png"/><Relationship Id="rId1" Type="http://schemas.openxmlformats.org/officeDocument/2006/relationships/slideLayout" Target="../slideLayouts/slideLayout9.xml"/></Relationships>
</file>

<file path=ppt/slides/_rels/slide85.xml.rels><?xml version="1.0" encoding="UTF-8" standalone="yes"?>
<Relationships xmlns="http://schemas.openxmlformats.org/package/2006/relationships"><Relationship Id="rId2" Type="http://schemas.openxmlformats.org/officeDocument/2006/relationships/image" Target="../media/image151.jpg"/><Relationship Id="rId1" Type="http://schemas.openxmlformats.org/officeDocument/2006/relationships/slideLayout" Target="../slideLayouts/slideLayout9.xml"/></Relationships>
</file>

<file path=ppt/slides/_rels/slide86.xml.rels><?xml version="1.0" encoding="UTF-8" standalone="yes"?>
<Relationships xmlns="http://schemas.openxmlformats.org/package/2006/relationships"><Relationship Id="rId2" Type="http://schemas.openxmlformats.org/officeDocument/2006/relationships/image" Target="../media/image152.jpg"/><Relationship Id="rId1" Type="http://schemas.openxmlformats.org/officeDocument/2006/relationships/slideLayout" Target="../slideLayouts/slideLayout9.xml"/></Relationships>
</file>

<file path=ppt/slides/_rels/slide87.xml.rels><?xml version="1.0" encoding="UTF-8" standalone="yes"?>
<Relationships xmlns="http://schemas.openxmlformats.org/package/2006/relationships"><Relationship Id="rId2" Type="http://schemas.openxmlformats.org/officeDocument/2006/relationships/image" Target="../media/image153.jpg"/><Relationship Id="rId1" Type="http://schemas.openxmlformats.org/officeDocument/2006/relationships/slideLayout" Target="../slideLayouts/slideLayout9.xml"/></Relationships>
</file>

<file path=ppt/slides/_rels/slide88.xml.rels><?xml version="1.0" encoding="UTF-8" standalone="yes"?>
<Relationships xmlns="http://schemas.openxmlformats.org/package/2006/relationships"><Relationship Id="rId2" Type="http://schemas.openxmlformats.org/officeDocument/2006/relationships/image" Target="../media/image154.jpg"/><Relationship Id="rId1" Type="http://schemas.openxmlformats.org/officeDocument/2006/relationships/slideLayout" Target="../slideLayouts/slideLayout9.xml"/></Relationships>
</file>

<file path=ppt/slides/_rels/slide89.xml.rels><?xml version="1.0" encoding="UTF-8" standalone="yes"?>
<Relationships xmlns="http://schemas.openxmlformats.org/package/2006/relationships"><Relationship Id="rId2" Type="http://schemas.openxmlformats.org/officeDocument/2006/relationships/image" Target="../media/image155.jp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90.xml.rels><?xml version="1.0" encoding="UTF-8" standalone="yes"?>
<Relationships xmlns="http://schemas.openxmlformats.org/package/2006/relationships"><Relationship Id="rId2" Type="http://schemas.openxmlformats.org/officeDocument/2006/relationships/image" Target="../media/image156.png"/><Relationship Id="rId1" Type="http://schemas.openxmlformats.org/officeDocument/2006/relationships/slideLayout" Target="../slideLayouts/slideLayout9.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2.xml.rels><?xml version="1.0" encoding="UTF-8" standalone="yes"?>
<Relationships xmlns="http://schemas.openxmlformats.org/package/2006/relationships"><Relationship Id="rId2" Type="http://schemas.openxmlformats.org/officeDocument/2006/relationships/image" Target="../media/image157.png"/><Relationship Id="rId1" Type="http://schemas.openxmlformats.org/officeDocument/2006/relationships/slideLayout" Target="../slideLayouts/slideLayout9.xml"/></Relationships>
</file>

<file path=ppt/slides/_rels/slide93.xml.rels><?xml version="1.0" encoding="UTF-8" standalone="yes"?>
<Relationships xmlns="http://schemas.openxmlformats.org/package/2006/relationships"><Relationship Id="rId2" Type="http://schemas.openxmlformats.org/officeDocument/2006/relationships/image" Target="../media/image158.png"/><Relationship Id="rId1" Type="http://schemas.openxmlformats.org/officeDocument/2006/relationships/slideLayout" Target="../slideLayouts/slideLayout9.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5.xml.rels><?xml version="1.0" encoding="UTF-8" standalone="yes"?>
<Relationships xmlns="http://schemas.openxmlformats.org/package/2006/relationships"><Relationship Id="rId2" Type="http://schemas.openxmlformats.org/officeDocument/2006/relationships/image" Target="../media/image159.png"/><Relationship Id="rId1" Type="http://schemas.openxmlformats.org/officeDocument/2006/relationships/slideLayout" Target="../slideLayouts/slideLayout9.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7.xml.rels><?xml version="1.0" encoding="UTF-8" standalone="yes"?>
<Relationships xmlns="http://schemas.openxmlformats.org/package/2006/relationships"><Relationship Id="rId2" Type="http://schemas.openxmlformats.org/officeDocument/2006/relationships/image" Target="../media/image160.png"/><Relationship Id="rId1" Type="http://schemas.openxmlformats.org/officeDocument/2006/relationships/slideLayout" Target="../slideLayouts/slideLayout9.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9.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6936" y="5445224"/>
            <a:ext cx="5358040" cy="1202826"/>
          </a:xfrm>
          <a:prstGeom prst="rect">
            <a:avLst/>
          </a:prstGeom>
        </p:spPr>
      </p:pic>
      <p:sp>
        <p:nvSpPr>
          <p:cNvPr id="7" name="Title 4"/>
          <p:cNvSpPr txBox="1">
            <a:spLocks/>
          </p:cNvSpPr>
          <p:nvPr/>
        </p:nvSpPr>
        <p:spPr bwMode="auto">
          <a:xfrm>
            <a:off x="344488" y="620688"/>
            <a:ext cx="8982471"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1" fontAlgn="base" hangingPunct="1">
              <a:spcBef>
                <a:spcPct val="0"/>
              </a:spcBef>
              <a:spcAft>
                <a:spcPct val="0"/>
              </a:spcAft>
              <a:defRPr sz="3600" b="1">
                <a:solidFill>
                  <a:schemeClr val="bg1"/>
                </a:solidFill>
                <a:latin typeface="+mj-lt"/>
                <a:ea typeface="+mj-ea"/>
                <a:cs typeface="+mj-cs"/>
              </a:defRPr>
            </a:lvl1pPr>
            <a:lvl2pPr algn="l" rtl="0" eaLnBrk="1" fontAlgn="base" hangingPunct="1">
              <a:spcBef>
                <a:spcPct val="0"/>
              </a:spcBef>
              <a:spcAft>
                <a:spcPct val="0"/>
              </a:spcAft>
              <a:defRPr sz="3200">
                <a:solidFill>
                  <a:srgbClr val="D9AB16"/>
                </a:solidFill>
                <a:latin typeface="Arial" charset="0"/>
                <a:cs typeface="Arial" charset="0"/>
              </a:defRPr>
            </a:lvl2pPr>
            <a:lvl3pPr algn="l" rtl="0" eaLnBrk="1" fontAlgn="base" hangingPunct="1">
              <a:spcBef>
                <a:spcPct val="0"/>
              </a:spcBef>
              <a:spcAft>
                <a:spcPct val="0"/>
              </a:spcAft>
              <a:defRPr sz="3200">
                <a:solidFill>
                  <a:srgbClr val="D9AB16"/>
                </a:solidFill>
                <a:latin typeface="Arial" charset="0"/>
                <a:cs typeface="Arial" charset="0"/>
              </a:defRPr>
            </a:lvl3pPr>
            <a:lvl4pPr algn="l" rtl="0" eaLnBrk="1" fontAlgn="base" hangingPunct="1">
              <a:spcBef>
                <a:spcPct val="0"/>
              </a:spcBef>
              <a:spcAft>
                <a:spcPct val="0"/>
              </a:spcAft>
              <a:defRPr sz="3200">
                <a:solidFill>
                  <a:srgbClr val="D9AB16"/>
                </a:solidFill>
                <a:latin typeface="Arial" charset="0"/>
                <a:cs typeface="Arial" charset="0"/>
              </a:defRPr>
            </a:lvl4pPr>
            <a:lvl5pPr algn="l" rtl="0" eaLnBrk="1" fontAlgn="base" hangingPunct="1">
              <a:spcBef>
                <a:spcPct val="0"/>
              </a:spcBef>
              <a:spcAft>
                <a:spcPct val="0"/>
              </a:spcAft>
              <a:defRPr sz="3200">
                <a:solidFill>
                  <a:srgbClr val="D9AB16"/>
                </a:solidFill>
                <a:latin typeface="Arial" charset="0"/>
                <a:cs typeface="Arial" charset="0"/>
              </a:defRPr>
            </a:lvl5pPr>
            <a:lvl6pPr marL="457200" algn="l" rtl="0" eaLnBrk="1" fontAlgn="base" hangingPunct="1">
              <a:spcBef>
                <a:spcPct val="0"/>
              </a:spcBef>
              <a:spcAft>
                <a:spcPct val="0"/>
              </a:spcAft>
              <a:defRPr sz="3200">
                <a:solidFill>
                  <a:srgbClr val="D9AB16"/>
                </a:solidFill>
                <a:latin typeface="Arial" charset="0"/>
                <a:cs typeface="Arial" charset="0"/>
              </a:defRPr>
            </a:lvl6pPr>
            <a:lvl7pPr marL="914400" algn="l" rtl="0" eaLnBrk="1" fontAlgn="base" hangingPunct="1">
              <a:spcBef>
                <a:spcPct val="0"/>
              </a:spcBef>
              <a:spcAft>
                <a:spcPct val="0"/>
              </a:spcAft>
              <a:defRPr sz="3200">
                <a:solidFill>
                  <a:srgbClr val="D9AB16"/>
                </a:solidFill>
                <a:latin typeface="Arial" charset="0"/>
                <a:cs typeface="Arial" charset="0"/>
              </a:defRPr>
            </a:lvl7pPr>
            <a:lvl8pPr marL="1371600" algn="l" rtl="0" eaLnBrk="1" fontAlgn="base" hangingPunct="1">
              <a:spcBef>
                <a:spcPct val="0"/>
              </a:spcBef>
              <a:spcAft>
                <a:spcPct val="0"/>
              </a:spcAft>
              <a:defRPr sz="3200">
                <a:solidFill>
                  <a:srgbClr val="D9AB16"/>
                </a:solidFill>
                <a:latin typeface="Arial" charset="0"/>
                <a:cs typeface="Arial" charset="0"/>
              </a:defRPr>
            </a:lvl8pPr>
            <a:lvl9pPr marL="1828800" algn="l" rtl="0" eaLnBrk="1" fontAlgn="base" hangingPunct="1">
              <a:spcBef>
                <a:spcPct val="0"/>
              </a:spcBef>
              <a:spcAft>
                <a:spcPct val="0"/>
              </a:spcAft>
              <a:defRPr sz="3200">
                <a:solidFill>
                  <a:srgbClr val="D9AB16"/>
                </a:solidFill>
                <a:latin typeface="Arial" charset="0"/>
                <a:cs typeface="Arial" charset="0"/>
              </a:defRPr>
            </a:lvl9pPr>
          </a:lstStyle>
          <a:p>
            <a:pPr algn="ctr"/>
            <a:r>
              <a:rPr lang="en-AU" sz="4000" kern="0" dirty="0" smtClean="0">
                <a:solidFill>
                  <a:srgbClr val="7030A0"/>
                </a:solidFill>
              </a:rPr>
              <a:t>Correlations versus Common Accident-Year and Calendar-Year Drivers for Long-Tail </a:t>
            </a:r>
            <a:r>
              <a:rPr lang="en-AU" sz="4000" kern="0" dirty="0" err="1" smtClean="0">
                <a:solidFill>
                  <a:srgbClr val="7030A0"/>
                </a:solidFill>
              </a:rPr>
              <a:t>LoBs</a:t>
            </a:r>
            <a:endParaRPr lang="en-AU" sz="4000" kern="0" dirty="0" smtClean="0">
              <a:solidFill>
                <a:srgbClr val="7030A0"/>
              </a:solidFill>
            </a:endParaRPr>
          </a:p>
          <a:p>
            <a:pPr algn="ctr"/>
            <a:endParaRPr lang="en-AU" sz="2400" kern="0" dirty="0" smtClean="0">
              <a:solidFill>
                <a:srgbClr val="7030A0"/>
              </a:solidFill>
              <a:latin typeface="Arial Unicode MS" panose="020B0604020202020204" pitchFamily="34" charset="-128"/>
              <a:ea typeface="Arial Unicode MS" panose="020B0604020202020204" pitchFamily="34" charset="-128"/>
              <a:cs typeface="Arial Unicode MS" panose="020B0604020202020204" pitchFamily="34" charset="-128"/>
            </a:endParaRPr>
          </a:p>
          <a:p>
            <a:pPr algn="ctr"/>
            <a:r>
              <a:rPr lang="en-AU" sz="2400" kern="0" dirty="0" smtClean="0">
                <a:solidFill>
                  <a:srgbClr val="7030A0"/>
                </a:solidFill>
                <a:latin typeface="Arial Unicode MS" panose="020B0604020202020204" pitchFamily="34" charset="-128"/>
                <a:ea typeface="Arial Unicode MS" panose="020B0604020202020204" pitchFamily="34" charset="-128"/>
                <a:cs typeface="Arial Unicode MS" panose="020B0604020202020204" pitchFamily="34" charset="-128"/>
              </a:rPr>
              <a:t>A Single Composite Model for Multiple </a:t>
            </a:r>
            <a:r>
              <a:rPr lang="en-AU" sz="2400" kern="0" dirty="0" err="1" smtClean="0">
                <a:solidFill>
                  <a:srgbClr val="7030A0"/>
                </a:solidFill>
                <a:latin typeface="Arial Unicode MS" panose="020B0604020202020204" pitchFamily="34" charset="-128"/>
                <a:ea typeface="Arial Unicode MS" panose="020B0604020202020204" pitchFamily="34" charset="-128"/>
                <a:cs typeface="Arial Unicode MS" panose="020B0604020202020204" pitchFamily="34" charset="-128"/>
              </a:rPr>
              <a:t>LoBs</a:t>
            </a:r>
            <a:r>
              <a:rPr lang="en-AU" sz="2400" kern="0" dirty="0" smtClean="0">
                <a:solidFill>
                  <a:srgbClr val="7030A0"/>
                </a:solidFill>
                <a:latin typeface="Arial Unicode MS" panose="020B0604020202020204" pitchFamily="34" charset="-128"/>
                <a:ea typeface="Arial Unicode MS" panose="020B0604020202020204" pitchFamily="34" charset="-128"/>
                <a:cs typeface="Arial Unicode MS" panose="020B0604020202020204" pitchFamily="34" charset="-128"/>
              </a:rPr>
              <a:t> </a:t>
            </a:r>
          </a:p>
          <a:p>
            <a:pPr algn="ctr"/>
            <a:r>
              <a:rPr lang="en-AU" sz="2400" kern="0" dirty="0" smtClean="0">
                <a:solidFill>
                  <a:srgbClr val="7030A0"/>
                </a:solidFill>
                <a:latin typeface="Arial Unicode MS" panose="020B0604020202020204" pitchFamily="34" charset="-128"/>
                <a:ea typeface="Arial Unicode MS" panose="020B0604020202020204" pitchFamily="34" charset="-128"/>
                <a:cs typeface="Arial Unicode MS" panose="020B0604020202020204" pitchFamily="34" charset="-128"/>
              </a:rPr>
              <a:t>and the Economic Balance Sheet</a:t>
            </a:r>
            <a:endParaRPr lang="en-GB" sz="2400" kern="0" dirty="0">
              <a:solidFill>
                <a:srgbClr val="7030A0"/>
              </a:solidFill>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4" name="TextBox 3"/>
          <p:cNvSpPr txBox="1"/>
          <p:nvPr/>
        </p:nvSpPr>
        <p:spPr>
          <a:xfrm>
            <a:off x="6393160" y="4509120"/>
            <a:ext cx="3096344" cy="707886"/>
          </a:xfrm>
          <a:prstGeom prst="rect">
            <a:avLst/>
          </a:prstGeom>
          <a:noFill/>
        </p:spPr>
        <p:txBody>
          <a:bodyPr wrap="square" rtlCol="0">
            <a:spAutoFit/>
          </a:bodyPr>
          <a:lstStyle/>
          <a:p>
            <a:r>
              <a:rPr lang="en-AU" sz="2000" dirty="0" err="1" smtClean="0"/>
              <a:t>Dr.</a:t>
            </a:r>
            <a:r>
              <a:rPr lang="en-AU" sz="2000" dirty="0" smtClean="0"/>
              <a:t> Ben </a:t>
            </a:r>
            <a:r>
              <a:rPr lang="en-AU" sz="2000" dirty="0" err="1" smtClean="0"/>
              <a:t>Zehnwirth</a:t>
            </a:r>
            <a:endParaRPr lang="en-AU" sz="2000" dirty="0" smtClean="0"/>
          </a:p>
          <a:p>
            <a:r>
              <a:rPr lang="en-AU" sz="2000" dirty="0" smtClean="0"/>
              <a:t>Managing Director</a:t>
            </a:r>
            <a:endParaRPr lang="en-AU" sz="2000" dirty="0"/>
          </a:p>
        </p:txBody>
      </p:sp>
      <p:sp>
        <p:nvSpPr>
          <p:cNvPr id="5" name="TextBox 4"/>
          <p:cNvSpPr txBox="1"/>
          <p:nvPr/>
        </p:nvSpPr>
        <p:spPr>
          <a:xfrm>
            <a:off x="344488" y="4509120"/>
            <a:ext cx="3600400" cy="923330"/>
          </a:xfrm>
          <a:prstGeom prst="rect">
            <a:avLst/>
          </a:prstGeom>
          <a:noFill/>
        </p:spPr>
        <p:txBody>
          <a:bodyPr wrap="square" rtlCol="0">
            <a:spAutoFit/>
          </a:bodyPr>
          <a:lstStyle/>
          <a:p>
            <a:r>
              <a:rPr lang="en-AU" dirty="0" smtClean="0">
                <a:latin typeface="Century Schoolbook" panose="02040604050505020304" pitchFamily="18" charset="0"/>
              </a:rPr>
              <a:t>Casualty Loss Reserve Seminar</a:t>
            </a:r>
          </a:p>
          <a:p>
            <a:r>
              <a:rPr lang="en-AU" dirty="0" smtClean="0">
                <a:latin typeface="Century Schoolbook" panose="02040604050505020304" pitchFamily="18" charset="0"/>
              </a:rPr>
              <a:t>Monday,15 September 2014</a:t>
            </a:r>
          </a:p>
          <a:p>
            <a:r>
              <a:rPr lang="en-AU" dirty="0" smtClean="0">
                <a:latin typeface="Century Schoolbook" panose="02040604050505020304" pitchFamily="18" charset="0"/>
              </a:rPr>
              <a:t>10:15 AM</a:t>
            </a:r>
            <a:endParaRPr lang="en-AU" dirty="0">
              <a:latin typeface="Century Schoolbook" panose="02040604050505020304"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lstStyle/>
          <a:p>
            <a:pPr algn="ctr"/>
            <a:r>
              <a:rPr lang="en-AU" dirty="0" smtClean="0">
                <a:cs typeface="Times New Roman" pitchFamily="18" charset="0"/>
              </a:rPr>
              <a:t>Correlation and Linearity</a:t>
            </a:r>
            <a:r>
              <a:rPr lang="en-AU" dirty="0" smtClean="0"/>
              <a:t> </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10</a:t>
            </a:fld>
            <a:endParaRPr lang="en-GB"/>
          </a:p>
        </p:txBody>
      </p:sp>
      <p:sp>
        <p:nvSpPr>
          <p:cNvPr id="8" name="Rectangle 5"/>
          <p:cNvSpPr>
            <a:spLocks noChangeArrowheads="1"/>
          </p:cNvSpPr>
          <p:nvPr/>
        </p:nvSpPr>
        <p:spPr bwMode="auto">
          <a:xfrm>
            <a:off x="4343400" y="3328988"/>
            <a:ext cx="9144000" cy="0"/>
          </a:xfrm>
          <a:prstGeom prst="rect">
            <a:avLst/>
          </a:prstGeom>
          <a:noFill/>
          <a:ln w="9525">
            <a:noFill/>
            <a:miter lim="800000"/>
            <a:headEnd/>
            <a:tailEnd/>
          </a:ln>
        </p:spPr>
        <p:txBody>
          <a:bodyPr>
            <a:spAutoFit/>
          </a:bodyPr>
          <a:lstStyle/>
          <a:p>
            <a:endParaRPr lang="en-US"/>
          </a:p>
        </p:txBody>
      </p:sp>
      <p:sp>
        <p:nvSpPr>
          <p:cNvPr id="10" name="Rectangle 9"/>
          <p:cNvSpPr/>
          <p:nvPr/>
        </p:nvSpPr>
        <p:spPr>
          <a:xfrm>
            <a:off x="309530" y="1357298"/>
            <a:ext cx="9215502" cy="4401205"/>
          </a:xfrm>
          <a:prstGeom prst="rect">
            <a:avLst/>
          </a:prstGeom>
        </p:spPr>
        <p:txBody>
          <a:bodyPr wrap="square">
            <a:spAutoFit/>
          </a:bodyPr>
          <a:lstStyle/>
          <a:p>
            <a:r>
              <a:rPr lang="en-US" sz="2000" smtClean="0">
                <a:solidFill>
                  <a:srgbClr val="113458"/>
                </a:solidFill>
                <a:cs typeface="Times New Roman" pitchFamily="18" charset="0"/>
              </a:rPr>
              <a:t>Linear correlation is a measure of how close two random variables are to being </a:t>
            </a:r>
            <a:r>
              <a:rPr lang="en-US" sz="2000" u="sng" smtClean="0">
                <a:solidFill>
                  <a:srgbClr val="113458"/>
                </a:solidFill>
                <a:cs typeface="Times New Roman" pitchFamily="18" charset="0"/>
              </a:rPr>
              <a:t>linearly</a:t>
            </a:r>
            <a:r>
              <a:rPr lang="en-US" sz="2000" smtClean="0">
                <a:solidFill>
                  <a:srgbClr val="113458"/>
                </a:solidFill>
                <a:cs typeface="Times New Roman" pitchFamily="18" charset="0"/>
              </a:rPr>
              <a:t> related. </a:t>
            </a:r>
            <a:br>
              <a:rPr lang="en-US" sz="2000" smtClean="0">
                <a:solidFill>
                  <a:srgbClr val="113458"/>
                </a:solidFill>
                <a:cs typeface="Times New Roman" pitchFamily="18" charset="0"/>
              </a:rPr>
            </a:br>
            <a:r>
              <a:rPr lang="en-US" sz="2000" smtClean="0">
                <a:solidFill>
                  <a:srgbClr val="113458"/>
                </a:solidFill>
                <a:cs typeface="Times New Roman" pitchFamily="18" charset="0"/>
              </a:rPr>
              <a:t/>
            </a:r>
            <a:br>
              <a:rPr lang="en-US" sz="2000" smtClean="0">
                <a:solidFill>
                  <a:srgbClr val="113458"/>
                </a:solidFill>
                <a:cs typeface="Times New Roman" pitchFamily="18" charset="0"/>
              </a:rPr>
            </a:br>
            <a:r>
              <a:rPr lang="en-US" sz="2000" smtClean="0">
                <a:solidFill>
                  <a:srgbClr val="113458"/>
                </a:solidFill>
                <a:cs typeface="Times New Roman" pitchFamily="18" charset="0"/>
              </a:rPr>
              <a:t>In fact, if we know that the linear correlation is +1 or -1, then there must be a deterministic linear relationship </a:t>
            </a:r>
            <a:br>
              <a:rPr lang="en-US" sz="2000" smtClean="0">
                <a:solidFill>
                  <a:srgbClr val="113458"/>
                </a:solidFill>
                <a:cs typeface="Times New Roman" pitchFamily="18" charset="0"/>
              </a:rPr>
            </a:br>
            <a:r>
              <a:rPr lang="en-US" sz="2000" smtClean="0">
                <a:solidFill>
                  <a:srgbClr val="113458"/>
                </a:solidFill>
                <a:cs typeface="Times New Roman" pitchFamily="18" charset="0"/>
              </a:rPr>
              <a:t/>
            </a:r>
            <a:br>
              <a:rPr lang="en-US" sz="2000" smtClean="0">
                <a:solidFill>
                  <a:srgbClr val="113458"/>
                </a:solidFill>
                <a:cs typeface="Times New Roman" pitchFamily="18" charset="0"/>
              </a:rPr>
            </a:br>
            <a:r>
              <a:rPr lang="en-US" sz="2000" i="1" smtClean="0">
                <a:solidFill>
                  <a:srgbClr val="113458"/>
                </a:solidFill>
                <a:cs typeface="Times New Roman" pitchFamily="18" charset="0"/>
              </a:rPr>
              <a:t>Y = </a:t>
            </a:r>
            <a:r>
              <a:rPr lang="en-US" sz="2000" i="1" smtClean="0">
                <a:solidFill>
                  <a:srgbClr val="113458"/>
                </a:solidFill>
                <a:cs typeface="Times New Roman" pitchFamily="18" charset="0"/>
                <a:sym typeface="Symbol" pitchFamily="18" charset="2"/>
              </a:rPr>
              <a:t></a:t>
            </a:r>
            <a:r>
              <a:rPr lang="en-US" sz="2000" i="1" smtClean="0">
                <a:solidFill>
                  <a:srgbClr val="113458"/>
                </a:solidFill>
                <a:cs typeface="Times New Roman" pitchFamily="18" charset="0"/>
              </a:rPr>
              <a:t> + </a:t>
            </a:r>
            <a:r>
              <a:rPr lang="en-US" sz="2000" i="1" smtClean="0">
                <a:solidFill>
                  <a:srgbClr val="113458"/>
                </a:solidFill>
                <a:cs typeface="Times New Roman" pitchFamily="18" charset="0"/>
                <a:sym typeface="Symbol" pitchFamily="18" charset="2"/>
              </a:rPr>
              <a:t></a:t>
            </a:r>
            <a:r>
              <a:rPr lang="en-US" sz="2000" i="1" smtClean="0">
                <a:solidFill>
                  <a:srgbClr val="113458"/>
                </a:solidFill>
                <a:cs typeface="Times New Roman" pitchFamily="18" charset="0"/>
              </a:rPr>
              <a:t>X</a:t>
            </a:r>
            <a:r>
              <a:rPr lang="en-US" sz="2000" smtClean="0">
                <a:solidFill>
                  <a:srgbClr val="113458"/>
                </a:solidFill>
                <a:cs typeface="Times New Roman" pitchFamily="18" charset="0"/>
              </a:rPr>
              <a:t>  between </a:t>
            </a:r>
            <a:r>
              <a:rPr lang="en-US" sz="2000" i="1" smtClean="0">
                <a:solidFill>
                  <a:srgbClr val="113458"/>
                </a:solidFill>
                <a:cs typeface="Times New Roman" pitchFamily="18" charset="0"/>
              </a:rPr>
              <a:t>Y</a:t>
            </a:r>
            <a:r>
              <a:rPr lang="en-US" sz="2000" smtClean="0">
                <a:solidFill>
                  <a:srgbClr val="113458"/>
                </a:solidFill>
                <a:cs typeface="Times New Roman" pitchFamily="18" charset="0"/>
              </a:rPr>
              <a:t>  and  </a:t>
            </a:r>
            <a:r>
              <a:rPr lang="en-US" sz="2000" i="1" smtClean="0">
                <a:solidFill>
                  <a:srgbClr val="113458"/>
                </a:solidFill>
                <a:cs typeface="Times New Roman" pitchFamily="18" charset="0"/>
              </a:rPr>
              <a:t>X</a:t>
            </a:r>
            <a:r>
              <a:rPr lang="en-US" sz="2000" smtClean="0">
                <a:solidFill>
                  <a:srgbClr val="113458"/>
                </a:solidFill>
                <a:cs typeface="Times New Roman" pitchFamily="18" charset="0"/>
              </a:rPr>
              <a:t>  (</a:t>
            </a:r>
            <a:r>
              <a:rPr lang="en-US" sz="2000" u="sng" smtClean="0">
                <a:solidFill>
                  <a:srgbClr val="113458"/>
                </a:solidFill>
                <a:cs typeface="Times New Roman" pitchFamily="18" charset="0"/>
              </a:rPr>
              <a:t>and vice versa</a:t>
            </a:r>
            <a:r>
              <a:rPr lang="en-US" sz="2000" smtClean="0">
                <a:solidFill>
                  <a:srgbClr val="113458"/>
                </a:solidFill>
                <a:cs typeface="Times New Roman" pitchFamily="18" charset="0"/>
              </a:rPr>
              <a:t>).</a:t>
            </a:r>
            <a:r>
              <a:rPr lang="en-AU" sz="2000" smtClean="0">
                <a:solidFill>
                  <a:srgbClr val="113458"/>
                </a:solidFill>
                <a:cs typeface="Times New Roman" pitchFamily="18" charset="0"/>
              </a:rPr>
              <a:t/>
            </a:r>
            <a:br>
              <a:rPr lang="en-AU" sz="2000" smtClean="0">
                <a:solidFill>
                  <a:srgbClr val="113458"/>
                </a:solidFill>
                <a:cs typeface="Times New Roman" pitchFamily="18" charset="0"/>
              </a:rPr>
            </a:br>
            <a:r>
              <a:rPr lang="en-US" sz="2000" smtClean="0">
                <a:solidFill>
                  <a:srgbClr val="113458"/>
                </a:solidFill>
                <a:cs typeface="Times New Roman" pitchFamily="18" charset="0"/>
              </a:rPr>
              <a:t/>
            </a:r>
            <a:br>
              <a:rPr lang="en-US" sz="2000" smtClean="0">
                <a:solidFill>
                  <a:srgbClr val="113458"/>
                </a:solidFill>
                <a:cs typeface="Times New Roman" pitchFamily="18" charset="0"/>
              </a:rPr>
            </a:br>
            <a:r>
              <a:rPr lang="en-US" sz="2000" smtClean="0">
                <a:solidFill>
                  <a:srgbClr val="113458"/>
                </a:solidFill>
                <a:cs typeface="Times New Roman" pitchFamily="18" charset="0"/>
              </a:rPr>
              <a:t/>
            </a:r>
            <a:br>
              <a:rPr lang="en-US" sz="2000" smtClean="0">
                <a:solidFill>
                  <a:srgbClr val="113458"/>
                </a:solidFill>
                <a:cs typeface="Times New Roman" pitchFamily="18" charset="0"/>
              </a:rPr>
            </a:br>
            <a:r>
              <a:rPr lang="en-US" sz="2000" smtClean="0">
                <a:solidFill>
                  <a:srgbClr val="113458"/>
                </a:solidFill>
                <a:cs typeface="Times New Roman" pitchFamily="18" charset="0"/>
              </a:rPr>
              <a:t>If  </a:t>
            </a:r>
            <a:r>
              <a:rPr lang="en-US" sz="2000" i="1" smtClean="0">
                <a:solidFill>
                  <a:srgbClr val="113458"/>
                </a:solidFill>
                <a:cs typeface="Times New Roman" pitchFamily="18" charset="0"/>
              </a:rPr>
              <a:t>Y</a:t>
            </a:r>
            <a:r>
              <a:rPr lang="en-US" sz="2000" smtClean="0">
                <a:solidFill>
                  <a:srgbClr val="113458"/>
                </a:solidFill>
                <a:cs typeface="Times New Roman" pitchFamily="18" charset="0"/>
              </a:rPr>
              <a:t>  and  </a:t>
            </a:r>
            <a:r>
              <a:rPr lang="en-US" sz="2000" i="1" smtClean="0">
                <a:solidFill>
                  <a:srgbClr val="113458"/>
                </a:solidFill>
                <a:cs typeface="Times New Roman" pitchFamily="18" charset="0"/>
              </a:rPr>
              <a:t>X</a:t>
            </a:r>
            <a:r>
              <a:rPr lang="en-US" sz="2000" smtClean="0">
                <a:solidFill>
                  <a:srgbClr val="113458"/>
                </a:solidFill>
                <a:cs typeface="Times New Roman" pitchFamily="18" charset="0"/>
              </a:rPr>
              <a:t> are linearly related, and </a:t>
            </a:r>
            <a:r>
              <a:rPr lang="en-US" sz="2000" b="1" smtClean="0">
                <a:solidFill>
                  <a:srgbClr val="113458"/>
                </a:solidFill>
                <a:cs typeface="Times New Roman" pitchFamily="18" charset="0"/>
              </a:rPr>
              <a:t> </a:t>
            </a:r>
            <a:r>
              <a:rPr lang="en-US" sz="2000" b="1" i="1" smtClean="0">
                <a:solidFill>
                  <a:srgbClr val="113458"/>
                </a:solidFill>
                <a:cs typeface="Times New Roman" pitchFamily="18" charset="0"/>
              </a:rPr>
              <a:t>f  </a:t>
            </a:r>
            <a:r>
              <a:rPr lang="en-US" sz="2000" smtClean="0">
                <a:solidFill>
                  <a:srgbClr val="113458"/>
                </a:solidFill>
                <a:cs typeface="Times New Roman" pitchFamily="18" charset="0"/>
              </a:rPr>
              <a:t>and </a:t>
            </a:r>
            <a:r>
              <a:rPr lang="en-US" sz="2000" b="1" i="1" smtClean="0">
                <a:solidFill>
                  <a:srgbClr val="113458"/>
                </a:solidFill>
                <a:cs typeface="Times New Roman" pitchFamily="18" charset="0"/>
              </a:rPr>
              <a:t>g</a:t>
            </a:r>
            <a:r>
              <a:rPr lang="en-US" sz="2000" b="1" smtClean="0">
                <a:solidFill>
                  <a:srgbClr val="113458"/>
                </a:solidFill>
                <a:cs typeface="Times New Roman" pitchFamily="18" charset="0"/>
              </a:rPr>
              <a:t> </a:t>
            </a:r>
            <a:r>
              <a:rPr lang="en-US" sz="2000" smtClean="0">
                <a:solidFill>
                  <a:srgbClr val="113458"/>
                </a:solidFill>
                <a:cs typeface="Times New Roman" pitchFamily="18" charset="0"/>
              </a:rPr>
              <a:t>are functions, the relationship between </a:t>
            </a:r>
            <a:r>
              <a:rPr lang="en-US" sz="2000" b="1" i="1" smtClean="0">
                <a:solidFill>
                  <a:srgbClr val="113458"/>
                </a:solidFill>
                <a:cs typeface="Times New Roman" pitchFamily="18" charset="0"/>
              </a:rPr>
              <a:t>f</a:t>
            </a:r>
            <a:r>
              <a:rPr lang="en-US" sz="2000" b="1" smtClean="0">
                <a:solidFill>
                  <a:srgbClr val="113458"/>
                </a:solidFill>
                <a:cs typeface="Times New Roman" pitchFamily="18" charset="0"/>
              </a:rPr>
              <a:t>(</a:t>
            </a:r>
            <a:r>
              <a:rPr lang="en-US" sz="2000" i="1" smtClean="0">
                <a:solidFill>
                  <a:srgbClr val="113458"/>
                </a:solidFill>
                <a:cs typeface="Times New Roman" pitchFamily="18" charset="0"/>
              </a:rPr>
              <a:t>Y </a:t>
            </a:r>
            <a:r>
              <a:rPr lang="en-US" sz="2000" b="1" smtClean="0">
                <a:solidFill>
                  <a:srgbClr val="113458"/>
                </a:solidFill>
                <a:cs typeface="Times New Roman" pitchFamily="18" charset="0"/>
              </a:rPr>
              <a:t>)</a:t>
            </a:r>
            <a:r>
              <a:rPr lang="en-US" sz="2000" smtClean="0">
                <a:solidFill>
                  <a:srgbClr val="113458"/>
                </a:solidFill>
                <a:cs typeface="Times New Roman" pitchFamily="18" charset="0"/>
              </a:rPr>
              <a:t> and </a:t>
            </a:r>
            <a:r>
              <a:rPr lang="en-US" sz="2000" b="1" i="1" smtClean="0">
                <a:solidFill>
                  <a:srgbClr val="113458"/>
                </a:solidFill>
                <a:cs typeface="Times New Roman" pitchFamily="18" charset="0"/>
              </a:rPr>
              <a:t>g</a:t>
            </a:r>
            <a:r>
              <a:rPr lang="en-US" sz="2000" b="1" smtClean="0">
                <a:solidFill>
                  <a:srgbClr val="113458"/>
                </a:solidFill>
                <a:cs typeface="Times New Roman" pitchFamily="18" charset="0"/>
              </a:rPr>
              <a:t>( </a:t>
            </a:r>
            <a:r>
              <a:rPr lang="en-US" sz="2000" i="1" smtClean="0">
                <a:solidFill>
                  <a:srgbClr val="113458"/>
                </a:solidFill>
                <a:cs typeface="Times New Roman" pitchFamily="18" charset="0"/>
              </a:rPr>
              <a:t>X </a:t>
            </a:r>
            <a:r>
              <a:rPr lang="en-US" sz="2000" b="1" smtClean="0">
                <a:solidFill>
                  <a:srgbClr val="113458"/>
                </a:solidFill>
                <a:cs typeface="Times New Roman" pitchFamily="18" charset="0"/>
              </a:rPr>
              <a:t>)</a:t>
            </a:r>
            <a:r>
              <a:rPr lang="en-US" sz="2000" smtClean="0">
                <a:solidFill>
                  <a:srgbClr val="113458"/>
                </a:solidFill>
                <a:cs typeface="Times New Roman" pitchFamily="18" charset="0"/>
              </a:rPr>
              <a:t> is not necessarily linear, so we should not expect the linear correlation between </a:t>
            </a:r>
            <a:r>
              <a:rPr lang="en-US" sz="2000" b="1" i="1" smtClean="0">
                <a:solidFill>
                  <a:srgbClr val="113458"/>
                </a:solidFill>
                <a:cs typeface="Times New Roman" pitchFamily="18" charset="0"/>
              </a:rPr>
              <a:t>f</a:t>
            </a:r>
            <a:r>
              <a:rPr lang="en-US" sz="2000" b="1" smtClean="0">
                <a:solidFill>
                  <a:srgbClr val="113458"/>
                </a:solidFill>
                <a:cs typeface="Times New Roman" pitchFamily="18" charset="0"/>
              </a:rPr>
              <a:t>(</a:t>
            </a:r>
            <a:r>
              <a:rPr lang="en-US" sz="2000" i="1" smtClean="0">
                <a:solidFill>
                  <a:srgbClr val="113458"/>
                </a:solidFill>
                <a:cs typeface="Times New Roman" pitchFamily="18" charset="0"/>
              </a:rPr>
              <a:t>Y </a:t>
            </a:r>
            <a:r>
              <a:rPr lang="en-US" sz="2000" b="1" smtClean="0">
                <a:solidFill>
                  <a:srgbClr val="113458"/>
                </a:solidFill>
                <a:cs typeface="Times New Roman" pitchFamily="18" charset="0"/>
              </a:rPr>
              <a:t>)</a:t>
            </a:r>
            <a:r>
              <a:rPr lang="en-US" sz="2000" smtClean="0">
                <a:solidFill>
                  <a:srgbClr val="113458"/>
                </a:solidFill>
                <a:cs typeface="Times New Roman" pitchFamily="18" charset="0"/>
              </a:rPr>
              <a:t> and </a:t>
            </a:r>
            <a:r>
              <a:rPr lang="en-US" sz="2000" b="1" i="1" smtClean="0">
                <a:solidFill>
                  <a:srgbClr val="113458"/>
                </a:solidFill>
                <a:cs typeface="Times New Roman" pitchFamily="18" charset="0"/>
              </a:rPr>
              <a:t>g</a:t>
            </a:r>
            <a:r>
              <a:rPr lang="en-US" sz="2000" b="1" smtClean="0">
                <a:solidFill>
                  <a:srgbClr val="113458"/>
                </a:solidFill>
                <a:cs typeface="Times New Roman" pitchFamily="18" charset="0"/>
              </a:rPr>
              <a:t>( </a:t>
            </a:r>
            <a:r>
              <a:rPr lang="en-US" sz="2000" i="1" smtClean="0">
                <a:solidFill>
                  <a:srgbClr val="113458"/>
                </a:solidFill>
                <a:cs typeface="Times New Roman" pitchFamily="18" charset="0"/>
              </a:rPr>
              <a:t>X </a:t>
            </a:r>
            <a:r>
              <a:rPr lang="en-US" sz="2000" b="1" smtClean="0">
                <a:solidFill>
                  <a:srgbClr val="113458"/>
                </a:solidFill>
                <a:cs typeface="Times New Roman" pitchFamily="18" charset="0"/>
              </a:rPr>
              <a:t>)</a:t>
            </a:r>
            <a:r>
              <a:rPr lang="en-US" sz="2000" smtClean="0">
                <a:solidFill>
                  <a:srgbClr val="113458"/>
                </a:solidFill>
                <a:cs typeface="Times New Roman" pitchFamily="18" charset="0"/>
              </a:rPr>
              <a:t> to be the same as between </a:t>
            </a:r>
            <a:r>
              <a:rPr lang="en-US" sz="2000" i="1" smtClean="0">
                <a:solidFill>
                  <a:srgbClr val="113458"/>
                </a:solidFill>
                <a:cs typeface="Times New Roman" pitchFamily="18" charset="0"/>
              </a:rPr>
              <a:t>Y </a:t>
            </a:r>
            <a:r>
              <a:rPr lang="en-US" sz="2000" b="1" smtClean="0">
                <a:solidFill>
                  <a:srgbClr val="113458"/>
                </a:solidFill>
                <a:cs typeface="Times New Roman" pitchFamily="18" charset="0"/>
              </a:rPr>
              <a:t> </a:t>
            </a:r>
            <a:r>
              <a:rPr lang="en-US" sz="2000" smtClean="0">
                <a:solidFill>
                  <a:srgbClr val="113458"/>
                </a:solidFill>
                <a:cs typeface="Times New Roman" pitchFamily="18" charset="0"/>
              </a:rPr>
              <a:t>and  </a:t>
            </a:r>
            <a:r>
              <a:rPr lang="en-US" sz="2000" i="1" smtClean="0">
                <a:solidFill>
                  <a:srgbClr val="113458"/>
                </a:solidFill>
                <a:cs typeface="Times New Roman" pitchFamily="18" charset="0"/>
              </a:rPr>
              <a:t>X</a:t>
            </a:r>
            <a:r>
              <a:rPr lang="en-US" sz="2000" smtClean="0">
                <a:solidFill>
                  <a:srgbClr val="113458"/>
                </a:solidFill>
                <a:cs typeface="Times New Roman" pitchFamily="18" charset="0"/>
              </a:rPr>
              <a:t>.</a:t>
            </a:r>
            <a:br>
              <a:rPr lang="en-US" sz="2000" smtClean="0">
                <a:solidFill>
                  <a:srgbClr val="113458"/>
                </a:solidFill>
                <a:cs typeface="Times New Roman" pitchFamily="18" charset="0"/>
              </a:rPr>
            </a:br>
            <a:r>
              <a:rPr lang="en-US" sz="2000" smtClean="0">
                <a:solidFill>
                  <a:srgbClr val="113458"/>
                </a:solidFill>
                <a:cs typeface="Times New Roman" pitchFamily="18" charset="0"/>
              </a:rPr>
              <a:t/>
            </a:r>
            <a:br>
              <a:rPr lang="en-US" sz="2000" smtClean="0">
                <a:solidFill>
                  <a:srgbClr val="113458"/>
                </a:solidFill>
                <a:cs typeface="Times New Roman" pitchFamily="18" charset="0"/>
              </a:rPr>
            </a:br>
            <a:r>
              <a:rPr lang="en-US" sz="2000" smtClean="0">
                <a:solidFill>
                  <a:srgbClr val="113458"/>
                </a:solidFill>
                <a:cs typeface="Times New Roman" pitchFamily="18" charset="0"/>
              </a:rPr>
              <a:t>(Answer to question on previous slide is zero)</a:t>
            </a:r>
            <a:endParaRPr lang="en-AU" sz="2000">
              <a:solidFill>
                <a:srgbClr val="113458"/>
              </a:solidFill>
            </a:endParaRPr>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mtClean="0"/>
              <a:t>Two-year runoff with first year in distress</a:t>
            </a:r>
            <a:endParaRPr lang="en-AU"/>
          </a:p>
        </p:txBody>
      </p:sp>
      <p:sp>
        <p:nvSpPr>
          <p:cNvPr id="5" name="Slide Number Placeholder 4"/>
          <p:cNvSpPr>
            <a:spLocks noGrp="1"/>
          </p:cNvSpPr>
          <p:nvPr>
            <p:ph type="sldNum" sz="quarter" idx="12"/>
          </p:nvPr>
        </p:nvSpPr>
        <p:spPr/>
        <p:txBody>
          <a:bodyPr/>
          <a:lstStyle/>
          <a:p>
            <a:fld id="{FE8DA6AF-1811-4E27-A96F-54109F1D0275}" type="slidenum">
              <a:rPr lang="en-GB" smtClean="0"/>
              <a:pPr/>
              <a:t>100</a:t>
            </a:fld>
            <a:endParaRPr lang="en-GB" dirty="0"/>
          </a:p>
        </p:txBody>
      </p:sp>
      <p:sp>
        <p:nvSpPr>
          <p:cNvPr id="6" name="Rectangle 5"/>
          <p:cNvSpPr/>
          <p:nvPr/>
        </p:nvSpPr>
        <p:spPr>
          <a:xfrm>
            <a:off x="952472" y="1720840"/>
            <a:ext cx="8215370" cy="3743589"/>
          </a:xfrm>
          <a:prstGeom prst="rect">
            <a:avLst/>
          </a:prstGeom>
        </p:spPr>
        <p:txBody>
          <a:bodyPr wrap="square">
            <a:spAutoFit/>
          </a:bodyPr>
          <a:lstStyle/>
          <a:p>
            <a:pPr>
              <a:lnSpc>
                <a:spcPct val="130000"/>
              </a:lnSpc>
              <a:spcAft>
                <a:spcPts val="800"/>
              </a:spcAft>
              <a:buFont typeface="Arial" pitchFamily="34" charset="0"/>
              <a:buChar char="•"/>
            </a:pPr>
            <a:r>
              <a:rPr lang="en-AU" smtClean="0">
                <a:solidFill>
                  <a:srgbClr val="2F5079"/>
                </a:solidFill>
              </a:rPr>
              <a:t> There is sufficient  risk capital SCR and Fair Value to withstand a distressed first year at 99.5% confidence and restore Fair Value at beginning of the second year.</a:t>
            </a:r>
          </a:p>
          <a:p>
            <a:pPr>
              <a:lnSpc>
                <a:spcPct val="130000"/>
              </a:lnSpc>
              <a:spcAft>
                <a:spcPts val="800"/>
              </a:spcAft>
              <a:buFont typeface="Arial" pitchFamily="34" charset="0"/>
              <a:buChar char="•"/>
            </a:pPr>
            <a:r>
              <a:rPr lang="en-AU" smtClean="0">
                <a:solidFill>
                  <a:srgbClr val="2F5079"/>
                </a:solidFill>
              </a:rPr>
              <a:t> An important consideration is that fungibility by calendar year is only in the forward direction.</a:t>
            </a:r>
          </a:p>
          <a:p>
            <a:pPr>
              <a:lnSpc>
                <a:spcPct val="130000"/>
              </a:lnSpc>
              <a:spcAft>
                <a:spcPts val="800"/>
              </a:spcAft>
            </a:pPr>
            <a:r>
              <a:rPr lang="en-AU" smtClean="0">
                <a:solidFill>
                  <a:srgbClr val="2F5079"/>
                </a:solidFill>
              </a:rPr>
              <a:t>    Consistent metrics on updating from year to year- under what conditions?</a:t>
            </a:r>
          </a:p>
          <a:p>
            <a:pPr>
              <a:lnSpc>
                <a:spcPct val="130000"/>
              </a:lnSpc>
              <a:spcAft>
                <a:spcPts val="800"/>
              </a:spcAft>
            </a:pPr>
            <a:r>
              <a:rPr lang="en-AU" smtClean="0">
                <a:solidFill>
                  <a:srgbClr val="2F5079"/>
                </a:solidFill>
              </a:rPr>
              <a:t>     See also E&amp;Y GNAIE paper (2007)</a:t>
            </a:r>
          </a:p>
          <a:p>
            <a:pPr algn="ctr">
              <a:lnSpc>
                <a:spcPct val="130000"/>
              </a:lnSpc>
              <a:spcAft>
                <a:spcPts val="800"/>
              </a:spcAft>
            </a:pPr>
            <a:r>
              <a:rPr lang="en-AU" b="1" smtClean="0">
                <a:solidFill>
                  <a:srgbClr val="2F5079"/>
                </a:solidFill>
              </a:rPr>
              <a:t>“Market Value Margins for Insurance Liabilities in Financial Reporting and Solvency Applications , October 1, 2007”</a:t>
            </a:r>
            <a:endParaRPr lang="en-AU" b="1">
              <a:solidFill>
                <a:srgbClr val="2F5079"/>
              </a:solidFill>
            </a:endParaRPr>
          </a:p>
        </p:txBody>
      </p:sp>
    </p:spTree>
    <p:extLst>
      <p:ext uri="{BB962C8B-B14F-4D97-AF65-F5344CB8AC3E}">
        <p14:creationId xmlns:p14="http://schemas.microsoft.com/office/powerpoint/2010/main" val="16416431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The Geometry of Random Variables</a:t>
            </a:r>
            <a:endParaRPr lang="en-AU" dirty="0"/>
          </a:p>
        </p:txBody>
      </p:sp>
      <p:sp>
        <p:nvSpPr>
          <p:cNvPr id="3" name="Slide Number Placeholder 2"/>
          <p:cNvSpPr>
            <a:spLocks noGrp="1"/>
          </p:cNvSpPr>
          <p:nvPr>
            <p:ph type="sldNum" sz="quarter" idx="12"/>
          </p:nvPr>
        </p:nvSpPr>
        <p:spPr/>
        <p:txBody>
          <a:bodyPr/>
          <a:lstStyle/>
          <a:p>
            <a:fld id="{65C5C0B4-F90D-4B90-B187-E84366B07232}" type="slidenum">
              <a:rPr lang="en-GB" smtClean="0"/>
              <a:pPr/>
              <a:t>11</a:t>
            </a:fld>
            <a:endParaRPr lang="en-GB" dirty="0"/>
          </a:p>
        </p:txBody>
      </p:sp>
      <mc:AlternateContent xmlns:mc="http://schemas.openxmlformats.org/markup-compatibility/2006" xmlns:a14="http://schemas.microsoft.com/office/drawing/2010/main">
        <mc:Choice Requires="a14">
          <p:sp>
            <p:nvSpPr>
              <p:cNvPr id="19" name="TextBox 18"/>
              <p:cNvSpPr txBox="1"/>
              <p:nvPr/>
            </p:nvSpPr>
            <p:spPr>
              <a:xfrm>
                <a:off x="1301155" y="2824885"/>
                <a:ext cx="6143540" cy="646331"/>
              </a:xfrm>
              <a:prstGeom prst="rect">
                <a:avLst/>
              </a:prstGeom>
              <a:noFill/>
            </p:spPr>
            <p:txBody>
              <a:bodyPr wrap="square" rtlCol="0">
                <a:spAutoFit/>
              </a:bodyPr>
              <a:lstStyle/>
              <a:p>
                <a:pPr algn="ctr"/>
                <a14:m>
                  <m:oMath xmlns:m="http://schemas.openxmlformats.org/officeDocument/2006/math">
                    <m:r>
                      <a:rPr lang="en-AU" b="0" i="1" smtClean="0">
                        <a:latin typeface="Cambria Math" panose="02040503050406030204" pitchFamily="18" charset="0"/>
                      </a:rPr>
                      <m:t>‖</m:t>
                    </m:r>
                    <m:r>
                      <a:rPr lang="en-AU" b="0" i="1" smtClean="0">
                        <a:latin typeface="Cambria Math" panose="02040503050406030204" pitchFamily="18" charset="0"/>
                      </a:rPr>
                      <m:t>𝑋</m:t>
                    </m:r>
                    <m:r>
                      <a:rPr lang="en-AU" b="0" i="1" smtClean="0">
                        <a:latin typeface="Cambria Math" panose="02040503050406030204" pitchFamily="18" charset="0"/>
                      </a:rPr>
                      <m:t>‖</m:t>
                    </m:r>
                  </m:oMath>
                </a14:m>
                <a:r>
                  <a:rPr lang="en-AU" dirty="0" smtClean="0"/>
                  <a:t> is the “length” of </a:t>
                </a:r>
                <a14:m>
                  <m:oMath xmlns:m="http://schemas.openxmlformats.org/officeDocument/2006/math">
                    <m:r>
                      <a:rPr lang="en-AU" b="0" i="1" smtClean="0">
                        <a:latin typeface="Cambria Math" panose="02040503050406030204" pitchFamily="18" charset="0"/>
                      </a:rPr>
                      <m:t>𝑋</m:t>
                    </m:r>
                    <m:r>
                      <a:rPr lang="en-AU" b="0" i="1" smtClean="0">
                        <a:latin typeface="Cambria Math" panose="02040503050406030204" pitchFamily="18" charset="0"/>
                      </a:rPr>
                      <m:t>.</m:t>
                    </m:r>
                  </m:oMath>
                </a14:m>
                <a:r>
                  <a:rPr lang="en-AU" dirty="0" smtClean="0"/>
                  <a:t> </a:t>
                </a:r>
                <a:endParaRPr lang="en-AU" dirty="0"/>
              </a:p>
              <a:p>
                <a:pPr algn="ctr"/>
                <a:r>
                  <a:rPr lang="en-AU" dirty="0" smtClean="0"/>
                  <a:t>Length of a random variable = standard deviation.</a:t>
                </a:r>
                <a:endParaRPr lang="en-AU" dirty="0"/>
              </a:p>
            </p:txBody>
          </p:sp>
        </mc:Choice>
        <mc:Fallback xmlns="">
          <p:sp>
            <p:nvSpPr>
              <p:cNvPr id="19" name="TextBox 18"/>
              <p:cNvSpPr txBox="1">
                <a:spLocks noRot="1" noChangeAspect="1" noMove="1" noResize="1" noEditPoints="1" noAdjustHandles="1" noChangeArrowheads="1" noChangeShapeType="1" noTextEdit="1"/>
              </p:cNvSpPr>
              <p:nvPr/>
            </p:nvSpPr>
            <p:spPr>
              <a:xfrm>
                <a:off x="1301155" y="2824885"/>
                <a:ext cx="6143540" cy="646331"/>
              </a:xfrm>
              <a:prstGeom prst="rect">
                <a:avLst/>
              </a:prstGeom>
              <a:blipFill rotWithShape="0">
                <a:blip r:embed="rId2"/>
                <a:stretch>
                  <a:fillRect t="-4717" b="-14151"/>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1301155" y="3688069"/>
                <a:ext cx="6888194" cy="2462213"/>
              </a:xfrm>
              <a:prstGeom prst="rect">
                <a:avLst/>
              </a:prstGeom>
              <a:noFill/>
            </p:spPr>
            <p:txBody>
              <a:bodyPr wrap="square" rtlCol="0">
                <a:spAutoFit/>
              </a:bodyPr>
              <a:lstStyle/>
              <a:p>
                <a:r>
                  <a:rPr lang="en-AU" sz="2800" u="sng" dirty="0" smtClean="0"/>
                  <a:t>Fundamental property of insurance:</a:t>
                </a:r>
              </a:p>
              <a:p>
                <a:endParaRPr lang="en-AU" b="0" i="1" dirty="0" smtClean="0">
                  <a:latin typeface="Cambria Math" panose="02040503050406030204" pitchFamily="18" charset="0"/>
                </a:endParaRPr>
              </a:p>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m:t>
                      </m:r>
                      <m:r>
                        <a:rPr lang="en-AU" b="0" i="1" smtClean="0">
                          <a:latin typeface="Cambria Math" panose="02040503050406030204" pitchFamily="18" charset="0"/>
                        </a:rPr>
                        <m:t>𝑋</m:t>
                      </m:r>
                      <m:r>
                        <a:rPr lang="en-AU" b="0" i="1" smtClean="0">
                          <a:latin typeface="Cambria Math" panose="02040503050406030204" pitchFamily="18" charset="0"/>
                        </a:rPr>
                        <m:t>+</m:t>
                      </m:r>
                      <m:r>
                        <a:rPr lang="en-AU" b="0" i="1" smtClean="0">
                          <a:latin typeface="Cambria Math" panose="02040503050406030204" pitchFamily="18" charset="0"/>
                        </a:rPr>
                        <m:t>𝑌</m:t>
                      </m:r>
                      <m:r>
                        <a:rPr lang="en-AU" b="0" i="1" smtClean="0">
                          <a:latin typeface="Cambria Math" panose="02040503050406030204" pitchFamily="18" charset="0"/>
                        </a:rPr>
                        <m:t>‖≤‖</m:t>
                      </m:r>
                      <m:r>
                        <a:rPr lang="en-AU" b="0" i="1" smtClean="0">
                          <a:latin typeface="Cambria Math" panose="02040503050406030204" pitchFamily="18" charset="0"/>
                        </a:rPr>
                        <m:t>𝑋</m:t>
                      </m:r>
                      <m:r>
                        <a:rPr lang="en-AU" b="0" i="1" smtClean="0">
                          <a:latin typeface="Cambria Math" panose="02040503050406030204" pitchFamily="18" charset="0"/>
                        </a:rPr>
                        <m:t>‖+‖</m:t>
                      </m:r>
                      <m:r>
                        <a:rPr lang="en-AU" b="0" i="1" smtClean="0">
                          <a:latin typeface="Cambria Math" panose="02040503050406030204" pitchFamily="18" charset="0"/>
                        </a:rPr>
                        <m:t>𝑌</m:t>
                      </m:r>
                      <m:r>
                        <a:rPr lang="en-AU" b="0" i="1" smtClean="0">
                          <a:latin typeface="Cambria Math" panose="02040503050406030204" pitchFamily="18" charset="0"/>
                        </a:rPr>
                        <m:t>‖</m:t>
                      </m:r>
                    </m:oMath>
                  </m:oMathPara>
                </a14:m>
                <a:endParaRPr lang="en-AU" dirty="0" smtClean="0"/>
              </a:p>
              <a:p>
                <a:r>
                  <a:rPr lang="en-AU" dirty="0" smtClean="0"/>
                  <a:t>or</a:t>
                </a:r>
              </a:p>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𝑆𝐷</m:t>
                      </m:r>
                      <m:d>
                        <m:dPr>
                          <m:ctrlPr>
                            <a:rPr lang="en-AU" b="0" i="1" smtClean="0">
                              <a:latin typeface="Cambria Math" panose="02040503050406030204" pitchFamily="18" charset="0"/>
                            </a:rPr>
                          </m:ctrlPr>
                        </m:dPr>
                        <m:e>
                          <m:r>
                            <a:rPr lang="en-AU" b="0" i="1" smtClean="0">
                              <a:latin typeface="Cambria Math" panose="02040503050406030204" pitchFamily="18" charset="0"/>
                            </a:rPr>
                            <m:t>𝑋</m:t>
                          </m:r>
                          <m:r>
                            <a:rPr lang="en-AU" b="0" i="1" smtClean="0">
                              <a:latin typeface="Cambria Math" panose="02040503050406030204" pitchFamily="18" charset="0"/>
                            </a:rPr>
                            <m:t>+</m:t>
                          </m:r>
                          <m:r>
                            <a:rPr lang="en-AU" b="0" i="1" smtClean="0">
                              <a:latin typeface="Cambria Math" panose="02040503050406030204" pitchFamily="18" charset="0"/>
                            </a:rPr>
                            <m:t>𝑌</m:t>
                          </m:r>
                        </m:e>
                      </m:d>
                      <m:r>
                        <a:rPr lang="en-AU" b="0" i="1" smtClean="0">
                          <a:latin typeface="Cambria Math" panose="02040503050406030204" pitchFamily="18" charset="0"/>
                        </a:rPr>
                        <m:t>≤</m:t>
                      </m:r>
                      <m:r>
                        <a:rPr lang="en-AU" b="0" i="1" smtClean="0">
                          <a:latin typeface="Cambria Math" panose="02040503050406030204" pitchFamily="18" charset="0"/>
                        </a:rPr>
                        <m:t>𝑆𝐷</m:t>
                      </m:r>
                      <m:d>
                        <m:dPr>
                          <m:ctrlPr>
                            <a:rPr lang="en-AU" b="0" i="1" smtClean="0">
                              <a:latin typeface="Cambria Math" panose="02040503050406030204" pitchFamily="18" charset="0"/>
                            </a:rPr>
                          </m:ctrlPr>
                        </m:dPr>
                        <m:e>
                          <m:r>
                            <a:rPr lang="en-AU" b="0" i="1" smtClean="0">
                              <a:latin typeface="Cambria Math" panose="02040503050406030204" pitchFamily="18" charset="0"/>
                            </a:rPr>
                            <m:t>𝑋</m:t>
                          </m:r>
                        </m:e>
                      </m:d>
                      <m:r>
                        <a:rPr lang="en-AU" b="0" i="1" smtClean="0">
                          <a:latin typeface="Cambria Math" panose="02040503050406030204" pitchFamily="18" charset="0"/>
                        </a:rPr>
                        <m:t>+</m:t>
                      </m:r>
                      <m:r>
                        <a:rPr lang="en-AU" b="0" i="1" smtClean="0">
                          <a:latin typeface="Cambria Math" panose="02040503050406030204" pitchFamily="18" charset="0"/>
                        </a:rPr>
                        <m:t>𝑆𝐷</m:t>
                      </m:r>
                      <m:d>
                        <m:dPr>
                          <m:ctrlPr>
                            <a:rPr lang="en-AU" b="0" i="1" smtClean="0">
                              <a:latin typeface="Cambria Math" panose="02040503050406030204" pitchFamily="18" charset="0"/>
                            </a:rPr>
                          </m:ctrlPr>
                        </m:dPr>
                        <m:e>
                          <m:r>
                            <a:rPr lang="en-AU" b="0" i="1" smtClean="0">
                              <a:latin typeface="Cambria Math" panose="02040503050406030204" pitchFamily="18" charset="0"/>
                            </a:rPr>
                            <m:t>𝑌</m:t>
                          </m:r>
                        </m:e>
                      </m:d>
                    </m:oMath>
                  </m:oMathPara>
                </a14:m>
                <a:endParaRPr lang="en-AU" b="0" dirty="0" smtClean="0"/>
              </a:p>
              <a:p>
                <a:endParaRPr lang="en-AU" dirty="0" smtClean="0"/>
              </a:p>
              <a:p>
                <a:r>
                  <a:rPr lang="en-AU" u="sng" dirty="0" smtClean="0"/>
                  <a:t>Aggregation leads to risk diversification.</a:t>
                </a:r>
                <a:r>
                  <a:rPr lang="en-AU" i="1" dirty="0" smtClean="0"/>
                  <a:t> </a:t>
                </a:r>
                <a:r>
                  <a:rPr lang="en-AU" dirty="0" smtClean="0"/>
                  <a:t>Without this fact there would be no such thing as insurance.</a:t>
                </a:r>
                <a:endParaRPr lang="en-AU" u="sng" dirty="0"/>
              </a:p>
            </p:txBody>
          </p:sp>
        </mc:Choice>
        <mc:Fallback xmlns="">
          <p:sp>
            <p:nvSpPr>
              <p:cNvPr id="22" name="TextBox 21"/>
              <p:cNvSpPr txBox="1">
                <a:spLocks noRot="1" noChangeAspect="1" noMove="1" noResize="1" noEditPoints="1" noAdjustHandles="1" noChangeArrowheads="1" noChangeShapeType="1" noTextEdit="1"/>
              </p:cNvSpPr>
              <p:nvPr/>
            </p:nvSpPr>
            <p:spPr>
              <a:xfrm>
                <a:off x="1301155" y="3688069"/>
                <a:ext cx="6888194" cy="2462213"/>
              </a:xfrm>
              <a:prstGeom prst="rect">
                <a:avLst/>
              </a:prstGeom>
              <a:blipFill rotWithShape="0">
                <a:blip r:embed="rId7"/>
                <a:stretch>
                  <a:fillRect l="-1770" t="-2723" b="-2970"/>
                </a:stretch>
              </a:blipFill>
            </p:spPr>
            <p:txBody>
              <a:bodyPr/>
              <a:lstStyle/>
              <a:p>
                <a:r>
                  <a:rPr lang="en-AU">
                    <a:noFill/>
                  </a:rPr>
                  <a:t> </a:t>
                </a:r>
              </a:p>
            </p:txBody>
          </p:sp>
        </mc:Fallback>
      </mc:AlternateContent>
      <p:cxnSp>
        <p:nvCxnSpPr>
          <p:cNvPr id="52" name="Straight Arrow Connector 51"/>
          <p:cNvCxnSpPr/>
          <p:nvPr/>
        </p:nvCxnSpPr>
        <p:spPr>
          <a:xfrm flipH="1">
            <a:off x="6393160" y="4797152"/>
            <a:ext cx="1280464"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7821588" y="4509120"/>
            <a:ext cx="1656184" cy="646331"/>
          </a:xfrm>
          <a:prstGeom prst="rect">
            <a:avLst/>
          </a:prstGeom>
          <a:noFill/>
        </p:spPr>
        <p:txBody>
          <a:bodyPr wrap="square" rtlCol="0">
            <a:spAutoFit/>
          </a:bodyPr>
          <a:lstStyle/>
          <a:p>
            <a:pPr algn="ctr"/>
            <a:r>
              <a:rPr lang="en-AU" dirty="0" smtClean="0"/>
              <a:t>The Triangle Inequality</a:t>
            </a:r>
            <a:endParaRPr lang="en-AU" dirty="0"/>
          </a:p>
        </p:txBody>
      </p:sp>
      <p:grpSp>
        <p:nvGrpSpPr>
          <p:cNvPr id="4" name="Group 3"/>
          <p:cNvGrpSpPr/>
          <p:nvPr/>
        </p:nvGrpSpPr>
        <p:grpSpPr>
          <a:xfrm>
            <a:off x="2536721" y="1052736"/>
            <a:ext cx="3672407" cy="1496940"/>
            <a:chOff x="2504728" y="1274220"/>
            <a:chExt cx="3672407" cy="1496940"/>
          </a:xfrm>
        </p:grpSpPr>
        <p:grpSp>
          <p:nvGrpSpPr>
            <p:cNvPr id="50" name="Group 49"/>
            <p:cNvGrpSpPr/>
            <p:nvPr/>
          </p:nvGrpSpPr>
          <p:grpSpPr>
            <a:xfrm>
              <a:off x="2504728" y="1274220"/>
              <a:ext cx="3672407" cy="1496940"/>
              <a:chOff x="3800872" y="1142999"/>
              <a:chExt cx="3672407" cy="1496940"/>
            </a:xfrm>
          </p:grpSpPr>
          <p:cxnSp>
            <p:nvCxnSpPr>
              <p:cNvPr id="34" name="Straight Arrow Connector 33"/>
              <p:cNvCxnSpPr/>
              <p:nvPr/>
            </p:nvCxnSpPr>
            <p:spPr>
              <a:xfrm flipV="1">
                <a:off x="5978075" y="1142999"/>
                <a:ext cx="1495204" cy="1151543"/>
              </a:xfrm>
              <a:prstGeom prst="straightConnector1">
                <a:avLst/>
              </a:prstGeom>
              <a:ln w="1270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3819221" y="1151542"/>
                <a:ext cx="3616493" cy="1349897"/>
              </a:xfrm>
              <a:prstGeom prst="straightConnector1">
                <a:avLst/>
              </a:prstGeom>
              <a:ln w="1270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nvGrpSpPr>
              <p:cNvPr id="43" name="Group 42"/>
              <p:cNvGrpSpPr/>
              <p:nvPr/>
            </p:nvGrpSpPr>
            <p:grpSpPr>
              <a:xfrm>
                <a:off x="3800872" y="1878014"/>
                <a:ext cx="2996396" cy="761925"/>
                <a:chOff x="1352600" y="1869470"/>
                <a:chExt cx="2996396" cy="761925"/>
              </a:xfrm>
            </p:grpSpPr>
            <p:cxnSp>
              <p:nvCxnSpPr>
                <p:cNvPr id="44" name="Straight Arrow Connector 43"/>
                <p:cNvCxnSpPr/>
                <p:nvPr/>
              </p:nvCxnSpPr>
              <p:spPr>
                <a:xfrm flipV="1">
                  <a:off x="1352600" y="2276043"/>
                  <a:ext cx="2208531" cy="216853"/>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6" name="TextBox 45"/>
                    <p:cNvSpPr txBox="1"/>
                    <p:nvPr/>
                  </p:nvSpPr>
                  <p:spPr>
                    <a:xfrm>
                      <a:off x="2728953" y="2354396"/>
                      <a:ext cx="232155"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𝑋</m:t>
                            </m:r>
                          </m:oMath>
                        </m:oMathPara>
                      </a14:m>
                      <a:endParaRPr lang="en-AU" dirty="0"/>
                    </a:p>
                  </p:txBody>
                </p:sp>
              </mc:Choice>
              <mc:Fallback xmlns="">
                <p:sp>
                  <p:nvSpPr>
                    <p:cNvPr id="46" name="TextBox 45"/>
                    <p:cNvSpPr txBox="1">
                      <a:spLocks noRot="1" noChangeAspect="1" noMove="1" noResize="1" noEditPoints="1" noAdjustHandles="1" noChangeArrowheads="1" noChangeShapeType="1" noTextEdit="1"/>
                    </p:cNvSpPr>
                    <p:nvPr/>
                  </p:nvSpPr>
                  <p:spPr>
                    <a:xfrm>
                      <a:off x="2728953" y="2354396"/>
                      <a:ext cx="232155" cy="276999"/>
                    </a:xfrm>
                    <a:prstGeom prst="rect">
                      <a:avLst/>
                    </a:prstGeom>
                    <a:blipFill rotWithShape="0">
                      <a:blip r:embed="rId8"/>
                      <a:stretch>
                        <a:fillRect l="-21053" r="-15789" b="-8889"/>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47" name="TextBox 46"/>
                    <p:cNvSpPr txBox="1"/>
                    <p:nvPr/>
                  </p:nvSpPr>
                  <p:spPr>
                    <a:xfrm>
                      <a:off x="4116841" y="1869470"/>
                      <a:ext cx="232155"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𝑌</m:t>
                            </m:r>
                          </m:oMath>
                        </m:oMathPara>
                      </a14:m>
                      <a:endParaRPr lang="en-AU" dirty="0"/>
                    </a:p>
                  </p:txBody>
                </p:sp>
              </mc:Choice>
              <mc:Fallback xmlns="">
                <p:sp>
                  <p:nvSpPr>
                    <p:cNvPr id="47" name="TextBox 46"/>
                    <p:cNvSpPr txBox="1">
                      <a:spLocks noRot="1" noChangeAspect="1" noMove="1" noResize="1" noEditPoints="1" noAdjustHandles="1" noChangeArrowheads="1" noChangeShapeType="1" noTextEdit="1"/>
                    </p:cNvSpPr>
                    <p:nvPr/>
                  </p:nvSpPr>
                  <p:spPr>
                    <a:xfrm>
                      <a:off x="4116841" y="1869470"/>
                      <a:ext cx="232155" cy="276999"/>
                    </a:xfrm>
                    <a:prstGeom prst="rect">
                      <a:avLst/>
                    </a:prstGeom>
                    <a:blipFill rotWithShape="0">
                      <a:blip r:embed="rId9"/>
                      <a:stretch>
                        <a:fillRect l="-18421" r="-13158" b="-8696"/>
                      </a:stretch>
                    </a:blipFill>
                  </p:spPr>
                  <p:txBody>
                    <a:bodyPr/>
                    <a:lstStyle/>
                    <a:p>
                      <a:r>
                        <a:rPr lang="en-AU">
                          <a:noFill/>
                        </a:rPr>
                        <a:t> </a:t>
                      </a:r>
                    </a:p>
                  </p:txBody>
                </p:sp>
              </mc:Fallback>
            </mc:AlternateContent>
          </p:grpSp>
        </p:grpSp>
        <mc:AlternateContent xmlns:mc="http://schemas.openxmlformats.org/markup-compatibility/2006" xmlns:a14="http://schemas.microsoft.com/office/drawing/2010/main">
          <mc:Choice Requires="a14">
            <p:sp>
              <p:nvSpPr>
                <p:cNvPr id="54" name="TextBox 53"/>
                <p:cNvSpPr txBox="1"/>
                <p:nvPr/>
              </p:nvSpPr>
              <p:spPr>
                <a:xfrm>
                  <a:off x="3997159" y="1618742"/>
                  <a:ext cx="484076" cy="276999"/>
                </a:xfrm>
                <a:prstGeom prst="rect">
                  <a:avLst/>
                </a:prstGeom>
                <a:noFill/>
              </p:spPr>
              <p:txBody>
                <a:bodyPr wrap="square" lIns="0" tIns="0" rIns="0" bIns="0" rtlCol="0">
                  <a:spAutoFit/>
                </a:bodyPr>
                <a:lstStyle/>
                <a:p>
                  <a14:m>
                    <m:oMath xmlns:m="http://schemas.openxmlformats.org/officeDocument/2006/math">
                      <m:r>
                        <a:rPr lang="en-AU" b="0" i="1" smtClean="0">
                          <a:latin typeface="Cambria Math" panose="02040503050406030204" pitchFamily="18" charset="0"/>
                        </a:rPr>
                        <m:t>𝑋</m:t>
                      </m:r>
                    </m:oMath>
                  </a14:m>
                  <a:r>
                    <a:rPr lang="en-AU" dirty="0" smtClean="0"/>
                    <a:t>+Y</a:t>
                  </a:r>
                  <a:endParaRPr lang="en-AU" dirty="0"/>
                </a:p>
              </p:txBody>
            </p:sp>
          </mc:Choice>
          <mc:Fallback xmlns="">
            <p:sp>
              <p:nvSpPr>
                <p:cNvPr id="54" name="TextBox 53"/>
                <p:cNvSpPr txBox="1">
                  <a:spLocks noRot="1" noChangeAspect="1" noMove="1" noResize="1" noEditPoints="1" noAdjustHandles="1" noChangeArrowheads="1" noChangeShapeType="1" noTextEdit="1"/>
                </p:cNvSpPr>
                <p:nvPr/>
              </p:nvSpPr>
              <p:spPr>
                <a:xfrm>
                  <a:off x="3997159" y="1618742"/>
                  <a:ext cx="484076" cy="276999"/>
                </a:xfrm>
                <a:prstGeom prst="rect">
                  <a:avLst/>
                </a:prstGeom>
                <a:blipFill rotWithShape="0">
                  <a:blip r:embed="rId10"/>
                  <a:stretch>
                    <a:fillRect l="-17722" t="-28261" r="-20253" b="-50000"/>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60" name="TextBox 59"/>
                <p:cNvSpPr txBox="1"/>
                <p:nvPr/>
              </p:nvSpPr>
              <p:spPr>
                <a:xfrm>
                  <a:off x="4530175" y="2138809"/>
                  <a:ext cx="20069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𝜃</m:t>
                        </m:r>
                      </m:oMath>
                    </m:oMathPara>
                  </a14:m>
                  <a:endParaRPr lang="en-AU" dirty="0"/>
                </a:p>
              </p:txBody>
            </p:sp>
          </mc:Choice>
          <mc:Fallback xmlns="">
            <p:sp>
              <p:nvSpPr>
                <p:cNvPr id="60" name="TextBox 59"/>
                <p:cNvSpPr txBox="1">
                  <a:spLocks noRot="1" noChangeAspect="1" noMove="1" noResize="1" noEditPoints="1" noAdjustHandles="1" noChangeArrowheads="1" noChangeShapeType="1" noTextEdit="1"/>
                </p:cNvSpPr>
                <p:nvPr/>
              </p:nvSpPr>
              <p:spPr>
                <a:xfrm>
                  <a:off x="4530175" y="2138809"/>
                  <a:ext cx="200696" cy="276999"/>
                </a:xfrm>
                <a:prstGeom prst="rect">
                  <a:avLst/>
                </a:prstGeom>
                <a:blipFill rotWithShape="0">
                  <a:blip r:embed="rId11"/>
                  <a:stretch>
                    <a:fillRect l="-24242" r="-21212" b="-8889"/>
                  </a:stretch>
                </a:blipFill>
              </p:spPr>
              <p:txBody>
                <a:bodyPr/>
                <a:lstStyle/>
                <a:p>
                  <a:r>
                    <a:rPr lang="en-AU">
                      <a:noFill/>
                    </a:rPr>
                    <a:t> </a:t>
                  </a:r>
                </a:p>
              </p:txBody>
            </p:sp>
          </mc:Fallback>
        </mc:AlternateContent>
      </p:grpSp>
    </p:spTree>
    <p:extLst>
      <p:ext uri="{BB962C8B-B14F-4D97-AF65-F5344CB8AC3E}">
        <p14:creationId xmlns:p14="http://schemas.microsoft.com/office/powerpoint/2010/main" val="41096781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The Geometry of Random Variables</a:t>
            </a:r>
            <a:endParaRPr lang="en-AU" dirty="0"/>
          </a:p>
        </p:txBody>
      </p:sp>
      <p:sp>
        <p:nvSpPr>
          <p:cNvPr id="3" name="Slide Number Placeholder 2"/>
          <p:cNvSpPr>
            <a:spLocks noGrp="1"/>
          </p:cNvSpPr>
          <p:nvPr>
            <p:ph type="sldNum" sz="quarter" idx="12"/>
          </p:nvPr>
        </p:nvSpPr>
        <p:spPr/>
        <p:txBody>
          <a:bodyPr/>
          <a:lstStyle/>
          <a:p>
            <a:fld id="{65C5C0B4-F90D-4B90-B187-E84366B07232}" type="slidenum">
              <a:rPr lang="en-GB" smtClean="0"/>
              <a:pPr/>
              <a:t>12</a:t>
            </a:fld>
            <a:endParaRPr lang="en-GB" dirty="0"/>
          </a:p>
        </p:txBody>
      </p:sp>
      <mc:AlternateContent xmlns:mc="http://schemas.openxmlformats.org/markup-compatibility/2006" xmlns:a14="http://schemas.microsoft.com/office/drawing/2010/main">
        <mc:Choice Requires="a14">
          <p:sp>
            <p:nvSpPr>
              <p:cNvPr id="19" name="TextBox 18"/>
              <p:cNvSpPr txBox="1"/>
              <p:nvPr/>
            </p:nvSpPr>
            <p:spPr>
              <a:xfrm>
                <a:off x="1163707" y="2918207"/>
                <a:ext cx="6143540" cy="1477328"/>
              </a:xfrm>
              <a:prstGeom prst="rect">
                <a:avLst/>
              </a:prstGeom>
              <a:noFill/>
            </p:spPr>
            <p:txBody>
              <a:bodyPr wrap="square" rtlCol="0">
                <a:spAutoFit/>
              </a:bodyPr>
              <a:lstStyle/>
              <a:p>
                <a:pPr marL="285750" indent="-285750" algn="ctr">
                  <a:buFont typeface="Arial" panose="020B0604020202020204" pitchFamily="34" charset="0"/>
                  <a:buChar char="•"/>
                </a:pPr>
                <a14:m>
                  <m:oMath xmlns:m="http://schemas.openxmlformats.org/officeDocument/2006/math">
                    <m:sSup>
                      <m:sSupPr>
                        <m:ctrlPr>
                          <a:rPr lang="en-AU" b="0" i="1" smtClean="0">
                            <a:latin typeface="Cambria Math" panose="02040503050406030204" pitchFamily="18" charset="0"/>
                          </a:rPr>
                        </m:ctrlPr>
                      </m:sSupPr>
                      <m:e>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𝑋</m:t>
                            </m:r>
                            <m:r>
                              <a:rPr lang="en-AU" b="0" i="1" smtClean="0">
                                <a:latin typeface="Cambria Math" panose="02040503050406030204" pitchFamily="18" charset="0"/>
                              </a:rPr>
                              <m:t>+</m:t>
                            </m:r>
                            <m:r>
                              <a:rPr lang="en-AU" b="0" i="1" smtClean="0">
                                <a:latin typeface="Cambria Math" panose="02040503050406030204" pitchFamily="18" charset="0"/>
                              </a:rPr>
                              <m:t>𝑌</m:t>
                            </m:r>
                          </m:e>
                        </m:d>
                      </m:e>
                      <m:sup>
                        <m:r>
                          <a:rPr lang="en-AU" b="0" i="1" smtClean="0">
                            <a:latin typeface="Cambria Math" panose="02040503050406030204" pitchFamily="18" charset="0"/>
                          </a:rPr>
                          <m:t>2</m:t>
                        </m:r>
                      </m:sup>
                    </m:sSup>
                    <m:r>
                      <a:rPr lang="en-AU" b="0" i="1" smtClean="0">
                        <a:latin typeface="Cambria Math" panose="02040503050406030204" pitchFamily="18" charset="0"/>
                      </a:rPr>
                      <m:t>=</m:t>
                    </m:r>
                    <m:sSup>
                      <m:sSupPr>
                        <m:ctrlPr>
                          <a:rPr lang="en-AU" b="0" i="1" smtClean="0">
                            <a:latin typeface="Cambria Math" panose="02040503050406030204" pitchFamily="18" charset="0"/>
                          </a:rPr>
                        </m:ctrlPr>
                      </m:sSupPr>
                      <m:e>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𝑋</m:t>
                            </m:r>
                          </m:e>
                        </m:d>
                      </m:e>
                      <m:sup>
                        <m:r>
                          <a:rPr lang="en-AU" b="0" i="1" smtClean="0">
                            <a:latin typeface="Cambria Math" panose="02040503050406030204" pitchFamily="18" charset="0"/>
                          </a:rPr>
                          <m:t>2</m:t>
                        </m:r>
                      </m:sup>
                    </m:sSup>
                    <m:r>
                      <a:rPr lang="en-AU" b="0" i="1" smtClean="0">
                        <a:latin typeface="Cambria Math" panose="02040503050406030204" pitchFamily="18" charset="0"/>
                      </a:rPr>
                      <m:t>+</m:t>
                    </m:r>
                    <m:sSup>
                      <m:sSupPr>
                        <m:ctrlPr>
                          <a:rPr lang="en-AU" b="0" i="1" smtClean="0">
                            <a:latin typeface="Cambria Math" panose="02040503050406030204" pitchFamily="18" charset="0"/>
                          </a:rPr>
                        </m:ctrlPr>
                      </m:sSupPr>
                      <m:e>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𝑌</m:t>
                            </m:r>
                          </m:e>
                        </m:d>
                      </m:e>
                      <m:sup>
                        <m:r>
                          <a:rPr lang="en-AU" b="0" i="1" smtClean="0">
                            <a:latin typeface="Cambria Math" panose="02040503050406030204" pitchFamily="18" charset="0"/>
                          </a:rPr>
                          <m:t>2</m:t>
                        </m:r>
                      </m:sup>
                    </m:sSup>
                    <m:r>
                      <a:rPr lang="en-AU" b="0" i="1" smtClean="0">
                        <a:latin typeface="Cambria Math" panose="02040503050406030204" pitchFamily="18" charset="0"/>
                      </a:rPr>
                      <m:t>−2 </m:t>
                    </m:r>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𝑋</m:t>
                        </m:r>
                      </m:e>
                    </m:d>
                    <m:r>
                      <a:rPr lang="en-AU" b="0" i="1" smtClean="0">
                        <a:latin typeface="Cambria Math" panose="02040503050406030204" pitchFamily="18" charset="0"/>
                      </a:rPr>
                      <m:t> </m:t>
                    </m:r>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𝑌</m:t>
                        </m:r>
                      </m:e>
                    </m:d>
                    <m:func>
                      <m:funcPr>
                        <m:ctrlPr>
                          <a:rPr lang="en-AU" b="0" i="1" smtClean="0">
                            <a:latin typeface="Cambria Math" panose="02040503050406030204" pitchFamily="18" charset="0"/>
                          </a:rPr>
                        </m:ctrlPr>
                      </m:funcPr>
                      <m:fName>
                        <m:r>
                          <m:rPr>
                            <m:sty m:val="p"/>
                          </m:rPr>
                          <a:rPr lang="en-AU" b="0" i="0" smtClean="0">
                            <a:latin typeface="Cambria Math" panose="02040503050406030204" pitchFamily="18" charset="0"/>
                          </a:rPr>
                          <m:t>cos</m:t>
                        </m:r>
                      </m:fName>
                      <m:e>
                        <m:d>
                          <m:dPr>
                            <m:ctrlPr>
                              <a:rPr lang="en-AU" b="0" i="1" smtClean="0">
                                <a:latin typeface="Cambria Math" panose="02040503050406030204" pitchFamily="18" charset="0"/>
                              </a:rPr>
                            </m:ctrlPr>
                          </m:dPr>
                          <m:e>
                            <m:r>
                              <a:rPr lang="en-AU" b="0" i="1" smtClean="0">
                                <a:latin typeface="Cambria Math" panose="02040503050406030204" pitchFamily="18" charset="0"/>
                              </a:rPr>
                              <m:t>𝜃</m:t>
                            </m:r>
                          </m:e>
                        </m:d>
                      </m:e>
                    </m:func>
                  </m:oMath>
                </a14:m>
                <a:endParaRPr lang="en-AU" b="0" i="1" dirty="0" smtClean="0">
                  <a:latin typeface="Cambria Math" panose="02040503050406030204" pitchFamily="18" charset="0"/>
                </a:endParaRPr>
              </a:p>
              <a:p>
                <a:pPr algn="ctr"/>
                <a:endParaRPr lang="en-AU" b="0" i="1" dirty="0" smtClean="0">
                  <a:latin typeface="Cambria Math" panose="02040503050406030204" pitchFamily="18" charset="0"/>
                </a:endParaRPr>
              </a:p>
              <a:p>
                <a:pPr marL="285750" indent="-285750" algn="ctr">
                  <a:buFont typeface="Arial" panose="020B0604020202020204" pitchFamily="34" charset="0"/>
                  <a:buChar char="•"/>
                </a:pPr>
                <a14:m>
                  <m:oMath xmlns:m="http://schemas.openxmlformats.org/officeDocument/2006/math">
                    <m:r>
                      <a:rPr lang="en-AU" b="0" i="1" smtClean="0">
                        <a:latin typeface="Cambria Math" panose="02040503050406030204" pitchFamily="18" charset="0"/>
                      </a:rPr>
                      <m:t>𝑉𝑎𝑟</m:t>
                    </m:r>
                    <m:d>
                      <m:dPr>
                        <m:ctrlPr>
                          <a:rPr lang="en-AU" b="0" i="1" smtClean="0">
                            <a:latin typeface="Cambria Math" panose="02040503050406030204" pitchFamily="18" charset="0"/>
                          </a:rPr>
                        </m:ctrlPr>
                      </m:dPr>
                      <m:e>
                        <m:r>
                          <a:rPr lang="en-AU" b="0" i="1" smtClean="0">
                            <a:latin typeface="Cambria Math" panose="02040503050406030204" pitchFamily="18" charset="0"/>
                          </a:rPr>
                          <m:t>𝑋</m:t>
                        </m:r>
                        <m:r>
                          <a:rPr lang="en-AU" b="0" i="1" smtClean="0">
                            <a:latin typeface="Cambria Math" panose="02040503050406030204" pitchFamily="18" charset="0"/>
                          </a:rPr>
                          <m:t>+</m:t>
                        </m:r>
                        <m:r>
                          <a:rPr lang="en-AU" b="0" i="1" smtClean="0">
                            <a:latin typeface="Cambria Math" panose="02040503050406030204" pitchFamily="18" charset="0"/>
                          </a:rPr>
                          <m:t>𝑌</m:t>
                        </m:r>
                      </m:e>
                    </m:d>
                    <m:r>
                      <a:rPr lang="en-AU" b="0" i="1" smtClean="0">
                        <a:latin typeface="Cambria Math" panose="02040503050406030204" pitchFamily="18" charset="0"/>
                      </a:rPr>
                      <m:t>=</m:t>
                    </m:r>
                    <m:r>
                      <a:rPr lang="en-AU" b="0" i="1" smtClean="0">
                        <a:latin typeface="Cambria Math" panose="02040503050406030204" pitchFamily="18" charset="0"/>
                      </a:rPr>
                      <m:t>𝑉𝑎𝑟</m:t>
                    </m:r>
                    <m:d>
                      <m:dPr>
                        <m:ctrlPr>
                          <a:rPr lang="en-AU" b="0" i="1" smtClean="0">
                            <a:latin typeface="Cambria Math" panose="02040503050406030204" pitchFamily="18" charset="0"/>
                          </a:rPr>
                        </m:ctrlPr>
                      </m:dPr>
                      <m:e>
                        <m:r>
                          <a:rPr lang="en-AU" b="0" i="1" smtClean="0">
                            <a:latin typeface="Cambria Math" panose="02040503050406030204" pitchFamily="18" charset="0"/>
                          </a:rPr>
                          <m:t>𝑋</m:t>
                        </m:r>
                      </m:e>
                    </m:d>
                    <m:r>
                      <a:rPr lang="en-AU" b="0" i="1" smtClean="0">
                        <a:latin typeface="Cambria Math" panose="02040503050406030204" pitchFamily="18" charset="0"/>
                      </a:rPr>
                      <m:t>+</m:t>
                    </m:r>
                    <m:r>
                      <a:rPr lang="en-AU" b="0" i="1" smtClean="0">
                        <a:latin typeface="Cambria Math" panose="02040503050406030204" pitchFamily="18" charset="0"/>
                      </a:rPr>
                      <m:t>𝑉𝑎𝑟</m:t>
                    </m:r>
                    <m:d>
                      <m:dPr>
                        <m:ctrlPr>
                          <a:rPr lang="en-AU" b="0" i="1" smtClean="0">
                            <a:latin typeface="Cambria Math" panose="02040503050406030204" pitchFamily="18" charset="0"/>
                          </a:rPr>
                        </m:ctrlPr>
                      </m:dPr>
                      <m:e>
                        <m:r>
                          <a:rPr lang="en-AU" b="0" i="1" smtClean="0">
                            <a:latin typeface="Cambria Math" panose="02040503050406030204" pitchFamily="18" charset="0"/>
                          </a:rPr>
                          <m:t>𝑌</m:t>
                        </m:r>
                      </m:e>
                    </m:d>
                    <m:r>
                      <a:rPr lang="en-AU" b="0" i="1" smtClean="0">
                        <a:latin typeface="Cambria Math" panose="02040503050406030204" pitchFamily="18" charset="0"/>
                      </a:rPr>
                      <m:t>+2 </m:t>
                    </m:r>
                    <m:r>
                      <a:rPr lang="en-AU" b="0" i="1" smtClean="0">
                        <a:latin typeface="Cambria Math" panose="02040503050406030204" pitchFamily="18" charset="0"/>
                      </a:rPr>
                      <m:t>𝐶𝑜𝑣</m:t>
                    </m:r>
                    <m:d>
                      <m:dPr>
                        <m:ctrlPr>
                          <a:rPr lang="en-AU" b="0" i="1" smtClean="0">
                            <a:latin typeface="Cambria Math" panose="02040503050406030204" pitchFamily="18" charset="0"/>
                          </a:rPr>
                        </m:ctrlPr>
                      </m:dPr>
                      <m:e>
                        <m:r>
                          <a:rPr lang="en-AU" b="0" i="1" smtClean="0">
                            <a:latin typeface="Cambria Math" panose="02040503050406030204" pitchFamily="18" charset="0"/>
                          </a:rPr>
                          <m:t>𝑋</m:t>
                        </m:r>
                        <m:r>
                          <a:rPr lang="en-AU" b="0" i="1" smtClean="0">
                            <a:latin typeface="Cambria Math" panose="02040503050406030204" pitchFamily="18" charset="0"/>
                          </a:rPr>
                          <m:t>, </m:t>
                        </m:r>
                        <m:r>
                          <a:rPr lang="en-AU" b="0" i="1" smtClean="0">
                            <a:latin typeface="Cambria Math" panose="02040503050406030204" pitchFamily="18" charset="0"/>
                          </a:rPr>
                          <m:t>𝑌</m:t>
                        </m:r>
                      </m:e>
                    </m:d>
                  </m:oMath>
                </a14:m>
                <a:endParaRPr lang="en-AU" b="0" i="1" dirty="0" smtClean="0">
                  <a:latin typeface="Cambria Math" panose="02040503050406030204" pitchFamily="18" charset="0"/>
                </a:endParaRPr>
              </a:p>
              <a:p>
                <a:pPr algn="ctr"/>
                <a:endParaRPr lang="en-AU" b="0" i="1" dirty="0" smtClean="0">
                  <a:latin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 </m:t>
                      </m:r>
                    </m:oMath>
                  </m:oMathPara>
                </a14:m>
                <a:endParaRPr lang="en-AU" dirty="0"/>
              </a:p>
            </p:txBody>
          </p:sp>
        </mc:Choice>
        <mc:Fallback xmlns="">
          <p:sp>
            <p:nvSpPr>
              <p:cNvPr id="19" name="TextBox 18"/>
              <p:cNvSpPr txBox="1">
                <a:spLocks noRot="1" noChangeAspect="1" noMove="1" noResize="1" noEditPoints="1" noAdjustHandles="1" noChangeArrowheads="1" noChangeShapeType="1" noTextEdit="1"/>
              </p:cNvSpPr>
              <p:nvPr/>
            </p:nvSpPr>
            <p:spPr>
              <a:xfrm>
                <a:off x="1163707" y="2918207"/>
                <a:ext cx="6143540" cy="1477328"/>
              </a:xfrm>
              <a:prstGeom prst="rect">
                <a:avLst/>
              </a:prstGeom>
              <a:blipFill rotWithShape="0">
                <a:blip r:embed="rId2"/>
                <a:stretch>
                  <a:fillRect t="-826"/>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719208" y="4069797"/>
                <a:ext cx="5588039" cy="2340834"/>
              </a:xfrm>
              <a:prstGeom prst="rect">
                <a:avLst/>
              </a:prstGeom>
              <a:noFill/>
            </p:spPr>
            <p:txBody>
              <a:bodyPr wrap="square" rtlCol="0">
                <a:spAutoFit/>
              </a:bodyPr>
              <a:lstStyle/>
              <a:p>
                <a:pPr marL="285750" indent="-285750">
                  <a:buFont typeface="Arial" panose="020B0604020202020204" pitchFamily="34" charset="0"/>
                  <a:buChar char="•"/>
                </a:pPr>
                <a:r>
                  <a:rPr lang="en-AU" dirty="0" smtClean="0"/>
                  <a:t>But, </a:t>
                </a:r>
                <a14:m>
                  <m:oMath xmlns:m="http://schemas.openxmlformats.org/officeDocument/2006/math">
                    <m:r>
                      <a:rPr lang="en-AU" b="0" i="1" smtClean="0">
                        <a:latin typeface="Cambria Math" panose="02040503050406030204" pitchFamily="18" charset="0"/>
                      </a:rPr>
                      <m:t>‖</m:t>
                    </m:r>
                    <m:r>
                      <a:rPr lang="en-AU" b="0" i="1" smtClean="0">
                        <a:latin typeface="Cambria Math" panose="02040503050406030204" pitchFamily="18" charset="0"/>
                      </a:rPr>
                      <m:t>𝑋</m:t>
                    </m:r>
                    <m:r>
                      <a:rPr lang="en-AU" b="0" i="1" smtClean="0">
                        <a:latin typeface="Cambria Math" panose="02040503050406030204" pitchFamily="18" charset="0"/>
                      </a:rPr>
                      <m:t> </m:t>
                    </m:r>
                    <m:sSup>
                      <m:sSupPr>
                        <m:ctrlPr>
                          <a:rPr lang="en-AU" b="0" i="1" smtClean="0">
                            <a:latin typeface="Cambria Math" panose="02040503050406030204" pitchFamily="18" charset="0"/>
                          </a:rPr>
                        </m:ctrlPr>
                      </m:sSupPr>
                      <m:e>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m:t>
                            </m:r>
                          </m:e>
                        </m:d>
                      </m:e>
                      <m:sup>
                        <m:r>
                          <a:rPr lang="en-AU" b="0" i="1" smtClean="0">
                            <a:latin typeface="Cambria Math" panose="02040503050406030204" pitchFamily="18" charset="0"/>
                          </a:rPr>
                          <m:t>2</m:t>
                        </m:r>
                      </m:sup>
                    </m:sSup>
                    <m:r>
                      <a:rPr lang="en-AU" b="0" i="1" smtClean="0">
                        <a:latin typeface="Cambria Math" panose="02040503050406030204" pitchFamily="18" charset="0"/>
                      </a:rPr>
                      <m:t>=</m:t>
                    </m:r>
                    <m:sSup>
                      <m:sSupPr>
                        <m:ctrlPr>
                          <a:rPr lang="en-AU" b="0" i="1" smtClean="0">
                            <a:latin typeface="Cambria Math" panose="02040503050406030204" pitchFamily="18" charset="0"/>
                          </a:rPr>
                        </m:ctrlPr>
                      </m:sSupPr>
                      <m:e>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𝑆𝐷</m:t>
                            </m:r>
                            <m:d>
                              <m:dPr>
                                <m:ctrlPr>
                                  <a:rPr lang="en-AU" b="0" i="1" smtClean="0">
                                    <a:latin typeface="Cambria Math" panose="02040503050406030204" pitchFamily="18" charset="0"/>
                                  </a:rPr>
                                </m:ctrlPr>
                              </m:dPr>
                              <m:e>
                                <m:r>
                                  <a:rPr lang="en-AU" b="0" i="1" smtClean="0">
                                    <a:latin typeface="Cambria Math" panose="02040503050406030204" pitchFamily="18" charset="0"/>
                                  </a:rPr>
                                  <m:t>𝑋</m:t>
                                </m:r>
                              </m:e>
                            </m:d>
                          </m:e>
                        </m:d>
                      </m:e>
                      <m:sup>
                        <m:r>
                          <a:rPr lang="en-AU" b="0" i="1" smtClean="0">
                            <a:latin typeface="Cambria Math" panose="02040503050406030204" pitchFamily="18" charset="0"/>
                          </a:rPr>
                          <m:t>2</m:t>
                        </m:r>
                      </m:sup>
                    </m:sSup>
                    <m:r>
                      <a:rPr lang="en-AU" b="0" i="1" smtClean="0">
                        <a:latin typeface="Cambria Math" panose="02040503050406030204" pitchFamily="18" charset="0"/>
                      </a:rPr>
                      <m:t>=</m:t>
                    </m:r>
                    <m:r>
                      <a:rPr lang="en-AU" b="0" i="1" smtClean="0">
                        <a:latin typeface="Cambria Math" panose="02040503050406030204" pitchFamily="18" charset="0"/>
                      </a:rPr>
                      <m:t>𝑉𝑎𝑟</m:t>
                    </m:r>
                    <m:r>
                      <a:rPr lang="en-AU" b="0" i="1" smtClean="0">
                        <a:latin typeface="Cambria Math" panose="02040503050406030204" pitchFamily="18" charset="0"/>
                      </a:rPr>
                      <m:t>(</m:t>
                    </m:r>
                    <m:r>
                      <a:rPr lang="en-AU" b="0" i="1" smtClean="0">
                        <a:latin typeface="Cambria Math" panose="02040503050406030204" pitchFamily="18" charset="0"/>
                      </a:rPr>
                      <m:t>𝑋</m:t>
                    </m:r>
                    <m:r>
                      <a:rPr lang="en-AU" b="0" i="1" smtClean="0">
                        <a:latin typeface="Cambria Math" panose="02040503050406030204" pitchFamily="18" charset="0"/>
                      </a:rPr>
                      <m:t>)</m:t>
                    </m:r>
                  </m:oMath>
                </a14:m>
                <a:r>
                  <a:rPr lang="en-AU" dirty="0" smtClean="0"/>
                  <a:t> hence</a:t>
                </a:r>
              </a:p>
              <a:p>
                <a:pPr/>
                <a:r>
                  <a:rPr lang="en-AU" b="0" i="1" dirty="0" smtClean="0">
                    <a:latin typeface="Cambria Math" panose="02040503050406030204" pitchFamily="18" charset="0"/>
                  </a:rPr>
                  <a:t/>
                </a:r>
                <a:br>
                  <a:rPr lang="en-AU" b="0" i="1" dirty="0" smtClean="0">
                    <a:latin typeface="Cambria Math" panose="02040503050406030204" pitchFamily="18" charset="0"/>
                  </a:rPr>
                </a:b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𝐶𝑜𝑣</m:t>
                      </m:r>
                      <m:d>
                        <m:dPr>
                          <m:ctrlPr>
                            <a:rPr lang="en-AU" b="0" i="1" smtClean="0">
                              <a:latin typeface="Cambria Math" panose="02040503050406030204" pitchFamily="18" charset="0"/>
                            </a:rPr>
                          </m:ctrlPr>
                        </m:dPr>
                        <m:e>
                          <m:r>
                            <a:rPr lang="en-AU" b="0" i="1" smtClean="0">
                              <a:latin typeface="Cambria Math" panose="02040503050406030204" pitchFamily="18" charset="0"/>
                            </a:rPr>
                            <m:t>𝑋</m:t>
                          </m:r>
                          <m:r>
                            <a:rPr lang="en-AU" b="0" i="1" smtClean="0">
                              <a:latin typeface="Cambria Math" panose="02040503050406030204" pitchFamily="18" charset="0"/>
                            </a:rPr>
                            <m:t>, </m:t>
                          </m:r>
                          <m:r>
                            <a:rPr lang="en-AU" b="0" i="1" smtClean="0">
                              <a:latin typeface="Cambria Math" panose="02040503050406030204" pitchFamily="18" charset="0"/>
                            </a:rPr>
                            <m:t>𝑌</m:t>
                          </m:r>
                        </m:e>
                      </m:d>
                      <m:r>
                        <a:rPr lang="en-AU" b="0" i="1" smtClean="0">
                          <a:latin typeface="Cambria Math" panose="02040503050406030204" pitchFamily="18" charset="0"/>
                        </a:rPr>
                        <m:t>=−</m:t>
                      </m:r>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𝑋</m:t>
                          </m:r>
                        </m:e>
                      </m:d>
                      <m:r>
                        <a:rPr lang="en-AU" b="0" i="1" smtClean="0">
                          <a:latin typeface="Cambria Math" panose="02040503050406030204" pitchFamily="18" charset="0"/>
                        </a:rPr>
                        <m:t> </m:t>
                      </m:r>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𝑌</m:t>
                          </m:r>
                        </m:e>
                      </m:d>
                      <m:func>
                        <m:funcPr>
                          <m:ctrlPr>
                            <a:rPr lang="en-AU" b="0" i="1" smtClean="0">
                              <a:latin typeface="Cambria Math" panose="02040503050406030204" pitchFamily="18" charset="0"/>
                            </a:rPr>
                          </m:ctrlPr>
                        </m:funcPr>
                        <m:fName>
                          <m:r>
                            <m:rPr>
                              <m:sty m:val="p"/>
                            </m:rPr>
                            <a:rPr lang="en-AU" b="0" i="0" smtClean="0">
                              <a:latin typeface="Cambria Math" panose="02040503050406030204" pitchFamily="18" charset="0"/>
                            </a:rPr>
                            <m:t>cos</m:t>
                          </m:r>
                        </m:fName>
                        <m:e>
                          <m:d>
                            <m:dPr>
                              <m:ctrlPr>
                                <a:rPr lang="en-AU" b="0" i="1" smtClean="0">
                                  <a:latin typeface="Cambria Math" panose="02040503050406030204" pitchFamily="18" charset="0"/>
                                </a:rPr>
                              </m:ctrlPr>
                            </m:dPr>
                            <m:e>
                              <m:r>
                                <a:rPr lang="en-AU" b="0" i="1" smtClean="0">
                                  <a:latin typeface="Cambria Math" panose="02040503050406030204" pitchFamily="18" charset="0"/>
                                </a:rPr>
                                <m:t>𝜃</m:t>
                              </m:r>
                            </m:e>
                          </m:d>
                        </m:e>
                      </m:func>
                    </m:oMath>
                  </m:oMathPara>
                </a14:m>
                <a:endParaRPr lang="en-AU" b="0" dirty="0" smtClean="0"/>
              </a:p>
              <a:p>
                <a:endParaRPr lang="en-AU" dirty="0" smtClean="0"/>
              </a:p>
              <a:p>
                <a:pPr marL="285750" indent="-285750">
                  <a:spcAft>
                    <a:spcPts val="1200"/>
                  </a:spcAft>
                  <a:buFont typeface="Arial" panose="020B0604020202020204" pitchFamily="34" charset="0"/>
                  <a:buChar char="•"/>
                </a:pPr>
                <a:r>
                  <a:rPr lang="en-AU" dirty="0" smtClean="0"/>
                  <a:t>And since </a:t>
                </a:r>
                <a14:m>
                  <m:oMath xmlns:m="http://schemas.openxmlformats.org/officeDocument/2006/math">
                    <m:r>
                      <a:rPr lang="en-AU" i="1">
                        <a:latin typeface="Cambria Math" panose="02040503050406030204" pitchFamily="18" charset="0"/>
                      </a:rPr>
                      <m:t>𝐶𝑜𝑟𝑟</m:t>
                    </m:r>
                    <m:r>
                      <a:rPr lang="en-AU" i="1">
                        <a:latin typeface="Cambria Math" panose="02040503050406030204" pitchFamily="18" charset="0"/>
                      </a:rPr>
                      <m:t>=</m:t>
                    </m:r>
                    <m:r>
                      <a:rPr lang="en-AU" i="1">
                        <a:latin typeface="Cambria Math" panose="02040503050406030204" pitchFamily="18" charset="0"/>
                      </a:rPr>
                      <m:t>𝜌</m:t>
                    </m:r>
                    <m:r>
                      <a:rPr lang="en-AU" i="1">
                        <a:latin typeface="Cambria Math" panose="02040503050406030204" pitchFamily="18" charset="0"/>
                      </a:rPr>
                      <m:t>= </m:t>
                    </m:r>
                    <m:f>
                      <m:fPr>
                        <m:ctrlPr>
                          <a:rPr lang="en-AU" i="1">
                            <a:latin typeface="Cambria Math" panose="02040503050406030204" pitchFamily="18" charset="0"/>
                          </a:rPr>
                        </m:ctrlPr>
                      </m:fPr>
                      <m:num>
                        <m:r>
                          <a:rPr lang="en-AU" i="1">
                            <a:latin typeface="Cambria Math" panose="02040503050406030204" pitchFamily="18" charset="0"/>
                          </a:rPr>
                          <m:t>𝐶𝑜𝑣</m:t>
                        </m:r>
                        <m:r>
                          <a:rPr lang="en-AU" i="1">
                            <a:latin typeface="Cambria Math" panose="02040503050406030204" pitchFamily="18" charset="0"/>
                          </a:rPr>
                          <m:t>(</m:t>
                        </m:r>
                        <m:r>
                          <a:rPr lang="en-AU" i="1">
                            <a:latin typeface="Cambria Math" panose="02040503050406030204" pitchFamily="18" charset="0"/>
                          </a:rPr>
                          <m:t>𝑋</m:t>
                        </m:r>
                        <m:r>
                          <a:rPr lang="en-AU" i="1">
                            <a:latin typeface="Cambria Math" panose="02040503050406030204" pitchFamily="18" charset="0"/>
                          </a:rPr>
                          <m:t>,</m:t>
                        </m:r>
                        <m:r>
                          <a:rPr lang="en-AU" i="1">
                            <a:latin typeface="Cambria Math" panose="02040503050406030204" pitchFamily="18" charset="0"/>
                          </a:rPr>
                          <m:t>𝑌</m:t>
                        </m:r>
                        <m:r>
                          <a:rPr lang="en-AU" i="1">
                            <a:latin typeface="Cambria Math" panose="02040503050406030204" pitchFamily="18" charset="0"/>
                          </a:rPr>
                          <m:t>)</m:t>
                        </m:r>
                      </m:num>
                      <m:den>
                        <m:d>
                          <m:dPr>
                            <m:begChr m:val="‖"/>
                            <m:endChr m:val="‖"/>
                            <m:ctrlPr>
                              <a:rPr lang="en-AU" i="1">
                                <a:latin typeface="Cambria Math" panose="02040503050406030204" pitchFamily="18" charset="0"/>
                              </a:rPr>
                            </m:ctrlPr>
                          </m:dPr>
                          <m:e>
                            <m:r>
                              <a:rPr lang="en-AU" i="1">
                                <a:latin typeface="Cambria Math" panose="02040503050406030204" pitchFamily="18" charset="0"/>
                              </a:rPr>
                              <m:t>𝑋</m:t>
                            </m:r>
                          </m:e>
                        </m:d>
                        <m:r>
                          <a:rPr lang="en-AU" i="1">
                            <a:latin typeface="Cambria Math" panose="02040503050406030204" pitchFamily="18" charset="0"/>
                          </a:rPr>
                          <m:t> </m:t>
                        </m:r>
                        <m:d>
                          <m:dPr>
                            <m:begChr m:val="‖"/>
                            <m:endChr m:val="‖"/>
                            <m:ctrlPr>
                              <a:rPr lang="en-AU" i="1">
                                <a:latin typeface="Cambria Math" panose="02040503050406030204" pitchFamily="18" charset="0"/>
                              </a:rPr>
                            </m:ctrlPr>
                          </m:dPr>
                          <m:e>
                            <m:r>
                              <a:rPr lang="en-AU" i="1">
                                <a:latin typeface="Cambria Math" panose="02040503050406030204" pitchFamily="18" charset="0"/>
                              </a:rPr>
                              <m:t>𝑌</m:t>
                            </m:r>
                          </m:e>
                        </m:d>
                      </m:den>
                    </m:f>
                  </m:oMath>
                </a14:m>
                <a:r>
                  <a:rPr lang="en-AU" i="1" dirty="0" smtClean="0">
                    <a:latin typeface="Cambria Math" panose="02040503050406030204" pitchFamily="18" charset="0"/>
                  </a:rPr>
                  <a:t> </a:t>
                </a:r>
                <a:r>
                  <a:rPr lang="en-AU" dirty="0"/>
                  <a:t> </a:t>
                </a:r>
                <a:r>
                  <a:rPr lang="en-AU" dirty="0" smtClean="0"/>
                  <a:t>we have</a:t>
                </a:r>
                <a:r>
                  <a:rPr lang="en-AU" i="1" dirty="0">
                    <a:latin typeface="Cambria Math" panose="02040503050406030204" pitchFamily="18" charset="0"/>
                  </a:rPr>
                  <a:t/>
                </a:r>
                <a:br>
                  <a:rPr lang="en-AU" i="1" dirty="0">
                    <a:latin typeface="Cambria Math" panose="02040503050406030204" pitchFamily="18" charset="0"/>
                  </a:rPr>
                </a:br>
                <a:r>
                  <a:rPr lang="en-AU" i="1" dirty="0" smtClean="0">
                    <a:latin typeface="Cambria Math" panose="02040503050406030204" pitchFamily="18" charset="0"/>
                  </a:rPr>
                  <a:t/>
                </a:r>
                <a:br>
                  <a:rPr lang="en-AU" i="1" dirty="0" smtClean="0">
                    <a:latin typeface="Cambria Math" panose="02040503050406030204" pitchFamily="18" charset="0"/>
                  </a:rPr>
                </a:br>
                <a14:m>
                  <m:oMath xmlns:m="http://schemas.openxmlformats.org/officeDocument/2006/math">
                    <m:r>
                      <a:rPr lang="en-AU" b="0" i="1" smtClean="0">
                        <a:latin typeface="Cambria Math" panose="02040503050406030204" pitchFamily="18" charset="0"/>
                      </a:rPr>
                      <m:t>𝜌</m:t>
                    </m:r>
                    <m:r>
                      <a:rPr lang="en-AU" b="0" i="1" smtClean="0">
                        <a:latin typeface="Cambria Math" panose="02040503050406030204" pitchFamily="18" charset="0"/>
                      </a:rPr>
                      <m:t>=</m:t>
                    </m:r>
                    <m:r>
                      <a:rPr lang="en-AU" b="0" i="0" smtClean="0">
                        <a:latin typeface="Cambria Math" panose="02040503050406030204" pitchFamily="18" charset="0"/>
                      </a:rPr>
                      <m:t>− </m:t>
                    </m:r>
                    <m:r>
                      <m:rPr>
                        <m:sty m:val="p"/>
                      </m:rPr>
                      <a:rPr lang="en-AU" b="0" i="0" smtClean="0">
                        <a:latin typeface="Cambria Math" panose="02040503050406030204" pitchFamily="18" charset="0"/>
                      </a:rPr>
                      <m:t>cos</m:t>
                    </m:r>
                    <m:r>
                      <a:rPr lang="en-AU" b="0" i="1" smtClean="0">
                        <a:latin typeface="Cambria Math" panose="02040503050406030204" pitchFamily="18" charset="0"/>
                      </a:rPr>
                      <m:t>⁡(</m:t>
                    </m:r>
                    <m:r>
                      <a:rPr lang="en-AU" b="0" i="1" smtClean="0">
                        <a:latin typeface="Cambria Math" panose="02040503050406030204" pitchFamily="18" charset="0"/>
                      </a:rPr>
                      <m:t>𝜃</m:t>
                    </m:r>
                    <m:r>
                      <a:rPr lang="en-AU" b="0" i="1" smtClean="0">
                        <a:latin typeface="Cambria Math" panose="02040503050406030204" pitchFamily="18" charset="0"/>
                      </a:rPr>
                      <m:t>)</m:t>
                    </m:r>
                  </m:oMath>
                </a14:m>
                <a:endParaRPr lang="en-AU" dirty="0" smtClean="0"/>
              </a:p>
            </p:txBody>
          </p:sp>
        </mc:Choice>
        <mc:Fallback xmlns="">
          <p:sp>
            <p:nvSpPr>
              <p:cNvPr id="4" name="TextBox 3"/>
              <p:cNvSpPr txBox="1">
                <a:spLocks noRot="1" noChangeAspect="1" noMove="1" noResize="1" noEditPoints="1" noAdjustHandles="1" noChangeArrowheads="1" noChangeShapeType="1" noTextEdit="1"/>
              </p:cNvSpPr>
              <p:nvPr/>
            </p:nvSpPr>
            <p:spPr>
              <a:xfrm>
                <a:off x="1719208" y="4069797"/>
                <a:ext cx="5588039" cy="2340834"/>
              </a:xfrm>
              <a:prstGeom prst="rect">
                <a:avLst/>
              </a:prstGeom>
              <a:blipFill rotWithShape="0">
                <a:blip r:embed="rId3"/>
                <a:stretch>
                  <a:fillRect l="-654" t="-18750"/>
                </a:stretch>
              </a:blipFill>
            </p:spPr>
            <p:txBody>
              <a:bodyPr/>
              <a:lstStyle/>
              <a:p>
                <a:r>
                  <a:rPr lang="en-AU">
                    <a:noFill/>
                  </a:rPr>
                  <a:t> </a:t>
                </a:r>
              </a:p>
            </p:txBody>
          </p:sp>
        </mc:Fallback>
      </mc:AlternateContent>
      <p:grpSp>
        <p:nvGrpSpPr>
          <p:cNvPr id="16" name="Group 15"/>
          <p:cNvGrpSpPr/>
          <p:nvPr/>
        </p:nvGrpSpPr>
        <p:grpSpPr>
          <a:xfrm>
            <a:off x="2536721" y="1052736"/>
            <a:ext cx="3672407" cy="1496940"/>
            <a:chOff x="2504728" y="1274220"/>
            <a:chExt cx="3672407" cy="1496940"/>
          </a:xfrm>
        </p:grpSpPr>
        <p:grpSp>
          <p:nvGrpSpPr>
            <p:cNvPr id="17" name="Group 16"/>
            <p:cNvGrpSpPr/>
            <p:nvPr/>
          </p:nvGrpSpPr>
          <p:grpSpPr>
            <a:xfrm>
              <a:off x="2504728" y="1274220"/>
              <a:ext cx="3672407" cy="1496940"/>
              <a:chOff x="3800872" y="1142999"/>
              <a:chExt cx="3672407" cy="1496940"/>
            </a:xfrm>
          </p:grpSpPr>
          <p:cxnSp>
            <p:nvCxnSpPr>
              <p:cNvPr id="21" name="Straight Arrow Connector 20"/>
              <p:cNvCxnSpPr/>
              <p:nvPr/>
            </p:nvCxnSpPr>
            <p:spPr>
              <a:xfrm flipV="1">
                <a:off x="5978075" y="1142999"/>
                <a:ext cx="1495204" cy="1151543"/>
              </a:xfrm>
              <a:prstGeom prst="straightConnector1">
                <a:avLst/>
              </a:prstGeom>
              <a:ln w="1270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819221" y="1151542"/>
                <a:ext cx="3616493" cy="1349897"/>
              </a:xfrm>
              <a:prstGeom prst="straightConnector1">
                <a:avLst/>
              </a:prstGeom>
              <a:ln w="1270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nvGrpSpPr>
              <p:cNvPr id="23" name="Group 22"/>
              <p:cNvGrpSpPr/>
              <p:nvPr/>
            </p:nvGrpSpPr>
            <p:grpSpPr>
              <a:xfrm>
                <a:off x="3800872" y="1878014"/>
                <a:ext cx="2996396" cy="761925"/>
                <a:chOff x="1352600" y="1869470"/>
                <a:chExt cx="2996396" cy="761925"/>
              </a:xfrm>
            </p:grpSpPr>
            <p:cxnSp>
              <p:nvCxnSpPr>
                <p:cNvPr id="24" name="Straight Arrow Connector 23"/>
                <p:cNvCxnSpPr/>
                <p:nvPr/>
              </p:nvCxnSpPr>
              <p:spPr>
                <a:xfrm flipV="1">
                  <a:off x="1352600" y="2276043"/>
                  <a:ext cx="2208531" cy="216853"/>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Box 24"/>
                    <p:cNvSpPr txBox="1"/>
                    <p:nvPr/>
                  </p:nvSpPr>
                  <p:spPr>
                    <a:xfrm>
                      <a:off x="2728953" y="2354396"/>
                      <a:ext cx="232155"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𝑋</m:t>
                            </m:r>
                          </m:oMath>
                        </m:oMathPara>
                      </a14:m>
                      <a:endParaRPr lang="en-AU" dirty="0"/>
                    </a:p>
                  </p:txBody>
                </p:sp>
              </mc:Choice>
              <mc:Fallback xmlns="">
                <p:sp>
                  <p:nvSpPr>
                    <p:cNvPr id="25" name="TextBox 24"/>
                    <p:cNvSpPr txBox="1">
                      <a:spLocks noRot="1" noChangeAspect="1" noMove="1" noResize="1" noEditPoints="1" noAdjustHandles="1" noChangeArrowheads="1" noChangeShapeType="1" noTextEdit="1"/>
                    </p:cNvSpPr>
                    <p:nvPr/>
                  </p:nvSpPr>
                  <p:spPr>
                    <a:xfrm>
                      <a:off x="2728953" y="2354396"/>
                      <a:ext cx="232155" cy="276999"/>
                    </a:xfrm>
                    <a:prstGeom prst="rect">
                      <a:avLst/>
                    </a:prstGeom>
                    <a:blipFill rotWithShape="0">
                      <a:blip r:embed="rId4"/>
                      <a:stretch>
                        <a:fillRect l="-21053" r="-15789" b="-8889"/>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4116841" y="1869470"/>
                      <a:ext cx="232155"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𝑌</m:t>
                            </m:r>
                          </m:oMath>
                        </m:oMathPara>
                      </a14:m>
                      <a:endParaRPr lang="en-AU" dirty="0"/>
                    </a:p>
                  </p:txBody>
                </p:sp>
              </mc:Choice>
              <mc:Fallback xmlns="">
                <p:sp>
                  <p:nvSpPr>
                    <p:cNvPr id="47" name="TextBox 46"/>
                    <p:cNvSpPr txBox="1">
                      <a:spLocks noRot="1" noChangeAspect="1" noMove="1" noResize="1" noEditPoints="1" noAdjustHandles="1" noChangeArrowheads="1" noChangeShapeType="1" noTextEdit="1"/>
                    </p:cNvSpPr>
                    <p:nvPr/>
                  </p:nvSpPr>
                  <p:spPr>
                    <a:xfrm>
                      <a:off x="4116841" y="1869470"/>
                      <a:ext cx="232155" cy="276999"/>
                    </a:xfrm>
                    <a:prstGeom prst="rect">
                      <a:avLst/>
                    </a:prstGeom>
                    <a:blipFill rotWithShape="0">
                      <a:blip r:embed="rId9"/>
                      <a:stretch>
                        <a:fillRect l="-18421" r="-13158" b="-8696"/>
                      </a:stretch>
                    </a:blipFill>
                  </p:spPr>
                  <p:txBody>
                    <a:bodyPr/>
                    <a:lstStyle/>
                    <a:p>
                      <a:r>
                        <a:rPr lang="en-AU">
                          <a:noFill/>
                        </a:rPr>
                        <a:t> </a:t>
                      </a:r>
                    </a:p>
                  </p:txBody>
                </p:sp>
              </mc:Fallback>
            </mc:AlternateContent>
          </p:grpSp>
        </p:grpSp>
        <mc:AlternateContent xmlns:mc="http://schemas.openxmlformats.org/markup-compatibility/2006" xmlns:a14="http://schemas.microsoft.com/office/drawing/2010/main">
          <mc:Choice Requires="a14">
            <p:sp>
              <p:nvSpPr>
                <p:cNvPr id="18" name="TextBox 17"/>
                <p:cNvSpPr txBox="1"/>
                <p:nvPr/>
              </p:nvSpPr>
              <p:spPr>
                <a:xfrm>
                  <a:off x="3997159" y="1618742"/>
                  <a:ext cx="484076" cy="276999"/>
                </a:xfrm>
                <a:prstGeom prst="rect">
                  <a:avLst/>
                </a:prstGeom>
                <a:noFill/>
              </p:spPr>
              <p:txBody>
                <a:bodyPr wrap="square" lIns="0" tIns="0" rIns="0" bIns="0" rtlCol="0">
                  <a:spAutoFit/>
                </a:bodyPr>
                <a:lstStyle/>
                <a:p>
                  <a14:m>
                    <m:oMath xmlns:m="http://schemas.openxmlformats.org/officeDocument/2006/math">
                      <m:r>
                        <a:rPr lang="en-AU" b="0" i="1" smtClean="0">
                          <a:latin typeface="Cambria Math" panose="02040503050406030204" pitchFamily="18" charset="0"/>
                        </a:rPr>
                        <m:t>𝑋</m:t>
                      </m:r>
                    </m:oMath>
                  </a14:m>
                  <a:r>
                    <a:rPr lang="en-AU" dirty="0" smtClean="0"/>
                    <a:t>+Y</a:t>
                  </a:r>
                  <a:endParaRPr lang="en-AU" dirty="0"/>
                </a:p>
              </p:txBody>
            </p:sp>
          </mc:Choice>
          <mc:Fallback xmlns="">
            <p:sp>
              <p:nvSpPr>
                <p:cNvPr id="54" name="TextBox 53"/>
                <p:cNvSpPr txBox="1">
                  <a:spLocks noRot="1" noChangeAspect="1" noMove="1" noResize="1" noEditPoints="1" noAdjustHandles="1" noChangeArrowheads="1" noChangeShapeType="1" noTextEdit="1"/>
                </p:cNvSpPr>
                <p:nvPr/>
              </p:nvSpPr>
              <p:spPr>
                <a:xfrm>
                  <a:off x="3997159" y="1618742"/>
                  <a:ext cx="484076" cy="276999"/>
                </a:xfrm>
                <a:prstGeom prst="rect">
                  <a:avLst/>
                </a:prstGeom>
                <a:blipFill rotWithShape="0">
                  <a:blip r:embed="rId10"/>
                  <a:stretch>
                    <a:fillRect l="-17722" t="-28261" r="-20253" b="-50000"/>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4530175" y="2138809"/>
                  <a:ext cx="200696"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𝜃</m:t>
                        </m:r>
                      </m:oMath>
                    </m:oMathPara>
                  </a14:m>
                  <a:endParaRPr lang="en-AU" dirty="0"/>
                </a:p>
              </p:txBody>
            </p:sp>
          </mc:Choice>
          <mc:Fallback xmlns="">
            <p:sp>
              <p:nvSpPr>
                <p:cNvPr id="20" name="TextBox 19"/>
                <p:cNvSpPr txBox="1">
                  <a:spLocks noRot="1" noChangeAspect="1" noMove="1" noResize="1" noEditPoints="1" noAdjustHandles="1" noChangeArrowheads="1" noChangeShapeType="1" noTextEdit="1"/>
                </p:cNvSpPr>
                <p:nvPr/>
              </p:nvSpPr>
              <p:spPr>
                <a:xfrm>
                  <a:off x="4530175" y="2138809"/>
                  <a:ext cx="200696" cy="276999"/>
                </a:xfrm>
                <a:prstGeom prst="rect">
                  <a:avLst/>
                </a:prstGeom>
                <a:blipFill rotWithShape="0">
                  <a:blip r:embed="rId11"/>
                  <a:stretch>
                    <a:fillRect l="-24242" r="-21212" b="-8889"/>
                  </a:stretch>
                </a:blipFill>
              </p:spPr>
              <p:txBody>
                <a:bodyPr/>
                <a:lstStyle/>
                <a:p>
                  <a:r>
                    <a:rPr lang="en-AU">
                      <a:noFill/>
                    </a:rPr>
                    <a:t> </a:t>
                  </a:r>
                </a:p>
              </p:txBody>
            </p:sp>
          </mc:Fallback>
        </mc:AlternateContent>
      </p:grpSp>
    </p:spTree>
    <p:extLst>
      <p:ext uri="{BB962C8B-B14F-4D97-AF65-F5344CB8AC3E}">
        <p14:creationId xmlns:p14="http://schemas.microsoft.com/office/powerpoint/2010/main" val="16279507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The Geometry of Random Variables</a:t>
            </a:r>
            <a:endParaRPr lang="en-AU" dirty="0"/>
          </a:p>
        </p:txBody>
      </p:sp>
      <p:sp>
        <p:nvSpPr>
          <p:cNvPr id="3" name="Slide Number Placeholder 2"/>
          <p:cNvSpPr>
            <a:spLocks noGrp="1"/>
          </p:cNvSpPr>
          <p:nvPr>
            <p:ph type="sldNum" sz="quarter" idx="12"/>
          </p:nvPr>
        </p:nvSpPr>
        <p:spPr/>
        <p:txBody>
          <a:bodyPr/>
          <a:lstStyle/>
          <a:p>
            <a:fld id="{65C5C0B4-F90D-4B90-B187-E84366B07232}" type="slidenum">
              <a:rPr lang="en-GB" smtClean="0"/>
              <a:pPr/>
              <a:t>13</a:t>
            </a:fld>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704528" y="3386179"/>
                <a:ext cx="8387949" cy="3016210"/>
              </a:xfrm>
              <a:prstGeom prst="rect">
                <a:avLst/>
              </a:prstGeom>
              <a:noFill/>
            </p:spPr>
            <p:txBody>
              <a:bodyPr wrap="square" rtlCol="0">
                <a:spAutoFit/>
              </a:bodyPr>
              <a:lstStyle/>
              <a:p>
                <a:r>
                  <a:rPr lang="en-AU" sz="2000" dirty="0" smtClean="0"/>
                  <a:t>If the random variables are uncorrelated (</a:t>
                </a:r>
                <a14:m>
                  <m:oMath xmlns:m="http://schemas.openxmlformats.org/officeDocument/2006/math">
                    <m:r>
                      <a:rPr lang="en-AU" sz="2000" b="0" i="1" smtClean="0">
                        <a:latin typeface="Cambria Math" panose="02040503050406030204" pitchFamily="18" charset="0"/>
                      </a:rPr>
                      <m:t>𝜌</m:t>
                    </m:r>
                    <m:r>
                      <a:rPr lang="en-AU" sz="2000" b="0" i="1" smtClean="0">
                        <a:latin typeface="Cambria Math" panose="02040503050406030204" pitchFamily="18" charset="0"/>
                      </a:rPr>
                      <m:t>=0</m:t>
                    </m:r>
                  </m:oMath>
                </a14:m>
                <a:r>
                  <a:rPr lang="en-AU" sz="2000" dirty="0" smtClean="0"/>
                  <a:t>), or equivalently orthogonal (</a:t>
                </a:r>
                <a14:m>
                  <m:oMath xmlns:m="http://schemas.openxmlformats.org/officeDocument/2006/math">
                    <m:r>
                      <m:rPr>
                        <m:sty m:val="p"/>
                      </m:rPr>
                      <a:rPr lang="en-AU" sz="2000" b="0" i="0" smtClean="0">
                        <a:latin typeface="Cambria Math" panose="02040503050406030204" pitchFamily="18" charset="0"/>
                      </a:rPr>
                      <m:t>X</m:t>
                    </m:r>
                    <m:r>
                      <a:rPr lang="en-AU" sz="2000" b="0" i="1" smtClean="0">
                        <a:latin typeface="Cambria Math" panose="02040503050406030204" pitchFamily="18" charset="0"/>
                      </a:rPr>
                      <m:t>⊥</m:t>
                    </m:r>
                    <m:r>
                      <a:rPr lang="en-AU" sz="2000" b="0" i="1" smtClean="0">
                        <a:latin typeface="Cambria Math" panose="02040503050406030204" pitchFamily="18" charset="0"/>
                      </a:rPr>
                      <m:t>𝑌</m:t>
                    </m:r>
                  </m:oMath>
                </a14:m>
                <a:r>
                  <a:rPr lang="en-AU" sz="2000" dirty="0" smtClean="0"/>
                  <a:t>), we have Pythagoras’ Theorem:</a:t>
                </a:r>
              </a:p>
              <a:p>
                <a:pPr>
                  <a:spcAft>
                    <a:spcPts val="600"/>
                  </a:spcAft>
                </a:pPr>
                <a:endParaRPr lang="en-AU" sz="2000" b="0" i="1" dirty="0" smtClean="0">
                  <a:latin typeface="Cambria Math" panose="02040503050406030204" pitchFamily="18" charset="0"/>
                </a:endParaRPr>
              </a:p>
              <a:p>
                <a:pPr>
                  <a:spcAft>
                    <a:spcPts val="600"/>
                  </a:spcAft>
                </a:pPr>
                <a14:m>
                  <m:oMathPara xmlns:m="http://schemas.openxmlformats.org/officeDocument/2006/math">
                    <m:oMathParaPr>
                      <m:jc m:val="centerGroup"/>
                    </m:oMathParaPr>
                    <m:oMath xmlns:m="http://schemas.openxmlformats.org/officeDocument/2006/math">
                      <m:r>
                        <a:rPr lang="en-AU" sz="2000" b="0" i="1" smtClean="0">
                          <a:latin typeface="Cambria Math" panose="02040503050406030204" pitchFamily="18" charset="0"/>
                        </a:rPr>
                        <m:t>𝑉𝑎𝑟</m:t>
                      </m:r>
                      <m:d>
                        <m:dPr>
                          <m:ctrlPr>
                            <a:rPr lang="en-AU" sz="2000" b="0" i="1" smtClean="0">
                              <a:latin typeface="Cambria Math" panose="02040503050406030204" pitchFamily="18" charset="0"/>
                            </a:rPr>
                          </m:ctrlPr>
                        </m:dPr>
                        <m:e>
                          <m:r>
                            <a:rPr lang="en-AU" sz="2000" b="0" i="1" smtClean="0">
                              <a:latin typeface="Cambria Math" panose="02040503050406030204" pitchFamily="18" charset="0"/>
                            </a:rPr>
                            <m:t>𝑋</m:t>
                          </m:r>
                          <m:r>
                            <a:rPr lang="en-AU" sz="2000" b="0" i="1" smtClean="0">
                              <a:latin typeface="Cambria Math" panose="02040503050406030204" pitchFamily="18" charset="0"/>
                            </a:rPr>
                            <m:t>+</m:t>
                          </m:r>
                          <m:r>
                            <a:rPr lang="en-AU" sz="2000" b="0" i="1" smtClean="0">
                              <a:latin typeface="Cambria Math" panose="02040503050406030204" pitchFamily="18" charset="0"/>
                            </a:rPr>
                            <m:t>𝑌</m:t>
                          </m:r>
                        </m:e>
                      </m:d>
                      <m:r>
                        <a:rPr lang="en-AU" sz="2000" b="0" i="1" smtClean="0">
                          <a:latin typeface="Cambria Math" panose="02040503050406030204" pitchFamily="18" charset="0"/>
                        </a:rPr>
                        <m:t>=</m:t>
                      </m:r>
                      <m:r>
                        <a:rPr lang="en-AU" sz="2000" b="0" i="1" smtClean="0">
                          <a:latin typeface="Cambria Math" panose="02040503050406030204" pitchFamily="18" charset="0"/>
                        </a:rPr>
                        <m:t>𝑉𝑎𝑟</m:t>
                      </m:r>
                      <m:d>
                        <m:dPr>
                          <m:ctrlPr>
                            <a:rPr lang="en-AU" sz="2000" b="0" i="1" smtClean="0">
                              <a:latin typeface="Cambria Math" panose="02040503050406030204" pitchFamily="18" charset="0"/>
                            </a:rPr>
                          </m:ctrlPr>
                        </m:dPr>
                        <m:e>
                          <m:r>
                            <a:rPr lang="en-AU" sz="2000" b="0" i="1" smtClean="0">
                              <a:latin typeface="Cambria Math" panose="02040503050406030204" pitchFamily="18" charset="0"/>
                            </a:rPr>
                            <m:t>𝑋</m:t>
                          </m:r>
                        </m:e>
                      </m:d>
                      <m:r>
                        <a:rPr lang="en-AU" sz="2000" b="0" i="1" smtClean="0">
                          <a:latin typeface="Cambria Math" panose="02040503050406030204" pitchFamily="18" charset="0"/>
                        </a:rPr>
                        <m:t>+</m:t>
                      </m:r>
                      <m:r>
                        <a:rPr lang="en-AU" sz="2000" b="0" i="1" smtClean="0">
                          <a:latin typeface="Cambria Math" panose="02040503050406030204" pitchFamily="18" charset="0"/>
                        </a:rPr>
                        <m:t>𝑉𝑎𝑟</m:t>
                      </m:r>
                      <m:d>
                        <m:dPr>
                          <m:ctrlPr>
                            <a:rPr lang="en-AU" sz="2000" b="0" i="1" smtClean="0">
                              <a:latin typeface="Cambria Math" panose="02040503050406030204" pitchFamily="18" charset="0"/>
                            </a:rPr>
                          </m:ctrlPr>
                        </m:dPr>
                        <m:e>
                          <m:r>
                            <a:rPr lang="en-AU" sz="2000" b="0" i="1" smtClean="0">
                              <a:latin typeface="Cambria Math" panose="02040503050406030204" pitchFamily="18" charset="0"/>
                            </a:rPr>
                            <m:t>𝑌</m:t>
                          </m:r>
                        </m:e>
                      </m:d>
                    </m:oMath>
                  </m:oMathPara>
                </a14:m>
                <a:endParaRPr lang="en-AU" sz="2000" b="0" dirty="0" smtClean="0"/>
              </a:p>
              <a:p>
                <a:pPr>
                  <a:spcAft>
                    <a:spcPts val="600"/>
                  </a:spcAft>
                </a:pPr>
                <a:r>
                  <a:rPr lang="en-AU" sz="2000" dirty="0" smtClean="0"/>
                  <a:t>or equivalently,</a:t>
                </a:r>
              </a:p>
              <a:p>
                <a:pPr>
                  <a:spcAft>
                    <a:spcPts val="600"/>
                  </a:spcAft>
                </a:pPr>
                <a14:m>
                  <m:oMathPara xmlns:m="http://schemas.openxmlformats.org/officeDocument/2006/math">
                    <m:oMathParaPr>
                      <m:jc m:val="centerGroup"/>
                    </m:oMathParaPr>
                    <m:oMath xmlns:m="http://schemas.openxmlformats.org/officeDocument/2006/math">
                      <m:sSup>
                        <m:sSupPr>
                          <m:ctrlPr>
                            <a:rPr lang="en-AU" sz="2000" i="1">
                              <a:latin typeface="Cambria Math" panose="02040503050406030204" pitchFamily="18" charset="0"/>
                            </a:rPr>
                          </m:ctrlPr>
                        </m:sSupPr>
                        <m:e>
                          <m:d>
                            <m:dPr>
                              <m:begChr m:val="‖"/>
                              <m:endChr m:val="‖"/>
                              <m:ctrlPr>
                                <a:rPr lang="en-AU" sz="2000" i="1">
                                  <a:latin typeface="Cambria Math" panose="02040503050406030204" pitchFamily="18" charset="0"/>
                                </a:rPr>
                              </m:ctrlPr>
                            </m:dPr>
                            <m:e>
                              <m:r>
                                <a:rPr lang="en-AU" sz="2000" i="1">
                                  <a:latin typeface="Cambria Math" panose="02040503050406030204" pitchFamily="18" charset="0"/>
                                </a:rPr>
                                <m:t>𝑋</m:t>
                              </m:r>
                              <m:r>
                                <a:rPr lang="en-AU" sz="2000" i="1">
                                  <a:latin typeface="Cambria Math" panose="02040503050406030204" pitchFamily="18" charset="0"/>
                                </a:rPr>
                                <m:t>+</m:t>
                              </m:r>
                              <m:r>
                                <a:rPr lang="en-AU" sz="2000" i="1">
                                  <a:latin typeface="Cambria Math" panose="02040503050406030204" pitchFamily="18" charset="0"/>
                                </a:rPr>
                                <m:t>𝑌</m:t>
                              </m:r>
                            </m:e>
                          </m:d>
                        </m:e>
                        <m:sup>
                          <m:r>
                            <a:rPr lang="en-AU" sz="2000" i="1">
                              <a:latin typeface="Cambria Math" panose="02040503050406030204" pitchFamily="18" charset="0"/>
                            </a:rPr>
                            <m:t>2</m:t>
                          </m:r>
                        </m:sup>
                      </m:sSup>
                      <m:r>
                        <a:rPr lang="en-AU" sz="2000" i="1">
                          <a:latin typeface="Cambria Math" panose="02040503050406030204" pitchFamily="18" charset="0"/>
                        </a:rPr>
                        <m:t>=</m:t>
                      </m:r>
                      <m:sSup>
                        <m:sSupPr>
                          <m:ctrlPr>
                            <a:rPr lang="en-AU" sz="2000" i="1">
                              <a:latin typeface="Cambria Math" panose="02040503050406030204" pitchFamily="18" charset="0"/>
                            </a:rPr>
                          </m:ctrlPr>
                        </m:sSupPr>
                        <m:e>
                          <m:d>
                            <m:dPr>
                              <m:begChr m:val="‖"/>
                              <m:endChr m:val="‖"/>
                              <m:ctrlPr>
                                <a:rPr lang="en-AU" sz="2000" i="1">
                                  <a:latin typeface="Cambria Math" panose="02040503050406030204" pitchFamily="18" charset="0"/>
                                </a:rPr>
                              </m:ctrlPr>
                            </m:dPr>
                            <m:e>
                              <m:r>
                                <a:rPr lang="en-AU" sz="2000" i="1">
                                  <a:latin typeface="Cambria Math" panose="02040503050406030204" pitchFamily="18" charset="0"/>
                                </a:rPr>
                                <m:t>𝑋</m:t>
                              </m:r>
                            </m:e>
                          </m:d>
                        </m:e>
                        <m:sup>
                          <m:r>
                            <a:rPr lang="en-AU" sz="2000" i="1">
                              <a:latin typeface="Cambria Math" panose="02040503050406030204" pitchFamily="18" charset="0"/>
                            </a:rPr>
                            <m:t>2</m:t>
                          </m:r>
                        </m:sup>
                      </m:sSup>
                      <m:r>
                        <a:rPr lang="en-AU" sz="2000" i="1">
                          <a:latin typeface="Cambria Math" panose="02040503050406030204" pitchFamily="18" charset="0"/>
                        </a:rPr>
                        <m:t>+</m:t>
                      </m:r>
                      <m:sSup>
                        <m:sSupPr>
                          <m:ctrlPr>
                            <a:rPr lang="en-AU" sz="2000" i="1">
                              <a:latin typeface="Cambria Math" panose="02040503050406030204" pitchFamily="18" charset="0"/>
                            </a:rPr>
                          </m:ctrlPr>
                        </m:sSupPr>
                        <m:e>
                          <m:d>
                            <m:dPr>
                              <m:begChr m:val="‖"/>
                              <m:endChr m:val="‖"/>
                              <m:ctrlPr>
                                <a:rPr lang="en-AU" sz="2000" i="1">
                                  <a:latin typeface="Cambria Math" panose="02040503050406030204" pitchFamily="18" charset="0"/>
                                </a:rPr>
                              </m:ctrlPr>
                            </m:dPr>
                            <m:e>
                              <m:r>
                                <a:rPr lang="en-AU" sz="2000" i="1">
                                  <a:latin typeface="Cambria Math" panose="02040503050406030204" pitchFamily="18" charset="0"/>
                                </a:rPr>
                                <m:t>𝑌</m:t>
                              </m:r>
                            </m:e>
                          </m:d>
                        </m:e>
                        <m:sup>
                          <m:r>
                            <a:rPr lang="en-AU" sz="2000" i="1">
                              <a:latin typeface="Cambria Math" panose="02040503050406030204" pitchFamily="18" charset="0"/>
                            </a:rPr>
                            <m:t>2</m:t>
                          </m:r>
                        </m:sup>
                      </m:sSup>
                    </m:oMath>
                  </m:oMathPara>
                </a14:m>
                <a:endParaRPr lang="en-AU" sz="2000" dirty="0" smtClean="0"/>
              </a:p>
              <a:p>
                <a:pPr>
                  <a:spcAft>
                    <a:spcPts val="600"/>
                  </a:spcAft>
                </a:pPr>
                <a:r>
                  <a:rPr lang="en-AU" sz="2000" dirty="0" smtClean="0"/>
                  <a:t>and there is significant risk diversification</a:t>
                </a:r>
              </a:p>
              <a:p>
                <a:pPr>
                  <a:spcAft>
                    <a:spcPts val="600"/>
                  </a:spcAft>
                </a:pPr>
                <a14:m>
                  <m:oMathPara xmlns:m="http://schemas.openxmlformats.org/officeDocument/2006/math">
                    <m:oMathParaPr>
                      <m:jc m:val="centerGroup"/>
                    </m:oMathParaPr>
                    <m:oMath xmlns:m="http://schemas.openxmlformats.org/officeDocument/2006/math">
                      <m:r>
                        <a:rPr lang="en-AU" sz="2000" b="0" i="1" smtClean="0">
                          <a:latin typeface="Cambria Math" panose="02040503050406030204" pitchFamily="18" charset="0"/>
                        </a:rPr>
                        <m:t>𝑆𝐷</m:t>
                      </m:r>
                      <m:d>
                        <m:dPr>
                          <m:ctrlPr>
                            <a:rPr lang="en-AU" sz="2000" b="0" i="1" smtClean="0">
                              <a:latin typeface="Cambria Math" panose="02040503050406030204" pitchFamily="18" charset="0"/>
                            </a:rPr>
                          </m:ctrlPr>
                        </m:dPr>
                        <m:e>
                          <m:r>
                            <a:rPr lang="en-AU" sz="2000" b="0" i="1" smtClean="0">
                              <a:latin typeface="Cambria Math" panose="02040503050406030204" pitchFamily="18" charset="0"/>
                            </a:rPr>
                            <m:t>𝑋</m:t>
                          </m:r>
                          <m:r>
                            <a:rPr lang="en-AU" sz="2000" b="0" i="1" smtClean="0">
                              <a:latin typeface="Cambria Math" panose="02040503050406030204" pitchFamily="18" charset="0"/>
                            </a:rPr>
                            <m:t>+</m:t>
                          </m:r>
                          <m:r>
                            <a:rPr lang="en-AU" sz="2000" b="0" i="1" smtClean="0">
                              <a:latin typeface="Cambria Math" panose="02040503050406030204" pitchFamily="18" charset="0"/>
                            </a:rPr>
                            <m:t>𝑌</m:t>
                          </m:r>
                        </m:e>
                      </m:d>
                      <m:r>
                        <a:rPr lang="en-AU" sz="2000" b="0" i="1" smtClean="0">
                          <a:latin typeface="Cambria Math" panose="02040503050406030204" pitchFamily="18" charset="0"/>
                        </a:rPr>
                        <m:t>≪</m:t>
                      </m:r>
                      <m:r>
                        <a:rPr lang="en-AU" sz="2000" b="0" i="1" smtClean="0">
                          <a:latin typeface="Cambria Math" panose="02040503050406030204" pitchFamily="18" charset="0"/>
                        </a:rPr>
                        <m:t>𝑆𝐷</m:t>
                      </m:r>
                      <m:d>
                        <m:dPr>
                          <m:ctrlPr>
                            <a:rPr lang="en-AU" sz="2000" b="0" i="1" smtClean="0">
                              <a:latin typeface="Cambria Math" panose="02040503050406030204" pitchFamily="18" charset="0"/>
                            </a:rPr>
                          </m:ctrlPr>
                        </m:dPr>
                        <m:e>
                          <m:r>
                            <a:rPr lang="en-AU" sz="2000" b="0" i="1" smtClean="0">
                              <a:latin typeface="Cambria Math" panose="02040503050406030204" pitchFamily="18" charset="0"/>
                            </a:rPr>
                            <m:t>𝑋</m:t>
                          </m:r>
                        </m:e>
                      </m:d>
                      <m:r>
                        <a:rPr lang="en-AU" sz="2000" b="0" i="1" smtClean="0">
                          <a:latin typeface="Cambria Math" panose="02040503050406030204" pitchFamily="18" charset="0"/>
                        </a:rPr>
                        <m:t>+</m:t>
                      </m:r>
                      <m:r>
                        <a:rPr lang="en-AU" sz="2000" b="0" i="1" smtClean="0">
                          <a:latin typeface="Cambria Math" panose="02040503050406030204" pitchFamily="18" charset="0"/>
                        </a:rPr>
                        <m:t>𝑆𝐷</m:t>
                      </m:r>
                      <m:r>
                        <a:rPr lang="en-AU" sz="2000" b="0" i="1" smtClean="0">
                          <a:latin typeface="Cambria Math" panose="02040503050406030204" pitchFamily="18" charset="0"/>
                        </a:rPr>
                        <m:t>(</m:t>
                      </m:r>
                      <m:r>
                        <a:rPr lang="en-AU" sz="2000" b="0" i="1" smtClean="0">
                          <a:latin typeface="Cambria Math" panose="02040503050406030204" pitchFamily="18" charset="0"/>
                        </a:rPr>
                        <m:t>𝑌</m:t>
                      </m:r>
                      <m:r>
                        <a:rPr lang="en-AU" sz="2000" b="0" i="1" smtClean="0">
                          <a:latin typeface="Cambria Math" panose="02040503050406030204" pitchFamily="18" charset="0"/>
                        </a:rPr>
                        <m:t>)</m:t>
                      </m:r>
                    </m:oMath>
                  </m:oMathPara>
                </a14:m>
                <a:endParaRPr lang="en-AU" sz="2000" dirty="0" smtClean="0"/>
              </a:p>
            </p:txBody>
          </p:sp>
        </mc:Choice>
        <mc:Fallback xmlns="">
          <p:sp>
            <p:nvSpPr>
              <p:cNvPr id="6" name="TextBox 5"/>
              <p:cNvSpPr txBox="1">
                <a:spLocks noRot="1" noChangeAspect="1" noMove="1" noResize="1" noEditPoints="1" noAdjustHandles="1" noChangeArrowheads="1" noChangeShapeType="1" noTextEdit="1"/>
              </p:cNvSpPr>
              <p:nvPr/>
            </p:nvSpPr>
            <p:spPr>
              <a:xfrm>
                <a:off x="704528" y="3386179"/>
                <a:ext cx="8387949" cy="3016210"/>
              </a:xfrm>
              <a:prstGeom prst="rect">
                <a:avLst/>
              </a:prstGeom>
              <a:blipFill rotWithShape="0">
                <a:blip r:embed="rId2"/>
                <a:stretch>
                  <a:fillRect l="-799" t="-808"/>
                </a:stretch>
              </a:blipFill>
            </p:spPr>
            <p:txBody>
              <a:bodyPr/>
              <a:lstStyle/>
              <a:p>
                <a:r>
                  <a:rPr lang="en-AU">
                    <a:noFill/>
                  </a:rPr>
                  <a:t> </a:t>
                </a:r>
              </a:p>
            </p:txBody>
          </p:sp>
        </mc:Fallback>
      </mc:AlternateContent>
      <p:grpSp>
        <p:nvGrpSpPr>
          <p:cNvPr id="21" name="Group 20"/>
          <p:cNvGrpSpPr/>
          <p:nvPr/>
        </p:nvGrpSpPr>
        <p:grpSpPr>
          <a:xfrm>
            <a:off x="2144688" y="1762511"/>
            <a:ext cx="2641062" cy="1527506"/>
            <a:chOff x="2504728" y="1290354"/>
            <a:chExt cx="2641062" cy="1527506"/>
          </a:xfrm>
        </p:grpSpPr>
        <p:grpSp>
          <p:nvGrpSpPr>
            <p:cNvPr id="22" name="Group 21"/>
            <p:cNvGrpSpPr/>
            <p:nvPr/>
          </p:nvGrpSpPr>
          <p:grpSpPr>
            <a:xfrm>
              <a:off x="2504728" y="1290354"/>
              <a:ext cx="2641062" cy="1527506"/>
              <a:chOff x="3800872" y="1159133"/>
              <a:chExt cx="2641062" cy="1527506"/>
            </a:xfrm>
          </p:grpSpPr>
          <p:cxnSp>
            <p:nvCxnSpPr>
              <p:cNvPr id="25" name="Straight Arrow Connector 24"/>
              <p:cNvCxnSpPr/>
              <p:nvPr/>
            </p:nvCxnSpPr>
            <p:spPr>
              <a:xfrm flipH="1" flipV="1">
                <a:off x="6096769" y="1159133"/>
                <a:ext cx="176008" cy="1008113"/>
              </a:xfrm>
              <a:prstGeom prst="straightConnector1">
                <a:avLst/>
              </a:prstGeom>
              <a:ln w="1270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3819221" y="1172867"/>
                <a:ext cx="2277548" cy="1328575"/>
              </a:xfrm>
              <a:prstGeom prst="straightConnector1">
                <a:avLst/>
              </a:prstGeom>
              <a:ln w="12700">
                <a:solidFill>
                  <a:srgbClr val="92D050"/>
                </a:solidFill>
                <a:tailEnd type="triangle"/>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3800872" y="1507698"/>
                <a:ext cx="2641062" cy="1178941"/>
                <a:chOff x="1352600" y="1499154"/>
                <a:chExt cx="2641062" cy="1178941"/>
              </a:xfrm>
            </p:grpSpPr>
            <p:cxnSp>
              <p:nvCxnSpPr>
                <p:cNvPr id="41" name="Straight Arrow Connector 40"/>
                <p:cNvCxnSpPr/>
                <p:nvPr/>
              </p:nvCxnSpPr>
              <p:spPr>
                <a:xfrm flipV="1">
                  <a:off x="1352600" y="2180440"/>
                  <a:ext cx="2493531" cy="312456"/>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2450065" y="2401096"/>
                      <a:ext cx="232155"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𝑋</m:t>
                            </m:r>
                          </m:oMath>
                        </m:oMathPara>
                      </a14:m>
                      <a:endParaRPr lang="en-AU" dirty="0"/>
                    </a:p>
                  </p:txBody>
                </p:sp>
              </mc:Choice>
              <mc:Fallback xmlns="">
                <p:sp>
                  <p:nvSpPr>
                    <p:cNvPr id="42" name="TextBox 41"/>
                    <p:cNvSpPr txBox="1">
                      <a:spLocks noRot="1" noChangeAspect="1" noMove="1" noResize="1" noEditPoints="1" noAdjustHandles="1" noChangeArrowheads="1" noChangeShapeType="1" noTextEdit="1"/>
                    </p:cNvSpPr>
                    <p:nvPr/>
                  </p:nvSpPr>
                  <p:spPr>
                    <a:xfrm>
                      <a:off x="2450065" y="2401096"/>
                      <a:ext cx="232155" cy="276999"/>
                    </a:xfrm>
                    <a:prstGeom prst="rect">
                      <a:avLst/>
                    </a:prstGeom>
                    <a:blipFill rotWithShape="0">
                      <a:blip r:embed="rId3"/>
                      <a:stretch>
                        <a:fillRect l="-21053" r="-15789" b="-8696"/>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43" name="TextBox 42"/>
                    <p:cNvSpPr txBox="1"/>
                    <p:nvPr/>
                  </p:nvSpPr>
                  <p:spPr>
                    <a:xfrm>
                      <a:off x="3761507" y="1499154"/>
                      <a:ext cx="232155"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𝑌</m:t>
                            </m:r>
                          </m:oMath>
                        </m:oMathPara>
                      </a14:m>
                      <a:endParaRPr lang="en-AU" dirty="0"/>
                    </a:p>
                  </p:txBody>
                </p:sp>
              </mc:Choice>
              <mc:Fallback xmlns="">
                <p:sp>
                  <p:nvSpPr>
                    <p:cNvPr id="43" name="TextBox 42"/>
                    <p:cNvSpPr txBox="1">
                      <a:spLocks noRot="1" noChangeAspect="1" noMove="1" noResize="1" noEditPoints="1" noAdjustHandles="1" noChangeArrowheads="1" noChangeShapeType="1" noTextEdit="1"/>
                    </p:cNvSpPr>
                    <p:nvPr/>
                  </p:nvSpPr>
                  <p:spPr>
                    <a:xfrm>
                      <a:off x="3761507" y="1499154"/>
                      <a:ext cx="232155" cy="276999"/>
                    </a:xfrm>
                    <a:prstGeom prst="rect">
                      <a:avLst/>
                    </a:prstGeom>
                    <a:blipFill rotWithShape="0">
                      <a:blip r:embed="rId4"/>
                      <a:stretch>
                        <a:fillRect l="-18421" r="-13158" b="-8696"/>
                      </a:stretch>
                    </a:blipFill>
                  </p:spPr>
                  <p:txBody>
                    <a:bodyPr/>
                    <a:lstStyle/>
                    <a:p>
                      <a:r>
                        <a:rPr lang="en-AU">
                          <a:noFill/>
                        </a:rPr>
                        <a:t> </a:t>
                      </a:r>
                    </a:p>
                  </p:txBody>
                </p:sp>
              </mc:Fallback>
            </mc:AlternateContent>
          </p:grpSp>
        </p:grpSp>
        <mc:AlternateContent xmlns:mc="http://schemas.openxmlformats.org/markup-compatibility/2006" xmlns:a14="http://schemas.microsoft.com/office/drawing/2010/main">
          <mc:Choice Requires="a14">
            <p:sp>
              <p:nvSpPr>
                <p:cNvPr id="23" name="TextBox 22"/>
                <p:cNvSpPr txBox="1"/>
                <p:nvPr/>
              </p:nvSpPr>
              <p:spPr>
                <a:xfrm>
                  <a:off x="3368194" y="1540861"/>
                  <a:ext cx="484076" cy="276999"/>
                </a:xfrm>
                <a:prstGeom prst="rect">
                  <a:avLst/>
                </a:prstGeom>
                <a:noFill/>
              </p:spPr>
              <p:txBody>
                <a:bodyPr wrap="square" lIns="0" tIns="0" rIns="0" bIns="0" rtlCol="0">
                  <a:spAutoFit/>
                </a:bodyPr>
                <a:lstStyle/>
                <a:p>
                  <a14:m>
                    <m:oMath xmlns:m="http://schemas.openxmlformats.org/officeDocument/2006/math">
                      <m:r>
                        <a:rPr lang="en-AU" b="0" i="1" smtClean="0">
                          <a:latin typeface="Cambria Math" panose="02040503050406030204" pitchFamily="18" charset="0"/>
                        </a:rPr>
                        <m:t>𝑋</m:t>
                      </m:r>
                    </m:oMath>
                  </a14:m>
                  <a:r>
                    <a:rPr lang="en-AU" dirty="0" smtClean="0"/>
                    <a:t>+Y</a:t>
                  </a:r>
                  <a:endParaRPr lang="en-AU" dirty="0"/>
                </a:p>
              </p:txBody>
            </p:sp>
          </mc:Choice>
          <mc:Fallback xmlns="">
            <p:sp>
              <p:nvSpPr>
                <p:cNvPr id="23" name="TextBox 22"/>
                <p:cNvSpPr txBox="1">
                  <a:spLocks noRot="1" noChangeAspect="1" noMove="1" noResize="1" noEditPoints="1" noAdjustHandles="1" noChangeArrowheads="1" noChangeShapeType="1" noTextEdit="1"/>
                </p:cNvSpPr>
                <p:nvPr/>
              </p:nvSpPr>
              <p:spPr>
                <a:xfrm>
                  <a:off x="3368194" y="1540861"/>
                  <a:ext cx="484076" cy="276999"/>
                </a:xfrm>
                <a:prstGeom prst="rect">
                  <a:avLst/>
                </a:prstGeom>
                <a:blipFill rotWithShape="0">
                  <a:blip r:embed="rId5"/>
                  <a:stretch>
                    <a:fillRect l="-16250" t="-28261" r="-20000" b="-50000"/>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rot="21296981">
                  <a:off x="3675942" y="1930533"/>
                  <a:ext cx="84510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i="1" smtClean="0">
                            <a:latin typeface="Cambria Math" panose="02040503050406030204" pitchFamily="18" charset="0"/>
                          </a:rPr>
                          <m:t>𝜃</m:t>
                        </m:r>
                        <m:r>
                          <a:rPr lang="en-AU" i="1" smtClean="0">
                            <a:latin typeface="Cambria Math" panose="02040503050406030204" pitchFamily="18" charset="0"/>
                          </a:rPr>
                          <m:t>=90°</m:t>
                        </m:r>
                      </m:oMath>
                    </m:oMathPara>
                  </a14:m>
                  <a:endParaRPr lang="en-AU" dirty="0"/>
                </a:p>
              </p:txBody>
            </p:sp>
          </mc:Choice>
          <mc:Fallback xmlns="">
            <p:sp>
              <p:nvSpPr>
                <p:cNvPr id="24" name="TextBox 23"/>
                <p:cNvSpPr txBox="1">
                  <a:spLocks noRot="1" noChangeAspect="1" noMove="1" noResize="1" noEditPoints="1" noAdjustHandles="1" noChangeArrowheads="1" noChangeShapeType="1" noTextEdit="1"/>
                </p:cNvSpPr>
                <p:nvPr/>
              </p:nvSpPr>
              <p:spPr>
                <a:xfrm rot="21296981">
                  <a:off x="3675942" y="1930533"/>
                  <a:ext cx="845103" cy="276999"/>
                </a:xfrm>
                <a:prstGeom prst="rect">
                  <a:avLst/>
                </a:prstGeom>
                <a:blipFill rotWithShape="0">
                  <a:blip r:embed="rId6"/>
                  <a:stretch>
                    <a:fillRect l="-4895" r="-4895" b="-6897"/>
                  </a:stretch>
                </a:blipFill>
              </p:spPr>
              <p:txBody>
                <a:bodyPr/>
                <a:lstStyle/>
                <a:p>
                  <a:r>
                    <a:rPr lang="en-AU">
                      <a:noFill/>
                    </a:rPr>
                    <a:t> </a:t>
                  </a:r>
                </a:p>
              </p:txBody>
            </p:sp>
          </mc:Fallback>
        </mc:AlternateContent>
      </p:grpSp>
      <p:cxnSp>
        <p:nvCxnSpPr>
          <p:cNvPr id="44" name="Straight Connector 43"/>
          <p:cNvCxnSpPr/>
          <p:nvPr/>
        </p:nvCxnSpPr>
        <p:spPr>
          <a:xfrm flipH="1" flipV="1">
            <a:off x="4376937" y="2564905"/>
            <a:ext cx="63648" cy="23565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TextBox 44"/>
              <p:cNvSpPr txBox="1"/>
              <p:nvPr/>
            </p:nvSpPr>
            <p:spPr>
              <a:xfrm>
                <a:off x="5257598" y="2276694"/>
                <a:ext cx="2009012" cy="276999"/>
              </a:xfrm>
              <a:prstGeom prst="rect">
                <a:avLst/>
              </a:prstGeom>
              <a:noFill/>
            </p:spPr>
            <p:txBody>
              <a:bodyPr wrap="none" lIns="0" tIns="0" rIns="0" bIns="0" rtlCol="0">
                <a:spAutoFit/>
              </a:bodyPr>
              <a:lstStyle/>
              <a:p>
                <a14:m>
                  <m:oMath xmlns:m="http://schemas.openxmlformats.org/officeDocument/2006/math">
                    <m:func>
                      <m:funcPr>
                        <m:ctrlPr>
                          <a:rPr lang="en-AU" b="0" i="1" smtClean="0">
                            <a:latin typeface="Cambria Math" panose="02040503050406030204" pitchFamily="18" charset="0"/>
                          </a:rPr>
                        </m:ctrlPr>
                      </m:funcPr>
                      <m:fName>
                        <m:r>
                          <a:rPr lang="en-AU" b="0" i="1" smtClean="0">
                            <a:latin typeface="Cambria Math" panose="02040503050406030204" pitchFamily="18" charset="0"/>
                          </a:rPr>
                          <m:t>𝜌</m:t>
                        </m:r>
                        <m:r>
                          <a:rPr lang="en-AU" b="0" i="1" smtClean="0">
                            <a:latin typeface="Cambria Math" panose="02040503050406030204" pitchFamily="18" charset="0"/>
                          </a:rPr>
                          <m:t>=</m:t>
                        </m:r>
                        <m:r>
                          <a:rPr lang="en-AU" b="0" i="0" smtClean="0">
                            <a:latin typeface="Cambria Math" panose="02040503050406030204" pitchFamily="18" charset="0"/>
                          </a:rPr>
                          <m:t>− </m:t>
                        </m:r>
                        <m:r>
                          <m:rPr>
                            <m:sty m:val="p"/>
                          </m:rPr>
                          <a:rPr lang="en-AU" b="0" i="0" smtClean="0">
                            <a:latin typeface="Cambria Math" panose="02040503050406030204" pitchFamily="18" charset="0"/>
                          </a:rPr>
                          <m:t>cos</m:t>
                        </m:r>
                      </m:fName>
                      <m:e>
                        <m:d>
                          <m:dPr>
                            <m:ctrlPr>
                              <a:rPr lang="en-AU" b="0" i="1" smtClean="0">
                                <a:latin typeface="Cambria Math" panose="02040503050406030204" pitchFamily="18" charset="0"/>
                              </a:rPr>
                            </m:ctrlPr>
                          </m:dPr>
                          <m:e>
                            <m:r>
                              <a:rPr lang="en-AU" b="0" i="1" smtClean="0">
                                <a:latin typeface="Cambria Math" panose="02040503050406030204" pitchFamily="18" charset="0"/>
                              </a:rPr>
                              <m:t>90</m:t>
                            </m:r>
                            <m:r>
                              <a:rPr lang="en-AU" i="1">
                                <a:latin typeface="Cambria Math" panose="02040503050406030204" pitchFamily="18" charset="0"/>
                              </a:rPr>
                              <m:t>°</m:t>
                            </m:r>
                            <m:r>
                              <m:rPr>
                                <m:nor/>
                              </m:rPr>
                              <a:rPr lang="en-AU" dirty="0"/>
                              <m:t> </m:t>
                            </m:r>
                          </m:e>
                        </m:d>
                      </m:e>
                    </m:func>
                    <m:r>
                      <a:rPr lang="en-AU" b="0" i="1" smtClean="0">
                        <a:latin typeface="Cambria Math" panose="02040503050406030204" pitchFamily="18" charset="0"/>
                      </a:rPr>
                      <m:t>=</m:t>
                    </m:r>
                  </m:oMath>
                </a14:m>
                <a:r>
                  <a:rPr lang="en-AU" dirty="0" smtClean="0"/>
                  <a:t> 0</a:t>
                </a:r>
                <a:endParaRPr lang="en-AU" dirty="0"/>
              </a:p>
            </p:txBody>
          </p:sp>
        </mc:Choice>
        <mc:Fallback xmlns="">
          <p:sp>
            <p:nvSpPr>
              <p:cNvPr id="45" name="TextBox 44"/>
              <p:cNvSpPr txBox="1">
                <a:spLocks noRot="1" noChangeAspect="1" noMove="1" noResize="1" noEditPoints="1" noAdjustHandles="1" noChangeArrowheads="1" noChangeShapeType="1" noTextEdit="1"/>
              </p:cNvSpPr>
              <p:nvPr/>
            </p:nvSpPr>
            <p:spPr>
              <a:xfrm>
                <a:off x="5257598" y="2276694"/>
                <a:ext cx="2009012" cy="276999"/>
              </a:xfrm>
              <a:prstGeom prst="rect">
                <a:avLst/>
              </a:prstGeom>
              <a:blipFill rotWithShape="0">
                <a:blip r:embed="rId7"/>
                <a:stretch>
                  <a:fillRect l="-4242" t="-28261" r="-6061" b="-50000"/>
                </a:stretch>
              </a:blipFill>
            </p:spPr>
            <p:txBody>
              <a:bodyPr/>
              <a:lstStyle/>
              <a:p>
                <a:r>
                  <a:rPr lang="en-AU">
                    <a:noFill/>
                  </a:rPr>
                  <a:t> </a:t>
                </a:r>
              </a:p>
            </p:txBody>
          </p:sp>
        </mc:Fallback>
      </mc:AlternateContent>
      <p:sp>
        <p:nvSpPr>
          <p:cNvPr id="57" name="TextBox 56"/>
          <p:cNvSpPr txBox="1"/>
          <p:nvPr/>
        </p:nvSpPr>
        <p:spPr>
          <a:xfrm>
            <a:off x="461765" y="1093924"/>
            <a:ext cx="9171755" cy="461665"/>
          </a:xfrm>
          <a:prstGeom prst="rect">
            <a:avLst/>
          </a:prstGeom>
          <a:noFill/>
        </p:spPr>
        <p:txBody>
          <a:bodyPr wrap="square" rtlCol="0">
            <a:spAutoFit/>
          </a:bodyPr>
          <a:lstStyle/>
          <a:p>
            <a:r>
              <a:rPr lang="en-AU" sz="2400" u="sng" dirty="0"/>
              <a:t>Correlation measures the angle between two random variables.</a:t>
            </a:r>
          </a:p>
        </p:txBody>
      </p:sp>
      <p:cxnSp>
        <p:nvCxnSpPr>
          <p:cNvPr id="27" name="Straight Connector 26"/>
          <p:cNvCxnSpPr/>
          <p:nvPr/>
        </p:nvCxnSpPr>
        <p:spPr>
          <a:xfrm flipV="1">
            <a:off x="4402525" y="2535976"/>
            <a:ext cx="179069" cy="439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953955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The Geometry of Random Variables</a:t>
            </a:r>
            <a:endParaRPr lang="en-AU" dirty="0"/>
          </a:p>
        </p:txBody>
      </p:sp>
      <p:sp>
        <p:nvSpPr>
          <p:cNvPr id="3" name="Slide Number Placeholder 2"/>
          <p:cNvSpPr>
            <a:spLocks noGrp="1"/>
          </p:cNvSpPr>
          <p:nvPr>
            <p:ph type="sldNum" sz="quarter" idx="12"/>
          </p:nvPr>
        </p:nvSpPr>
        <p:spPr/>
        <p:txBody>
          <a:bodyPr/>
          <a:lstStyle/>
          <a:p>
            <a:fld id="{65C5C0B4-F90D-4B90-B187-E84366B07232}" type="slidenum">
              <a:rPr lang="en-GB" smtClean="0"/>
              <a:pPr/>
              <a:t>14</a:t>
            </a:fld>
            <a:endParaRPr lang="en-GB" dirty="0"/>
          </a:p>
        </p:txBody>
      </p:sp>
      <mc:AlternateContent xmlns:mc="http://schemas.openxmlformats.org/markup-compatibility/2006" xmlns:a14="http://schemas.microsoft.com/office/drawing/2010/main">
        <mc:Choice Requires="a14">
          <p:sp>
            <p:nvSpPr>
              <p:cNvPr id="6" name="TextBox 5"/>
              <p:cNvSpPr txBox="1"/>
              <p:nvPr/>
            </p:nvSpPr>
            <p:spPr>
              <a:xfrm>
                <a:off x="1076047" y="3691115"/>
                <a:ext cx="7344816" cy="1938992"/>
              </a:xfrm>
              <a:prstGeom prst="rect">
                <a:avLst/>
              </a:prstGeom>
              <a:noFill/>
            </p:spPr>
            <p:txBody>
              <a:bodyPr wrap="square" rtlCol="0">
                <a:spAutoFit/>
              </a:bodyPr>
              <a:lstStyle/>
              <a:p>
                <a:r>
                  <a:rPr lang="en-AU" sz="2000" dirty="0" smtClean="0"/>
                  <a:t>Alternatively, if </a:t>
                </a:r>
                <a14:m>
                  <m:oMath xmlns:m="http://schemas.openxmlformats.org/officeDocument/2006/math">
                    <m:r>
                      <a:rPr lang="en-AU" sz="2000" b="0" i="1" smtClean="0">
                        <a:latin typeface="Cambria Math" panose="02040503050406030204" pitchFamily="18" charset="0"/>
                      </a:rPr>
                      <m:t>𝜌</m:t>
                    </m:r>
                    <m:r>
                      <a:rPr lang="en-AU" sz="2000" b="0" i="1" smtClean="0">
                        <a:latin typeface="Cambria Math" panose="02040503050406030204" pitchFamily="18" charset="0"/>
                      </a:rPr>
                      <m:t>=1</m:t>
                    </m:r>
                  </m:oMath>
                </a14:m>
                <a:r>
                  <a:rPr lang="en-AU" sz="2000" dirty="0" smtClean="0"/>
                  <a:t> then the random variables are perfectly correlated and there is no risk diversification.</a:t>
                </a:r>
              </a:p>
              <a:p>
                <a:endParaRPr lang="en-AU" sz="2000" dirty="0"/>
              </a:p>
              <a:p>
                <a:r>
                  <a:rPr lang="en-AU" sz="2000" dirty="0" smtClean="0"/>
                  <a:t>Indeed, </a:t>
                </a:r>
                <a14:m>
                  <m:oMath xmlns:m="http://schemas.openxmlformats.org/officeDocument/2006/math">
                    <m:r>
                      <a:rPr lang="en-AU" sz="2000" b="0" i="1" smtClean="0">
                        <a:latin typeface="Cambria Math" panose="02040503050406030204" pitchFamily="18" charset="0"/>
                      </a:rPr>
                      <m:t>𝜌</m:t>
                    </m:r>
                    <m:r>
                      <a:rPr lang="en-AU" sz="2000" b="0" i="1" smtClean="0">
                        <a:latin typeface="Cambria Math" panose="02040503050406030204" pitchFamily="18" charset="0"/>
                      </a:rPr>
                      <m:t>= ±1</m:t>
                    </m:r>
                  </m:oMath>
                </a14:m>
                <a:r>
                  <a:rPr lang="en-AU" sz="2000" dirty="0" smtClean="0"/>
                  <a:t> if and only if one random variable can be written as a linear sum of the other:</a:t>
                </a:r>
              </a:p>
              <a:p>
                <a:pPr/>
                <a14:m>
                  <m:oMathPara xmlns:m="http://schemas.openxmlformats.org/officeDocument/2006/math">
                    <m:oMathParaPr>
                      <m:jc m:val="centerGroup"/>
                    </m:oMathParaPr>
                    <m:oMath xmlns:m="http://schemas.openxmlformats.org/officeDocument/2006/math">
                      <m:r>
                        <a:rPr lang="en-AU" sz="2000" b="0" i="1" smtClean="0">
                          <a:latin typeface="Cambria Math" panose="02040503050406030204" pitchFamily="18" charset="0"/>
                        </a:rPr>
                        <m:t>𝑌</m:t>
                      </m:r>
                      <m:r>
                        <a:rPr lang="en-AU" sz="2000" b="0" i="1" smtClean="0">
                          <a:latin typeface="Cambria Math" panose="02040503050406030204" pitchFamily="18" charset="0"/>
                        </a:rPr>
                        <m:t>=</m:t>
                      </m:r>
                      <m:r>
                        <a:rPr lang="en-AU" sz="2000" b="0" i="1" smtClean="0">
                          <a:latin typeface="Cambria Math" panose="02040503050406030204" pitchFamily="18" charset="0"/>
                        </a:rPr>
                        <m:t>𝑎</m:t>
                      </m:r>
                      <m:r>
                        <a:rPr lang="en-AU" sz="2000" b="0" i="1" smtClean="0">
                          <a:latin typeface="Cambria Math" panose="02040503050406030204" pitchFamily="18" charset="0"/>
                        </a:rPr>
                        <m:t>+</m:t>
                      </m:r>
                      <m:r>
                        <a:rPr lang="en-AU" sz="2000" b="0" i="1" smtClean="0">
                          <a:latin typeface="Cambria Math" panose="02040503050406030204" pitchFamily="18" charset="0"/>
                        </a:rPr>
                        <m:t>𝑏𝑋</m:t>
                      </m:r>
                    </m:oMath>
                  </m:oMathPara>
                </a14:m>
                <a:endParaRPr lang="en-AU" sz="2000" dirty="0" smtClean="0"/>
              </a:p>
            </p:txBody>
          </p:sp>
        </mc:Choice>
        <mc:Fallback xmlns="">
          <p:sp>
            <p:nvSpPr>
              <p:cNvPr id="6" name="TextBox 5"/>
              <p:cNvSpPr txBox="1">
                <a:spLocks noRot="1" noChangeAspect="1" noMove="1" noResize="1" noEditPoints="1" noAdjustHandles="1" noChangeArrowheads="1" noChangeShapeType="1" noTextEdit="1"/>
              </p:cNvSpPr>
              <p:nvPr/>
            </p:nvSpPr>
            <p:spPr>
              <a:xfrm>
                <a:off x="1076047" y="3691115"/>
                <a:ext cx="7344816" cy="1938992"/>
              </a:xfrm>
              <a:prstGeom prst="rect">
                <a:avLst/>
              </a:prstGeom>
              <a:blipFill rotWithShape="0">
                <a:blip r:embed="rId2"/>
                <a:stretch>
                  <a:fillRect l="-914" t="-1254"/>
                </a:stretch>
              </a:blipFill>
            </p:spPr>
            <p:txBody>
              <a:bodyPr/>
              <a:lstStyle/>
              <a:p>
                <a:r>
                  <a:rPr lang="en-AU">
                    <a:noFill/>
                  </a:rPr>
                  <a:t> </a:t>
                </a:r>
              </a:p>
            </p:txBody>
          </p:sp>
        </mc:Fallback>
      </mc:AlternateContent>
      <p:grpSp>
        <p:nvGrpSpPr>
          <p:cNvPr id="69" name="Group 68"/>
          <p:cNvGrpSpPr/>
          <p:nvPr/>
        </p:nvGrpSpPr>
        <p:grpSpPr>
          <a:xfrm>
            <a:off x="1939349" y="1350078"/>
            <a:ext cx="5618212" cy="1096549"/>
            <a:chOff x="2408144" y="928986"/>
            <a:chExt cx="5618212" cy="1096549"/>
          </a:xfrm>
        </p:grpSpPr>
        <p:grpSp>
          <p:nvGrpSpPr>
            <p:cNvPr id="12" name="Group 11"/>
            <p:cNvGrpSpPr/>
            <p:nvPr/>
          </p:nvGrpSpPr>
          <p:grpSpPr>
            <a:xfrm>
              <a:off x="2431635" y="1015528"/>
              <a:ext cx="5594721" cy="1010007"/>
              <a:chOff x="819540" y="983412"/>
              <a:chExt cx="5594721" cy="1010007"/>
            </a:xfrm>
          </p:grpSpPr>
          <mc:AlternateContent xmlns:mc="http://schemas.openxmlformats.org/markup-compatibility/2006" xmlns:a14="http://schemas.microsoft.com/office/drawing/2010/main">
            <mc:Choice Requires="a14">
              <p:sp>
                <p:nvSpPr>
                  <p:cNvPr id="19" name="TextBox 18"/>
                  <p:cNvSpPr txBox="1"/>
                  <p:nvPr/>
                </p:nvSpPr>
                <p:spPr>
                  <a:xfrm rot="20784580">
                    <a:off x="2273771" y="1455882"/>
                    <a:ext cx="97334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𝜃</m:t>
                          </m:r>
                          <m:r>
                            <a:rPr lang="en-AU" b="0" i="1" smtClean="0">
                              <a:latin typeface="Cambria Math" panose="02040503050406030204" pitchFamily="18" charset="0"/>
                            </a:rPr>
                            <m:t>=180°</m:t>
                          </m:r>
                        </m:oMath>
                      </m:oMathPara>
                    </a14:m>
                    <a:endParaRPr lang="en-AU" dirty="0"/>
                  </a:p>
                </p:txBody>
              </p:sp>
            </mc:Choice>
            <mc:Fallback xmlns="">
              <p:sp>
                <p:nvSpPr>
                  <p:cNvPr id="19" name="TextBox 18"/>
                  <p:cNvSpPr txBox="1">
                    <a:spLocks noRot="1" noChangeAspect="1" noMove="1" noResize="1" noEditPoints="1" noAdjustHandles="1" noChangeArrowheads="1" noChangeShapeType="1" noTextEdit="1"/>
                  </p:cNvSpPr>
                  <p:nvPr/>
                </p:nvSpPr>
                <p:spPr>
                  <a:xfrm rot="20784580">
                    <a:off x="2273771" y="1455882"/>
                    <a:ext cx="973343" cy="276999"/>
                  </a:xfrm>
                  <a:prstGeom prst="rect">
                    <a:avLst/>
                  </a:prstGeom>
                  <a:blipFill rotWithShape="0">
                    <a:blip r:embed="rId3"/>
                    <a:stretch>
                      <a:fillRect l="-3593" r="-4790" b="-6098"/>
                    </a:stretch>
                  </a:blipFill>
                </p:spPr>
                <p:txBody>
                  <a:bodyPr/>
                  <a:lstStyle/>
                  <a:p>
                    <a:r>
                      <a:rPr lang="en-AU">
                        <a:noFill/>
                      </a:rPr>
                      <a:t> </a:t>
                    </a:r>
                  </a:p>
                </p:txBody>
              </p:sp>
            </mc:Fallback>
          </mc:AlternateContent>
          <p:grpSp>
            <p:nvGrpSpPr>
              <p:cNvPr id="20" name="Group 19"/>
              <p:cNvGrpSpPr/>
              <p:nvPr/>
            </p:nvGrpSpPr>
            <p:grpSpPr>
              <a:xfrm>
                <a:off x="819540" y="983412"/>
                <a:ext cx="3320139" cy="1010007"/>
                <a:chOff x="1323596" y="983412"/>
                <a:chExt cx="3320139" cy="1010007"/>
              </a:xfrm>
            </p:grpSpPr>
            <p:cxnSp>
              <p:nvCxnSpPr>
                <p:cNvPr id="21" name="Straight Arrow Connector 20"/>
                <p:cNvCxnSpPr/>
                <p:nvPr/>
              </p:nvCxnSpPr>
              <p:spPr>
                <a:xfrm flipV="1">
                  <a:off x="1323596" y="1345403"/>
                  <a:ext cx="2051555" cy="581198"/>
                </a:xfrm>
                <a:prstGeom prst="straightConnector1">
                  <a:avLst/>
                </a:prstGeom>
                <a:ln w="127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377652" y="983412"/>
                  <a:ext cx="1266083" cy="361991"/>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p:cNvSpPr txBox="1"/>
                    <p:nvPr/>
                  </p:nvSpPr>
                  <p:spPr>
                    <a:xfrm>
                      <a:off x="2009500" y="1716420"/>
                      <a:ext cx="232155"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𝑋</m:t>
                            </m:r>
                          </m:oMath>
                        </m:oMathPara>
                      </a14:m>
                      <a:endParaRPr lang="en-AU" dirty="0"/>
                    </a:p>
                  </p:txBody>
                </p:sp>
              </mc:Choice>
              <mc:Fallback xmlns="">
                <p:sp>
                  <p:nvSpPr>
                    <p:cNvPr id="23" name="TextBox 22"/>
                    <p:cNvSpPr txBox="1">
                      <a:spLocks noRot="1" noChangeAspect="1" noMove="1" noResize="1" noEditPoints="1" noAdjustHandles="1" noChangeArrowheads="1" noChangeShapeType="1" noTextEdit="1"/>
                    </p:cNvSpPr>
                    <p:nvPr/>
                  </p:nvSpPr>
                  <p:spPr>
                    <a:xfrm>
                      <a:off x="2009500" y="1716420"/>
                      <a:ext cx="232155" cy="276999"/>
                    </a:xfrm>
                    <a:prstGeom prst="rect">
                      <a:avLst/>
                    </a:prstGeom>
                    <a:blipFill rotWithShape="0">
                      <a:blip r:embed="rId4"/>
                      <a:stretch>
                        <a:fillRect l="-21053" r="-15789" b="-8889"/>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4081601" y="1105570"/>
                      <a:ext cx="232155" cy="27699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𝑌</m:t>
                            </m:r>
                          </m:oMath>
                        </m:oMathPara>
                      </a14:m>
                      <a:endParaRPr lang="en-AU" dirty="0"/>
                    </a:p>
                  </p:txBody>
                </p:sp>
              </mc:Choice>
              <mc:Fallback xmlns="">
                <p:sp>
                  <p:nvSpPr>
                    <p:cNvPr id="24" name="TextBox 23"/>
                    <p:cNvSpPr txBox="1">
                      <a:spLocks noRot="1" noChangeAspect="1" noMove="1" noResize="1" noEditPoints="1" noAdjustHandles="1" noChangeArrowheads="1" noChangeShapeType="1" noTextEdit="1"/>
                    </p:cNvSpPr>
                    <p:nvPr/>
                  </p:nvSpPr>
                  <p:spPr>
                    <a:xfrm>
                      <a:off x="4081601" y="1105570"/>
                      <a:ext cx="232155" cy="276999"/>
                    </a:xfrm>
                    <a:prstGeom prst="rect">
                      <a:avLst/>
                    </a:prstGeom>
                    <a:blipFill rotWithShape="0">
                      <a:blip r:embed="rId5"/>
                      <a:stretch>
                        <a:fillRect l="-15385" r="-12821" b="-8889"/>
                      </a:stretch>
                    </a:blipFill>
                  </p:spPr>
                  <p:txBody>
                    <a:bodyPr/>
                    <a:lstStyle/>
                    <a:p>
                      <a:r>
                        <a:rPr lang="en-AU">
                          <a:noFill/>
                        </a:rPr>
                        <a:t> </a:t>
                      </a:r>
                    </a:p>
                  </p:txBody>
                </p:sp>
              </mc:Fallback>
            </mc:AlternateContent>
          </p:grpSp>
          <mc:AlternateContent xmlns:mc="http://schemas.openxmlformats.org/markup-compatibility/2006" xmlns:a14="http://schemas.microsoft.com/office/drawing/2010/main">
            <mc:Choice Requires="a14">
              <p:sp>
                <p:nvSpPr>
                  <p:cNvPr id="9" name="TextBox 8"/>
                  <p:cNvSpPr txBox="1"/>
                  <p:nvPr/>
                </p:nvSpPr>
                <p:spPr>
                  <a:xfrm>
                    <a:off x="4277009" y="1546053"/>
                    <a:ext cx="2137252" cy="276999"/>
                  </a:xfrm>
                  <a:prstGeom prst="rect">
                    <a:avLst/>
                  </a:prstGeom>
                  <a:noFill/>
                </p:spPr>
                <p:txBody>
                  <a:bodyPr wrap="none" lIns="0" tIns="0" rIns="0" bIns="0" rtlCol="0">
                    <a:spAutoFit/>
                  </a:bodyPr>
                  <a:lstStyle/>
                  <a:p>
                    <a14:m>
                      <m:oMath xmlns:m="http://schemas.openxmlformats.org/officeDocument/2006/math">
                        <m:func>
                          <m:funcPr>
                            <m:ctrlPr>
                              <a:rPr lang="en-AU" b="0" i="1" smtClean="0">
                                <a:latin typeface="Cambria Math" panose="02040503050406030204" pitchFamily="18" charset="0"/>
                              </a:rPr>
                            </m:ctrlPr>
                          </m:funcPr>
                          <m:fName>
                            <m:r>
                              <a:rPr lang="en-AU" b="0" i="1" smtClean="0">
                                <a:latin typeface="Cambria Math" panose="02040503050406030204" pitchFamily="18" charset="0"/>
                              </a:rPr>
                              <m:t>𝜌</m:t>
                            </m:r>
                            <m:r>
                              <a:rPr lang="en-AU" b="0" i="1" smtClean="0">
                                <a:latin typeface="Cambria Math" panose="02040503050406030204" pitchFamily="18" charset="0"/>
                              </a:rPr>
                              <m:t>=</m:t>
                            </m:r>
                            <m:r>
                              <a:rPr lang="en-AU" b="0" i="0" smtClean="0">
                                <a:latin typeface="Cambria Math" panose="02040503050406030204" pitchFamily="18" charset="0"/>
                              </a:rPr>
                              <m:t>− </m:t>
                            </m:r>
                            <m:r>
                              <m:rPr>
                                <m:sty m:val="p"/>
                              </m:rPr>
                              <a:rPr lang="en-AU" b="0" i="0" smtClean="0">
                                <a:latin typeface="Cambria Math" panose="02040503050406030204" pitchFamily="18" charset="0"/>
                              </a:rPr>
                              <m:t>cos</m:t>
                            </m:r>
                          </m:fName>
                          <m:e>
                            <m:d>
                              <m:dPr>
                                <m:ctrlPr>
                                  <a:rPr lang="en-AU" b="0" i="1" smtClean="0">
                                    <a:latin typeface="Cambria Math" panose="02040503050406030204" pitchFamily="18" charset="0"/>
                                  </a:rPr>
                                </m:ctrlPr>
                              </m:dPr>
                              <m:e>
                                <m:r>
                                  <a:rPr lang="en-AU" i="1">
                                    <a:latin typeface="Cambria Math" panose="02040503050406030204" pitchFamily="18" charset="0"/>
                                  </a:rPr>
                                  <m:t>180°</m:t>
                                </m:r>
                                <m:r>
                                  <m:rPr>
                                    <m:nor/>
                                  </m:rPr>
                                  <a:rPr lang="en-AU" dirty="0"/>
                                  <m:t> </m:t>
                                </m:r>
                              </m:e>
                            </m:d>
                          </m:e>
                        </m:func>
                        <m:r>
                          <a:rPr lang="en-AU" b="0" i="1" smtClean="0">
                            <a:latin typeface="Cambria Math" panose="02040503050406030204" pitchFamily="18" charset="0"/>
                          </a:rPr>
                          <m:t>=</m:t>
                        </m:r>
                      </m:oMath>
                    </a14:m>
                    <a:r>
                      <a:rPr lang="en-AU" dirty="0" smtClean="0"/>
                      <a:t> 1</a:t>
                    </a:r>
                    <a:endParaRPr lang="en-AU" dirty="0"/>
                  </a:p>
                </p:txBody>
              </p:sp>
            </mc:Choice>
            <mc:Fallback xmlns="">
              <p:sp>
                <p:nvSpPr>
                  <p:cNvPr id="9" name="TextBox 8"/>
                  <p:cNvSpPr txBox="1">
                    <a:spLocks noRot="1" noChangeAspect="1" noMove="1" noResize="1" noEditPoints="1" noAdjustHandles="1" noChangeArrowheads="1" noChangeShapeType="1" noTextEdit="1"/>
                  </p:cNvSpPr>
                  <p:nvPr/>
                </p:nvSpPr>
                <p:spPr>
                  <a:xfrm>
                    <a:off x="4277009" y="1546053"/>
                    <a:ext cx="2137252" cy="276999"/>
                  </a:xfrm>
                  <a:prstGeom prst="rect">
                    <a:avLst/>
                  </a:prstGeom>
                  <a:blipFill rotWithShape="0">
                    <a:blip r:embed="rId6"/>
                    <a:stretch>
                      <a:fillRect l="-3989" t="-28889" r="-5698" b="-51111"/>
                    </a:stretch>
                  </a:blipFill>
                </p:spPr>
                <p:txBody>
                  <a:bodyPr/>
                  <a:lstStyle/>
                  <a:p>
                    <a:r>
                      <a:rPr lang="en-AU">
                        <a:noFill/>
                      </a:rPr>
                      <a:t> </a:t>
                    </a:r>
                  </a:p>
                </p:txBody>
              </p:sp>
            </mc:Fallback>
          </mc:AlternateContent>
        </p:grpSp>
        <p:cxnSp>
          <p:nvCxnSpPr>
            <p:cNvPr id="65" name="Straight Arrow Connector 64"/>
            <p:cNvCxnSpPr/>
            <p:nvPr/>
          </p:nvCxnSpPr>
          <p:spPr>
            <a:xfrm flipV="1">
              <a:off x="2408144" y="928986"/>
              <a:ext cx="3302751" cy="927290"/>
            </a:xfrm>
            <a:prstGeom prst="straightConnector1">
              <a:avLst/>
            </a:prstGeom>
            <a:ln w="12700">
              <a:solidFill>
                <a:srgbClr val="92D0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8" name="TextBox 67"/>
                <p:cNvSpPr txBox="1"/>
                <p:nvPr/>
              </p:nvSpPr>
              <p:spPr>
                <a:xfrm>
                  <a:off x="3573322" y="1043986"/>
                  <a:ext cx="617621" cy="276999"/>
                </a:xfrm>
                <a:prstGeom prst="rect">
                  <a:avLst/>
                </a:prstGeom>
                <a:noFill/>
              </p:spPr>
              <p:txBody>
                <a:bodyPr wrap="square" lIns="0" tIns="0" rIns="0" bIns="0" rtlCol="0">
                  <a:spAutoFit/>
                </a:bodyPr>
                <a:lstStyle/>
                <a:p>
                  <a14:m>
                    <m:oMath xmlns:m="http://schemas.openxmlformats.org/officeDocument/2006/math">
                      <m:r>
                        <a:rPr lang="en-AU" b="0" i="1" smtClean="0">
                          <a:latin typeface="Cambria Math" panose="02040503050406030204" pitchFamily="18" charset="0"/>
                        </a:rPr>
                        <m:t>𝑋</m:t>
                      </m:r>
                    </m:oMath>
                  </a14:m>
                  <a:r>
                    <a:rPr lang="en-AU" dirty="0" smtClean="0"/>
                    <a:t> + Y</a:t>
                  </a:r>
                  <a:endParaRPr lang="en-AU" dirty="0"/>
                </a:p>
              </p:txBody>
            </p:sp>
          </mc:Choice>
          <mc:Fallback xmlns="">
            <p:sp>
              <p:nvSpPr>
                <p:cNvPr id="68" name="TextBox 67"/>
                <p:cNvSpPr txBox="1">
                  <a:spLocks noRot="1" noChangeAspect="1" noMove="1" noResize="1" noEditPoints="1" noAdjustHandles="1" noChangeArrowheads="1" noChangeShapeType="1" noTextEdit="1"/>
                </p:cNvSpPr>
                <p:nvPr/>
              </p:nvSpPr>
              <p:spPr>
                <a:xfrm>
                  <a:off x="3573322" y="1043986"/>
                  <a:ext cx="617621" cy="276999"/>
                </a:xfrm>
                <a:prstGeom prst="rect">
                  <a:avLst/>
                </a:prstGeom>
                <a:blipFill rotWithShape="0">
                  <a:blip r:embed="rId7"/>
                  <a:stretch>
                    <a:fillRect l="-12745" t="-28261" r="-13725" b="-50000"/>
                  </a:stretch>
                </a:blipFill>
              </p:spPr>
              <p:txBody>
                <a:bodyPr/>
                <a:lstStyle/>
                <a:p>
                  <a:r>
                    <a:rPr lang="en-AU">
                      <a:noFill/>
                    </a:rPr>
                    <a:t> </a:t>
                  </a:r>
                </a:p>
              </p:txBody>
            </p:sp>
          </mc:Fallback>
        </mc:AlternateContent>
      </p:grpSp>
      <mc:AlternateContent xmlns:mc="http://schemas.openxmlformats.org/markup-compatibility/2006" xmlns:a14="http://schemas.microsoft.com/office/drawing/2010/main">
        <mc:Choice Requires="a14">
          <p:sp>
            <p:nvSpPr>
              <p:cNvPr id="93" name="TextBox 92"/>
              <p:cNvSpPr txBox="1"/>
              <p:nvPr/>
            </p:nvSpPr>
            <p:spPr>
              <a:xfrm>
                <a:off x="1103758" y="5611067"/>
                <a:ext cx="7128792" cy="400110"/>
              </a:xfrm>
              <a:prstGeom prst="rect">
                <a:avLst/>
              </a:prstGeom>
              <a:noFill/>
            </p:spPr>
            <p:txBody>
              <a:bodyPr wrap="square" rtlCol="0">
                <a:spAutoFit/>
              </a:bodyPr>
              <a:lstStyle/>
              <a:p>
                <a:r>
                  <a:rPr lang="en-AU" sz="2000" dirty="0" smtClean="0"/>
                  <a:t>If </a:t>
                </a:r>
                <a14:m>
                  <m:oMath xmlns:m="http://schemas.openxmlformats.org/officeDocument/2006/math">
                    <m:r>
                      <a:rPr lang="en-AU" sz="2000" b="0" i="1" smtClean="0">
                        <a:latin typeface="Cambria Math" panose="02040503050406030204" pitchFamily="18" charset="0"/>
                      </a:rPr>
                      <m:t>𝜌</m:t>
                    </m:r>
                    <m:r>
                      <a:rPr lang="en-AU" sz="2000" b="0" i="1" smtClean="0">
                        <a:latin typeface="Cambria Math" panose="02040503050406030204" pitchFamily="18" charset="0"/>
                      </a:rPr>
                      <m:t>&lt;1</m:t>
                    </m:r>
                  </m:oMath>
                </a14:m>
                <a:r>
                  <a:rPr lang="en-AU" sz="2000" dirty="0" smtClean="0"/>
                  <a:t> there is risk diversification.</a:t>
                </a:r>
                <a:endParaRPr lang="en-AU" sz="2000" dirty="0"/>
              </a:p>
            </p:txBody>
          </p:sp>
        </mc:Choice>
        <mc:Fallback xmlns="">
          <p:sp>
            <p:nvSpPr>
              <p:cNvPr id="93" name="TextBox 92"/>
              <p:cNvSpPr txBox="1">
                <a:spLocks noRot="1" noChangeAspect="1" noMove="1" noResize="1" noEditPoints="1" noAdjustHandles="1" noChangeArrowheads="1" noChangeShapeType="1" noTextEdit="1"/>
              </p:cNvSpPr>
              <p:nvPr/>
            </p:nvSpPr>
            <p:spPr>
              <a:xfrm>
                <a:off x="1103758" y="5611067"/>
                <a:ext cx="7128792" cy="400110"/>
              </a:xfrm>
              <a:prstGeom prst="rect">
                <a:avLst/>
              </a:prstGeom>
              <a:blipFill rotWithShape="0">
                <a:blip r:embed="rId8"/>
                <a:stretch>
                  <a:fillRect l="-855" t="-6061" b="-27273"/>
                </a:stretch>
              </a:blipFill>
            </p:spPr>
            <p:txBody>
              <a:bodyPr/>
              <a:lstStyle/>
              <a:p>
                <a:r>
                  <a:rPr lang="en-AU">
                    <a:noFill/>
                  </a:rPr>
                  <a:t> </a:t>
                </a:r>
              </a:p>
            </p:txBody>
          </p:sp>
        </mc:Fallback>
      </mc:AlternateContent>
      <p:grpSp>
        <p:nvGrpSpPr>
          <p:cNvPr id="7" name="Group 6"/>
          <p:cNvGrpSpPr/>
          <p:nvPr/>
        </p:nvGrpSpPr>
        <p:grpSpPr>
          <a:xfrm>
            <a:off x="1087534" y="2977558"/>
            <a:ext cx="6894883" cy="297779"/>
            <a:chOff x="1450399" y="3584858"/>
            <a:chExt cx="6894883" cy="297779"/>
          </a:xfrm>
        </p:grpSpPr>
        <mc:AlternateContent xmlns:mc="http://schemas.openxmlformats.org/markup-compatibility/2006" xmlns:a14="http://schemas.microsoft.com/office/drawing/2010/main">
          <mc:Choice Requires="a14">
            <p:sp>
              <p:nvSpPr>
                <p:cNvPr id="70" name="TextBox 69"/>
                <p:cNvSpPr txBox="1"/>
                <p:nvPr/>
              </p:nvSpPr>
              <p:spPr>
                <a:xfrm>
                  <a:off x="5385048" y="3605638"/>
                  <a:ext cx="296023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𝑆𝐷</m:t>
                        </m:r>
                        <m:r>
                          <a:rPr lang="en-AU" b="0" i="1" smtClean="0">
                            <a:latin typeface="Cambria Math" panose="02040503050406030204" pitchFamily="18" charset="0"/>
                          </a:rPr>
                          <m:t>(</m:t>
                        </m:r>
                        <m:r>
                          <a:rPr lang="en-AU" b="0" i="1" smtClean="0">
                            <a:latin typeface="Cambria Math" panose="02040503050406030204" pitchFamily="18" charset="0"/>
                          </a:rPr>
                          <m:t>𝑋</m:t>
                        </m:r>
                        <m:r>
                          <a:rPr lang="en-AU" b="0" i="1" smtClean="0">
                            <a:latin typeface="Cambria Math" panose="02040503050406030204" pitchFamily="18" charset="0"/>
                          </a:rPr>
                          <m:t>+</m:t>
                        </m:r>
                        <m:r>
                          <a:rPr lang="en-AU" b="0" i="1" smtClean="0">
                            <a:latin typeface="Cambria Math" panose="02040503050406030204" pitchFamily="18" charset="0"/>
                          </a:rPr>
                          <m:t>𝑌</m:t>
                        </m:r>
                        <m:r>
                          <a:rPr lang="en-AU" b="0" i="1" smtClean="0">
                            <a:latin typeface="Cambria Math" panose="02040503050406030204" pitchFamily="18" charset="0"/>
                          </a:rPr>
                          <m:t>)=</m:t>
                        </m:r>
                        <m:r>
                          <a:rPr lang="en-AU" b="0" i="1" smtClean="0">
                            <a:latin typeface="Cambria Math" panose="02040503050406030204" pitchFamily="18" charset="0"/>
                          </a:rPr>
                          <m:t>𝑆𝐷</m:t>
                        </m:r>
                        <m:r>
                          <a:rPr lang="en-AU" b="0" i="1" smtClean="0">
                            <a:latin typeface="Cambria Math" panose="02040503050406030204" pitchFamily="18" charset="0"/>
                          </a:rPr>
                          <m:t>(</m:t>
                        </m:r>
                        <m:r>
                          <a:rPr lang="en-AU" b="0" i="1" smtClean="0">
                            <a:latin typeface="Cambria Math" panose="02040503050406030204" pitchFamily="18" charset="0"/>
                          </a:rPr>
                          <m:t>𝑋</m:t>
                        </m:r>
                        <m:r>
                          <a:rPr lang="en-AU" b="0" i="1" smtClean="0">
                            <a:latin typeface="Cambria Math" panose="02040503050406030204" pitchFamily="18" charset="0"/>
                          </a:rPr>
                          <m:t>)+</m:t>
                        </m:r>
                        <m:r>
                          <a:rPr lang="en-AU" b="0" i="1" smtClean="0">
                            <a:latin typeface="Cambria Math" panose="02040503050406030204" pitchFamily="18" charset="0"/>
                          </a:rPr>
                          <m:t>𝑆𝐷</m:t>
                        </m:r>
                        <m:r>
                          <a:rPr lang="en-AU" b="0" i="1" smtClean="0">
                            <a:latin typeface="Cambria Math" panose="02040503050406030204" pitchFamily="18" charset="0"/>
                          </a:rPr>
                          <m:t>(</m:t>
                        </m:r>
                        <m:r>
                          <a:rPr lang="en-AU" b="0" i="1" smtClean="0">
                            <a:latin typeface="Cambria Math" panose="02040503050406030204" pitchFamily="18" charset="0"/>
                          </a:rPr>
                          <m:t>𝑌</m:t>
                        </m:r>
                        <m:r>
                          <a:rPr lang="en-AU" b="0" i="1" smtClean="0">
                            <a:latin typeface="Cambria Math" panose="02040503050406030204" pitchFamily="18" charset="0"/>
                          </a:rPr>
                          <m:t>)</m:t>
                        </m:r>
                      </m:oMath>
                    </m:oMathPara>
                  </a14:m>
                  <a:endParaRPr lang="en-AU" dirty="0"/>
                </a:p>
              </p:txBody>
            </p:sp>
          </mc:Choice>
          <mc:Fallback xmlns="">
            <p:sp>
              <p:nvSpPr>
                <p:cNvPr id="70" name="TextBox 69"/>
                <p:cNvSpPr txBox="1">
                  <a:spLocks noRot="1" noChangeAspect="1" noMove="1" noResize="1" noEditPoints="1" noAdjustHandles="1" noChangeArrowheads="1" noChangeShapeType="1" noTextEdit="1"/>
                </p:cNvSpPr>
                <p:nvPr/>
              </p:nvSpPr>
              <p:spPr>
                <a:xfrm>
                  <a:off x="5385048" y="3605638"/>
                  <a:ext cx="2960234" cy="276999"/>
                </a:xfrm>
                <a:prstGeom prst="rect">
                  <a:avLst/>
                </a:prstGeom>
                <a:blipFill rotWithShape="0">
                  <a:blip r:embed="rId9"/>
                  <a:stretch>
                    <a:fillRect l="-1443" r="-2268" b="-37778"/>
                  </a:stretch>
                </a:blipFill>
              </p:spPr>
              <p:txBody>
                <a:bodyPr/>
                <a:lstStyle/>
                <a:p>
                  <a:r>
                    <a:rPr lang="en-AU">
                      <a:noFill/>
                    </a:rPr>
                    <a:t> </a:t>
                  </a:r>
                </a:p>
              </p:txBody>
            </p:sp>
          </mc:Fallback>
        </mc:AlternateContent>
        <p:sp>
          <p:nvSpPr>
            <p:cNvPr id="4" name="Left-Right Arrow 3"/>
            <p:cNvSpPr/>
            <p:nvPr/>
          </p:nvSpPr>
          <p:spPr>
            <a:xfrm>
              <a:off x="3988353" y="3665632"/>
              <a:ext cx="1152128" cy="157009"/>
            </a:xfrm>
            <a:prstGeom prst="leftRightArrow">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mc:AlternateContent xmlns:mc="http://schemas.openxmlformats.org/markup-compatibility/2006" xmlns:a14="http://schemas.microsoft.com/office/drawing/2010/main">
          <mc:Choice Requires="a14">
            <p:sp>
              <p:nvSpPr>
                <p:cNvPr id="5" name="TextBox 4"/>
                <p:cNvSpPr txBox="1"/>
                <p:nvPr/>
              </p:nvSpPr>
              <p:spPr>
                <a:xfrm>
                  <a:off x="1450399" y="3584858"/>
                  <a:ext cx="224856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𝑋</m:t>
                            </m:r>
                            <m:r>
                              <a:rPr lang="en-AU" b="0" i="1" smtClean="0">
                                <a:latin typeface="Cambria Math" panose="02040503050406030204" pitchFamily="18" charset="0"/>
                              </a:rPr>
                              <m:t>+</m:t>
                            </m:r>
                            <m:r>
                              <a:rPr lang="en-AU" b="0" i="1" smtClean="0">
                                <a:latin typeface="Cambria Math" panose="02040503050406030204" pitchFamily="18" charset="0"/>
                              </a:rPr>
                              <m:t>𝑌</m:t>
                            </m:r>
                          </m:e>
                        </m:d>
                        <m:r>
                          <a:rPr lang="en-AU" b="0" i="1" smtClean="0">
                            <a:latin typeface="Cambria Math" panose="02040503050406030204" pitchFamily="18" charset="0"/>
                          </a:rPr>
                          <m:t>=</m:t>
                        </m:r>
                        <m:d>
                          <m:dPr>
                            <m:begChr m:val="‖"/>
                            <m:endChr m:val="‖"/>
                            <m:ctrlPr>
                              <a:rPr lang="en-AU" b="0" i="1" smtClean="0">
                                <a:latin typeface="Cambria Math" panose="02040503050406030204" pitchFamily="18" charset="0"/>
                              </a:rPr>
                            </m:ctrlPr>
                          </m:dPr>
                          <m:e>
                            <m:r>
                              <a:rPr lang="en-AU" b="0" i="1" smtClean="0">
                                <a:latin typeface="Cambria Math" panose="02040503050406030204" pitchFamily="18" charset="0"/>
                              </a:rPr>
                              <m:t>𝑋</m:t>
                            </m:r>
                          </m:e>
                        </m:d>
                        <m:r>
                          <a:rPr lang="en-AU" b="0" i="1" smtClean="0">
                            <a:latin typeface="Cambria Math" panose="02040503050406030204" pitchFamily="18" charset="0"/>
                          </a:rPr>
                          <m:t>+‖</m:t>
                        </m:r>
                        <m:r>
                          <a:rPr lang="en-AU" b="0" i="1" smtClean="0">
                            <a:latin typeface="Cambria Math" panose="02040503050406030204" pitchFamily="18" charset="0"/>
                          </a:rPr>
                          <m:t>𝑌</m:t>
                        </m:r>
                        <m:r>
                          <a:rPr lang="en-AU" b="0" i="1" smtClean="0">
                            <a:latin typeface="Cambria Math" panose="02040503050406030204" pitchFamily="18" charset="0"/>
                          </a:rPr>
                          <m:t>‖</m:t>
                        </m:r>
                      </m:oMath>
                    </m:oMathPara>
                  </a14:m>
                  <a:endParaRPr lang="en-AU" dirty="0"/>
                </a:p>
              </p:txBody>
            </p:sp>
          </mc:Choice>
          <mc:Fallback xmlns="">
            <p:sp>
              <p:nvSpPr>
                <p:cNvPr id="5" name="TextBox 4"/>
                <p:cNvSpPr txBox="1">
                  <a:spLocks noRot="1" noChangeAspect="1" noMove="1" noResize="1" noEditPoints="1" noAdjustHandles="1" noChangeArrowheads="1" noChangeShapeType="1" noTextEdit="1"/>
                </p:cNvSpPr>
                <p:nvPr/>
              </p:nvSpPr>
              <p:spPr>
                <a:xfrm>
                  <a:off x="1450399" y="3584858"/>
                  <a:ext cx="2248564" cy="276999"/>
                </a:xfrm>
                <a:prstGeom prst="rect">
                  <a:avLst/>
                </a:prstGeom>
                <a:blipFill rotWithShape="0">
                  <a:blip r:embed="rId10"/>
                  <a:stretch>
                    <a:fillRect t="-2222" r="-2981" b="-37778"/>
                  </a:stretch>
                </a:blipFill>
              </p:spPr>
              <p:txBody>
                <a:bodyPr/>
                <a:lstStyle/>
                <a:p>
                  <a:r>
                    <a:rPr lang="en-AU">
                      <a:noFill/>
                    </a:rPr>
                    <a:t> </a:t>
                  </a:r>
                </a:p>
              </p:txBody>
            </p:sp>
          </mc:Fallback>
        </mc:AlternateContent>
      </p:grpSp>
    </p:spTree>
    <p:extLst>
      <p:ext uri="{BB962C8B-B14F-4D97-AF65-F5344CB8AC3E}">
        <p14:creationId xmlns:p14="http://schemas.microsoft.com/office/powerpoint/2010/main" val="20929666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lstStyle/>
          <a:p>
            <a:pPr algn="ctr"/>
            <a:r>
              <a:rPr lang="en-AU" dirty="0" smtClean="0">
                <a:cs typeface="Times New Roman" pitchFamily="18" charset="0"/>
              </a:rPr>
              <a:t>Digression: A common misconception with correlated </a:t>
            </a:r>
            <a:r>
              <a:rPr lang="en-AU" dirty="0" err="1" smtClean="0">
                <a:cs typeface="Times New Roman" pitchFamily="18" charset="0"/>
              </a:rPr>
              <a:t>lognormals</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15</a:t>
            </a:fld>
            <a:endParaRPr lang="en-GB"/>
          </a:p>
        </p:txBody>
      </p:sp>
      <p:sp>
        <p:nvSpPr>
          <p:cNvPr id="8" name="Rectangle 5"/>
          <p:cNvSpPr>
            <a:spLocks noChangeArrowheads="1"/>
          </p:cNvSpPr>
          <p:nvPr/>
        </p:nvSpPr>
        <p:spPr bwMode="auto">
          <a:xfrm>
            <a:off x="4343400" y="3328988"/>
            <a:ext cx="9144000" cy="0"/>
          </a:xfrm>
          <a:prstGeom prst="rect">
            <a:avLst/>
          </a:prstGeom>
          <a:noFill/>
          <a:ln w="9525">
            <a:noFill/>
            <a:miter lim="800000"/>
            <a:headEnd/>
            <a:tailEnd/>
          </a:ln>
        </p:spPr>
        <p:txBody>
          <a:bodyPr>
            <a:spAutoFit/>
          </a:bodyPr>
          <a:lstStyle/>
          <a:p>
            <a:endParaRPr lang="en-US"/>
          </a:p>
        </p:txBody>
      </p:sp>
      <p:sp>
        <p:nvSpPr>
          <p:cNvPr id="7" name="Rectangle 3"/>
          <p:cNvSpPr txBox="1">
            <a:spLocks noChangeArrowheads="1"/>
          </p:cNvSpPr>
          <p:nvPr/>
        </p:nvSpPr>
        <p:spPr bwMode="auto">
          <a:xfrm>
            <a:off x="344488" y="1556792"/>
            <a:ext cx="8466164" cy="40820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342900" marR="0" lvl="0" indent="-342900" defTabSz="914400" rtl="0" eaLnBrk="1" fontAlgn="base" latinLnBrk="0" hangingPunct="1">
              <a:lnSpc>
                <a:spcPct val="100000"/>
              </a:lnSpc>
              <a:spcBef>
                <a:spcPct val="50000"/>
              </a:spcBef>
              <a:spcAft>
                <a:spcPct val="100000"/>
              </a:spcAft>
              <a:buClr>
                <a:srgbClr val="8F4693"/>
              </a:buClr>
              <a:buSzTx/>
              <a:buFont typeface="Arial" panose="020B0604020202020204" pitchFamily="34" charset="0"/>
              <a:buChar char="•"/>
              <a:tabLst/>
              <a:defRPr/>
            </a:pPr>
            <a:r>
              <a:rPr kumimoji="0" lang="en-US" sz="2000" b="0" i="0" u="none" strike="noStrike" kern="0" cap="none" spc="0" normalizeH="0" noProof="0" dirty="0" smtClean="0">
                <a:ln>
                  <a:noFill/>
                </a:ln>
                <a:solidFill>
                  <a:srgbClr val="113458"/>
                </a:solidFill>
                <a:effectLst/>
                <a:uLnTx/>
                <a:uFillTx/>
                <a:latin typeface="+mn-lt"/>
                <a:ea typeface="+mn-ea"/>
                <a:cs typeface="Times New Roman" pitchFamily="18" charset="0"/>
              </a:rPr>
              <a:t>Actuaries frequently need to find </a:t>
            </a:r>
            <a:r>
              <a:rPr kumimoji="0" lang="en-US" sz="2000" b="0" i="0" u="none" strike="noStrike" kern="0" cap="none" spc="0" normalizeH="0" noProof="0" dirty="0" err="1" smtClean="0">
                <a:ln>
                  <a:noFill/>
                </a:ln>
                <a:solidFill>
                  <a:srgbClr val="113458"/>
                </a:solidFill>
                <a:effectLst/>
                <a:uLnTx/>
                <a:uFillTx/>
                <a:latin typeface="+mn-lt"/>
                <a:ea typeface="+mn-ea"/>
                <a:cs typeface="Times New Roman" pitchFamily="18" charset="0"/>
              </a:rPr>
              <a:t>covariances</a:t>
            </a:r>
            <a:r>
              <a:rPr kumimoji="0" lang="en-US" sz="2000" b="0" i="0" u="none" strike="noStrike" kern="0" cap="none" spc="0" normalizeH="0" noProof="0" dirty="0" smtClean="0">
                <a:ln>
                  <a:noFill/>
                </a:ln>
                <a:solidFill>
                  <a:srgbClr val="113458"/>
                </a:solidFill>
                <a:effectLst/>
                <a:uLnTx/>
                <a:uFillTx/>
                <a:latin typeface="+mn-lt"/>
                <a:ea typeface="+mn-ea"/>
                <a:cs typeface="Times New Roman" pitchFamily="18" charset="0"/>
              </a:rPr>
              <a:t> or correlations between variables. such as when finding the variance of a sum of forecasts (for example in </a:t>
            </a:r>
            <a:r>
              <a:rPr kumimoji="0" lang="en-US" sz="2000" b="0" i="0" u="none" strike="noStrike" kern="0" cap="none" spc="0" normalizeH="0" noProof="0" dirty="0" err="1" smtClean="0">
                <a:ln>
                  <a:noFill/>
                </a:ln>
                <a:solidFill>
                  <a:srgbClr val="113458"/>
                </a:solidFill>
                <a:effectLst/>
                <a:uLnTx/>
                <a:uFillTx/>
                <a:latin typeface="+mn-lt"/>
                <a:ea typeface="+mn-ea"/>
                <a:cs typeface="Times New Roman" pitchFamily="18" charset="0"/>
              </a:rPr>
              <a:t>P&amp;C</a:t>
            </a:r>
            <a:r>
              <a:rPr kumimoji="0" lang="en-US" sz="2000" b="0" i="0" u="none" strike="noStrike" kern="0" cap="none" spc="0" normalizeH="0" noProof="0" dirty="0" smtClean="0">
                <a:ln>
                  <a:noFill/>
                </a:ln>
                <a:solidFill>
                  <a:srgbClr val="113458"/>
                </a:solidFill>
                <a:effectLst/>
                <a:uLnTx/>
                <a:uFillTx/>
                <a:latin typeface="+mn-lt"/>
                <a:ea typeface="+mn-ea"/>
                <a:cs typeface="Times New Roman" pitchFamily="18" charset="0"/>
              </a:rPr>
              <a:t> reserving, when combining territories or lines of business, or computing the benefit from diversification).</a:t>
            </a:r>
            <a:endParaRPr lang="en-AU" sz="2000" kern="0" dirty="0">
              <a:solidFill>
                <a:srgbClr val="113458"/>
              </a:solidFill>
              <a:latin typeface="+mn-lt"/>
              <a:cs typeface="Times New Roman" pitchFamily="18" charset="0"/>
            </a:endParaRPr>
          </a:p>
          <a:p>
            <a:pPr marL="342900" marR="0" lvl="0" indent="-342900" defTabSz="914400" rtl="0" eaLnBrk="1" fontAlgn="base" latinLnBrk="0" hangingPunct="1">
              <a:lnSpc>
                <a:spcPct val="100000"/>
              </a:lnSpc>
              <a:spcBef>
                <a:spcPct val="50000"/>
              </a:spcBef>
              <a:spcAft>
                <a:spcPct val="100000"/>
              </a:spcAft>
              <a:buClr>
                <a:srgbClr val="8F4693"/>
              </a:buClr>
              <a:buSzTx/>
              <a:buFont typeface="Arial" panose="020B0604020202020204" pitchFamily="34" charset="0"/>
              <a:buChar char="•"/>
              <a:tabLst/>
              <a:defRPr/>
            </a:pPr>
            <a:r>
              <a:rPr kumimoji="0" lang="en-US" sz="2000" b="0" i="0" u="none" strike="noStrike" kern="0" cap="none" spc="0" normalizeH="0" noProof="0" dirty="0" smtClean="0">
                <a:ln>
                  <a:noFill/>
                </a:ln>
                <a:solidFill>
                  <a:srgbClr val="113458"/>
                </a:solidFill>
                <a:effectLst/>
                <a:uLnTx/>
                <a:uFillTx/>
                <a:latin typeface="+mn-lt"/>
                <a:ea typeface="+mn-ea"/>
                <a:cs typeface="Times New Roman" pitchFamily="18" charset="0"/>
              </a:rPr>
              <a:t>Correlated normal random variables are well understood. </a:t>
            </a:r>
          </a:p>
          <a:p>
            <a:pPr marL="342900" marR="0" lvl="0" indent="-342900" defTabSz="914400" rtl="0" eaLnBrk="1" fontAlgn="base" latinLnBrk="0" hangingPunct="1">
              <a:lnSpc>
                <a:spcPct val="100000"/>
              </a:lnSpc>
              <a:spcBef>
                <a:spcPct val="50000"/>
              </a:spcBef>
              <a:spcAft>
                <a:spcPct val="100000"/>
              </a:spcAft>
              <a:buClr>
                <a:srgbClr val="8F4693"/>
              </a:buClr>
              <a:buSzTx/>
              <a:buFont typeface="Arial" panose="020B0604020202020204" pitchFamily="34" charset="0"/>
              <a:buChar char="•"/>
              <a:tabLst/>
              <a:defRPr/>
            </a:pPr>
            <a:r>
              <a:rPr kumimoji="0" lang="en-US" sz="2000" b="0" i="0" u="none" strike="noStrike" kern="0" cap="none" spc="0" normalizeH="0" noProof="0" dirty="0" smtClean="0">
                <a:ln>
                  <a:noFill/>
                </a:ln>
                <a:solidFill>
                  <a:srgbClr val="113458"/>
                </a:solidFill>
                <a:effectLst/>
                <a:uLnTx/>
                <a:uFillTx/>
                <a:latin typeface="+mn-lt"/>
                <a:ea typeface="+mn-ea"/>
                <a:cs typeface="Times New Roman" pitchFamily="18" charset="0"/>
              </a:rPr>
              <a:t>The usual multivariate distribution used for analysis of related </a:t>
            </a:r>
            <a:r>
              <a:rPr kumimoji="0" lang="en-US" sz="2000" b="0" i="0" u="none" strike="noStrike" kern="0" cap="none" spc="0" normalizeH="0" noProof="0" dirty="0" err="1" smtClean="0">
                <a:ln>
                  <a:noFill/>
                </a:ln>
                <a:solidFill>
                  <a:srgbClr val="113458"/>
                </a:solidFill>
                <a:effectLst/>
                <a:uLnTx/>
                <a:uFillTx/>
                <a:latin typeface="+mn-lt"/>
                <a:ea typeface="+mn-ea"/>
                <a:cs typeface="Times New Roman" pitchFamily="18" charset="0"/>
              </a:rPr>
              <a:t>normals</a:t>
            </a:r>
            <a:r>
              <a:rPr kumimoji="0" lang="en-US" sz="2000" b="0" i="0" u="none" strike="noStrike" kern="0" cap="none" spc="0" normalizeH="0" noProof="0" dirty="0" smtClean="0">
                <a:ln>
                  <a:noFill/>
                </a:ln>
                <a:solidFill>
                  <a:srgbClr val="113458"/>
                </a:solidFill>
                <a:effectLst/>
                <a:uLnTx/>
                <a:uFillTx/>
                <a:latin typeface="+mn-lt"/>
                <a:ea typeface="+mn-ea"/>
                <a:cs typeface="Times New Roman" pitchFamily="18" charset="0"/>
              </a:rPr>
              <a:t> is the multivariate normal, where correlated variables are linearly related. In this circumstance, the usual linear correlation (the </a:t>
            </a:r>
            <a:r>
              <a:rPr kumimoji="0" lang="en-US" sz="2000" b="0" i="1" u="none" strike="noStrike" kern="0" cap="none" spc="0" normalizeH="0" noProof="0" dirty="0" smtClean="0">
                <a:ln>
                  <a:noFill/>
                </a:ln>
                <a:solidFill>
                  <a:srgbClr val="113458"/>
                </a:solidFill>
                <a:effectLst/>
                <a:uLnTx/>
                <a:uFillTx/>
                <a:latin typeface="+mn-lt"/>
                <a:ea typeface="+mn-ea"/>
                <a:cs typeface="Times New Roman" pitchFamily="18" charset="0"/>
              </a:rPr>
              <a:t>Pearson correlation</a:t>
            </a:r>
            <a:r>
              <a:rPr kumimoji="0" lang="en-US" sz="2000" b="0" i="0" u="none" strike="noStrike" kern="0" cap="none" spc="0" normalizeH="0" noProof="0" dirty="0" smtClean="0">
                <a:ln>
                  <a:noFill/>
                </a:ln>
                <a:solidFill>
                  <a:srgbClr val="113458"/>
                </a:solidFill>
                <a:effectLst/>
                <a:uLnTx/>
                <a:uFillTx/>
                <a:latin typeface="+mn-lt"/>
                <a:ea typeface="+mn-ea"/>
                <a:cs typeface="Times New Roman" pitchFamily="18" charset="0"/>
              </a:rPr>
              <a:t>) makes sense.</a:t>
            </a:r>
            <a:endParaRPr kumimoji="0" lang="en-AU" sz="2000" b="0" i="0" u="none" strike="noStrike" kern="0" cap="none" spc="0" normalizeH="0" noProof="0" dirty="0">
              <a:ln>
                <a:noFill/>
              </a:ln>
              <a:solidFill>
                <a:srgbClr val="113458"/>
              </a:solidFill>
              <a:effectLst/>
              <a:uLnTx/>
              <a:uFillTx/>
              <a:latin typeface="+mn-lt"/>
              <a:ea typeface="+mn-ea"/>
              <a:cs typeface="+mn-cs"/>
            </a:endParaRPr>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lstStyle/>
          <a:p>
            <a:pPr algn="ctr"/>
            <a:r>
              <a:rPr lang="en-AU" dirty="0" smtClean="0">
                <a:cs typeface="Times New Roman" pitchFamily="18" charset="0"/>
              </a:rPr>
              <a:t>A common misconception with correlated </a:t>
            </a:r>
            <a:r>
              <a:rPr lang="en-AU" dirty="0" err="1" smtClean="0">
                <a:cs typeface="Times New Roman" pitchFamily="18" charset="0"/>
              </a:rPr>
              <a:t>lognormals</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16</a:t>
            </a:fld>
            <a:endParaRPr lang="en-GB"/>
          </a:p>
        </p:txBody>
      </p:sp>
      <p:sp>
        <p:nvSpPr>
          <p:cNvPr id="8" name="Rectangle 5"/>
          <p:cNvSpPr>
            <a:spLocks noChangeArrowheads="1"/>
          </p:cNvSpPr>
          <p:nvPr/>
        </p:nvSpPr>
        <p:spPr bwMode="auto">
          <a:xfrm>
            <a:off x="4343400" y="3328988"/>
            <a:ext cx="9144000" cy="0"/>
          </a:xfrm>
          <a:prstGeom prst="rect">
            <a:avLst/>
          </a:prstGeom>
          <a:noFill/>
          <a:ln w="9525">
            <a:noFill/>
            <a:miter lim="800000"/>
            <a:headEnd/>
            <a:tailEnd/>
          </a:ln>
        </p:spPr>
        <p:txBody>
          <a:bodyPr>
            <a:spAutoFit/>
          </a:bodyPr>
          <a:lstStyle/>
          <a:p>
            <a:endParaRPr lang="en-US"/>
          </a:p>
        </p:txBody>
      </p:sp>
      <p:sp>
        <p:nvSpPr>
          <p:cNvPr id="9" name="Rectangle 3"/>
          <p:cNvSpPr txBox="1">
            <a:spLocks noChangeArrowheads="1"/>
          </p:cNvSpPr>
          <p:nvPr/>
        </p:nvSpPr>
        <p:spPr bwMode="auto">
          <a:xfrm>
            <a:off x="1238224" y="2214554"/>
            <a:ext cx="6729434" cy="26574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269875" marR="0" lvl="0" algn="just" defTabSz="914400" rtl="0" eaLnBrk="1" fontAlgn="base" latinLnBrk="0" hangingPunct="1">
              <a:lnSpc>
                <a:spcPct val="100000"/>
              </a:lnSpc>
              <a:spcBef>
                <a:spcPct val="50000"/>
              </a:spcBef>
              <a:spcAft>
                <a:spcPct val="100000"/>
              </a:spcAft>
              <a:buClr>
                <a:srgbClr val="8F4693"/>
              </a:buClr>
              <a:buSzTx/>
              <a:buFont typeface="Arial" charset="0"/>
              <a:buNone/>
              <a:tabLst/>
              <a:defRPr/>
            </a:pPr>
            <a:r>
              <a:rPr kumimoji="0" lang="en-AU" sz="2200" b="0" i="0" u="none" strike="noStrike" kern="0" cap="none" spc="0" normalizeH="0" noProof="0" smtClean="0">
                <a:ln>
                  <a:noFill/>
                </a:ln>
                <a:solidFill>
                  <a:srgbClr val="113458"/>
                </a:solidFill>
                <a:effectLst/>
                <a:uLnTx/>
                <a:uFillTx/>
                <a:latin typeface="+mn-lt"/>
                <a:ea typeface="+mn-ea"/>
                <a:cs typeface="Times New Roman" pitchFamily="18" charset="0"/>
              </a:rPr>
              <a:t>However, when dealing with lognormal random variables (whose logs are normally distributed), if the underlying normal variables are linearly correlated, then the correlation of lognormals changes as the variance parameters change, even though the correlation of the underlying normal does not.</a:t>
            </a:r>
            <a:endParaRPr kumimoji="0" lang="en-AU" sz="2200" b="0" i="0" u="none" strike="noStrike" kern="0" cap="none" spc="0" normalizeH="0" noProof="0">
              <a:ln>
                <a:noFill/>
              </a:ln>
              <a:solidFill>
                <a:srgbClr val="113458"/>
              </a:solidFill>
              <a:effectLst/>
              <a:uLnTx/>
              <a:uFillTx/>
              <a:latin typeface="+mn-lt"/>
              <a:ea typeface="+mn-ea"/>
              <a:cs typeface="+mn-cs"/>
            </a:endParaRPr>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lstStyle/>
          <a:p>
            <a:pPr algn="ctr"/>
            <a:r>
              <a:rPr lang="en-AU" dirty="0" smtClean="0">
                <a:cs typeface="Times New Roman" pitchFamily="18" charset="0"/>
              </a:rPr>
              <a:t>A common misconception with correlated </a:t>
            </a:r>
            <a:r>
              <a:rPr lang="en-AU" dirty="0" err="1" smtClean="0">
                <a:cs typeface="Times New Roman" pitchFamily="18" charset="0"/>
              </a:rPr>
              <a:t>lognormals</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17</a:t>
            </a:fld>
            <a:endParaRPr lang="en-GB"/>
          </a:p>
        </p:txBody>
      </p:sp>
      <p:sp>
        <p:nvSpPr>
          <p:cNvPr id="8" name="Rectangle 5"/>
          <p:cNvSpPr>
            <a:spLocks noChangeArrowheads="1"/>
          </p:cNvSpPr>
          <p:nvPr/>
        </p:nvSpPr>
        <p:spPr bwMode="auto">
          <a:xfrm>
            <a:off x="4343400" y="3328988"/>
            <a:ext cx="9144000" cy="0"/>
          </a:xfrm>
          <a:prstGeom prst="rect">
            <a:avLst/>
          </a:prstGeom>
          <a:noFill/>
          <a:ln w="9525">
            <a:noFill/>
            <a:miter lim="800000"/>
            <a:headEnd/>
            <a:tailEnd/>
          </a:ln>
        </p:spPr>
        <p:txBody>
          <a:bodyPr>
            <a:spAutoFit/>
          </a:bodyPr>
          <a:lstStyle/>
          <a:p>
            <a:endParaRPr lang="en-US"/>
          </a:p>
        </p:txBody>
      </p:sp>
      <p:sp>
        <p:nvSpPr>
          <p:cNvPr id="7" name="Rectangle 2"/>
          <p:cNvSpPr txBox="1">
            <a:spLocks noChangeArrowheads="1"/>
          </p:cNvSpPr>
          <p:nvPr/>
        </p:nvSpPr>
        <p:spPr bwMode="auto">
          <a:xfrm>
            <a:off x="3398808" y="1563675"/>
            <a:ext cx="4343400" cy="1447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AU" sz="2000" b="0" i="0" u="none" strike="noStrike" kern="1200" cap="none" spc="0" normalizeH="0" noProof="0" smtClean="0">
                <a:ln>
                  <a:noFill/>
                </a:ln>
                <a:solidFill>
                  <a:srgbClr val="113458"/>
                </a:solidFill>
                <a:effectLst/>
                <a:uLnTx/>
                <a:uFillTx/>
                <a:latin typeface="+mj-lt"/>
                <a:ea typeface="+mj-ea"/>
                <a:cs typeface="Times New Roman" pitchFamily="18" charset="0"/>
              </a:rPr>
              <a:t>All three lognormals below are based on normal variables with correlation 0.78,  as shown left, but with different standard deviations.</a:t>
            </a:r>
          </a:p>
        </p:txBody>
      </p:sp>
      <p:pic>
        <p:nvPicPr>
          <p:cNvPr id="25602" name="Picture 2" descr="C:\Documents and Settings\David Odell\My Documents\promotional\Ben GIRO\lncorr1a.bmp"/>
          <p:cNvPicPr>
            <a:picLocks noChangeAspect="1" noChangeArrowheads="1"/>
          </p:cNvPicPr>
          <p:nvPr/>
        </p:nvPicPr>
        <p:blipFill>
          <a:blip r:embed="rId2"/>
          <a:srcRect/>
          <a:stretch>
            <a:fillRect/>
          </a:stretch>
        </p:blipFill>
        <p:spPr bwMode="auto">
          <a:xfrm>
            <a:off x="881034" y="1714488"/>
            <a:ext cx="2181225" cy="2066925"/>
          </a:xfrm>
          <a:prstGeom prst="rect">
            <a:avLst/>
          </a:prstGeom>
          <a:noFill/>
        </p:spPr>
      </p:pic>
      <p:pic>
        <p:nvPicPr>
          <p:cNvPr id="25603" name="Picture 3"/>
          <p:cNvPicPr>
            <a:picLocks noChangeAspect="1" noChangeArrowheads="1"/>
          </p:cNvPicPr>
          <p:nvPr/>
        </p:nvPicPr>
        <p:blipFill>
          <a:blip r:embed="rId3"/>
          <a:srcRect/>
          <a:stretch>
            <a:fillRect/>
          </a:stretch>
        </p:blipFill>
        <p:spPr bwMode="auto">
          <a:xfrm>
            <a:off x="809596" y="3929066"/>
            <a:ext cx="2305050" cy="2181225"/>
          </a:xfrm>
          <a:prstGeom prst="rect">
            <a:avLst/>
          </a:prstGeom>
          <a:noFill/>
          <a:ln w="9525">
            <a:noFill/>
            <a:miter lim="800000"/>
            <a:headEnd/>
            <a:tailEnd/>
          </a:ln>
          <a:effectLst/>
        </p:spPr>
      </p:pic>
      <p:pic>
        <p:nvPicPr>
          <p:cNvPr id="25605" name="Picture 5"/>
          <p:cNvPicPr>
            <a:picLocks noChangeAspect="1" noChangeArrowheads="1"/>
          </p:cNvPicPr>
          <p:nvPr/>
        </p:nvPicPr>
        <p:blipFill>
          <a:blip r:embed="rId4"/>
          <a:srcRect/>
          <a:stretch>
            <a:fillRect/>
          </a:stretch>
        </p:blipFill>
        <p:spPr bwMode="auto">
          <a:xfrm>
            <a:off x="3309926" y="3929066"/>
            <a:ext cx="4591050" cy="2209800"/>
          </a:xfrm>
          <a:prstGeom prst="rect">
            <a:avLst/>
          </a:prstGeom>
          <a:noFill/>
          <a:ln w="9525">
            <a:noFill/>
            <a:miter lim="800000"/>
            <a:headEnd/>
            <a:tailEnd/>
          </a:ln>
          <a:effectLst/>
        </p:spPr>
      </p:pic>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lstStyle/>
          <a:p>
            <a:pPr algn="ctr"/>
            <a:r>
              <a:rPr lang="en-AU" dirty="0" smtClean="0">
                <a:cs typeface="Times New Roman" pitchFamily="18" charset="0"/>
              </a:rPr>
              <a:t>A common misconception with correlated </a:t>
            </a:r>
            <a:r>
              <a:rPr lang="en-AU" dirty="0" err="1" smtClean="0">
                <a:cs typeface="Times New Roman" pitchFamily="18" charset="0"/>
              </a:rPr>
              <a:t>lognormals</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18</a:t>
            </a:fld>
            <a:endParaRPr lang="en-GB"/>
          </a:p>
        </p:txBody>
      </p:sp>
      <p:sp>
        <p:nvSpPr>
          <p:cNvPr id="8" name="Rectangle 5"/>
          <p:cNvSpPr>
            <a:spLocks noChangeArrowheads="1"/>
          </p:cNvSpPr>
          <p:nvPr/>
        </p:nvSpPr>
        <p:spPr bwMode="auto">
          <a:xfrm>
            <a:off x="4343400" y="3328988"/>
            <a:ext cx="9144000" cy="0"/>
          </a:xfrm>
          <a:prstGeom prst="rect">
            <a:avLst/>
          </a:prstGeom>
          <a:noFill/>
          <a:ln w="9525">
            <a:noFill/>
            <a:miter lim="800000"/>
            <a:headEnd/>
            <a:tailEnd/>
          </a:ln>
        </p:spPr>
        <p:txBody>
          <a:bodyPr>
            <a:spAutoFit/>
          </a:bodyPr>
          <a:lstStyle/>
          <a:p>
            <a:endParaRPr lang="en-US"/>
          </a:p>
        </p:txBody>
      </p:sp>
      <p:sp>
        <p:nvSpPr>
          <p:cNvPr id="7" name="Rectangle 2"/>
          <p:cNvSpPr txBox="1">
            <a:spLocks noChangeArrowheads="1"/>
          </p:cNvSpPr>
          <p:nvPr/>
        </p:nvSpPr>
        <p:spPr bwMode="auto">
          <a:xfrm>
            <a:off x="452406" y="1357298"/>
            <a:ext cx="9001188"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100000"/>
              </a:spcAft>
              <a:buClrTx/>
              <a:buSzTx/>
              <a:buFontTx/>
              <a:buNone/>
              <a:tabLst/>
              <a:defRPr/>
            </a:pPr>
            <a:r>
              <a:rPr kumimoji="0" lang="en-US" sz="2000" i="0" u="none" strike="noStrike" kern="0" cap="none" spc="0" normalizeH="0" noProof="0" smtClean="0">
                <a:ln>
                  <a:noFill/>
                </a:ln>
                <a:solidFill>
                  <a:srgbClr val="113458"/>
                </a:solidFill>
                <a:effectLst/>
                <a:uLnTx/>
                <a:uFillTx/>
                <a:latin typeface="+mj-lt"/>
                <a:ea typeface="+mj-ea"/>
                <a:cs typeface="Times New Roman" pitchFamily="18" charset="0"/>
              </a:rPr>
              <a:t>We cannot measure the correlation on the log-scale and apply that correlation directly to the dollar scale, because the correlation is not the same on that scale.</a:t>
            </a:r>
            <a:br>
              <a:rPr kumimoji="0" lang="en-US" sz="2000" i="0" u="none" strike="noStrike" kern="0" cap="none" spc="0" normalizeH="0" noProof="0" smtClean="0">
                <a:ln>
                  <a:noFill/>
                </a:ln>
                <a:solidFill>
                  <a:srgbClr val="113458"/>
                </a:solidFill>
                <a:effectLst/>
                <a:uLnTx/>
                <a:uFillTx/>
                <a:latin typeface="+mj-lt"/>
                <a:ea typeface="+mj-ea"/>
                <a:cs typeface="Times New Roman" pitchFamily="18" charset="0"/>
              </a:rPr>
            </a:br>
            <a:r>
              <a:rPr kumimoji="0" lang="en-AU" sz="2000" i="0" u="none" strike="noStrike" kern="0" cap="none" spc="0" normalizeH="0" noProof="0" smtClean="0">
                <a:ln>
                  <a:noFill/>
                </a:ln>
                <a:solidFill>
                  <a:srgbClr val="113458"/>
                </a:solidFill>
                <a:effectLst/>
                <a:uLnTx/>
                <a:uFillTx/>
                <a:latin typeface="+mj-lt"/>
                <a:ea typeface="+mj-ea"/>
                <a:cs typeface="Times New Roman" pitchFamily="18" charset="0"/>
              </a:rPr>
              <a:t/>
            </a:r>
            <a:br>
              <a:rPr kumimoji="0" lang="en-AU" sz="2000" i="0" u="none" strike="noStrike" kern="0" cap="none" spc="0" normalizeH="0" noProof="0" smtClean="0">
                <a:ln>
                  <a:noFill/>
                </a:ln>
                <a:solidFill>
                  <a:srgbClr val="113458"/>
                </a:solidFill>
                <a:effectLst/>
                <a:uLnTx/>
                <a:uFillTx/>
                <a:latin typeface="+mj-lt"/>
                <a:ea typeface="+mj-ea"/>
                <a:cs typeface="Times New Roman" pitchFamily="18" charset="0"/>
              </a:rPr>
            </a:br>
            <a:r>
              <a:rPr kumimoji="0" lang="en-US" sz="2000" i="0" u="none" strike="noStrike" kern="0" cap="none" spc="0" normalizeH="0" noProof="0" smtClean="0">
                <a:ln>
                  <a:noFill/>
                </a:ln>
                <a:solidFill>
                  <a:srgbClr val="113458"/>
                </a:solidFill>
                <a:effectLst/>
                <a:uLnTx/>
                <a:uFillTx/>
                <a:latin typeface="+mj-lt"/>
                <a:ea typeface="+mj-ea"/>
                <a:cs typeface="Times New Roman" pitchFamily="18" charset="0"/>
              </a:rPr>
              <a:t>Additionally, if the relationship is linear on the log scale (the normal variables are multivariate normal) the relationship is no longer linear on the original scale, so the correlation is no longer linear correlation. The relationship between the variables in general becomes a curve</a:t>
            </a:r>
            <a:r>
              <a:rPr kumimoji="0" lang="en-US" sz="2000" b="1" i="0" u="none" strike="noStrike" kern="0" cap="none" spc="0" normalizeH="0" noProof="0" smtClean="0">
                <a:ln>
                  <a:noFill/>
                </a:ln>
                <a:solidFill>
                  <a:srgbClr val="113458"/>
                </a:solidFill>
                <a:effectLst/>
                <a:uLnTx/>
                <a:uFillTx/>
                <a:latin typeface="+mj-lt"/>
                <a:ea typeface="+mj-ea"/>
                <a:cs typeface="Times New Roman" pitchFamily="18" charset="0"/>
              </a:rPr>
              <a:t>:</a:t>
            </a:r>
            <a:endParaRPr kumimoji="0" lang="en-AU" sz="3200" b="1" i="0" u="none" strike="noStrike" kern="0" cap="none" spc="0" normalizeH="0" noProof="0" smtClean="0">
              <a:ln>
                <a:noFill/>
              </a:ln>
              <a:solidFill>
                <a:srgbClr val="113458"/>
              </a:solidFill>
              <a:effectLst/>
              <a:uLnTx/>
              <a:uFillTx/>
              <a:latin typeface="+mj-lt"/>
              <a:ea typeface="+mj-ea"/>
              <a:cs typeface="+mj-cs"/>
            </a:endParaRPr>
          </a:p>
        </p:txBody>
      </p:sp>
      <p:pic>
        <p:nvPicPr>
          <p:cNvPr id="26626" name="Picture 2"/>
          <p:cNvPicPr>
            <a:picLocks noChangeAspect="1" noChangeArrowheads="1"/>
          </p:cNvPicPr>
          <p:nvPr/>
        </p:nvPicPr>
        <p:blipFill>
          <a:blip r:embed="rId2"/>
          <a:srcRect/>
          <a:stretch>
            <a:fillRect/>
          </a:stretch>
        </p:blipFill>
        <p:spPr bwMode="auto">
          <a:xfrm>
            <a:off x="2381232" y="4143380"/>
            <a:ext cx="4943475" cy="2047875"/>
          </a:xfrm>
          <a:prstGeom prst="rect">
            <a:avLst/>
          </a:prstGeom>
          <a:noFill/>
          <a:ln w="9525">
            <a:noFill/>
            <a:miter lim="800000"/>
            <a:headEnd/>
            <a:tailEnd/>
          </a:ln>
          <a:effectLst/>
        </p:spPr>
      </p:pic>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3"/>
          <p:cNvSpPr>
            <a:spLocks noGrp="1"/>
          </p:cNvSpPr>
          <p:nvPr>
            <p:ph type="title"/>
          </p:nvPr>
        </p:nvSpPr>
        <p:spPr/>
        <p:txBody>
          <a:bodyPr/>
          <a:lstStyle/>
          <a:p>
            <a:pPr algn="ctr"/>
            <a:r>
              <a:rPr lang="en-AU" altLang="en-US" sz="3200" dirty="0" smtClean="0"/>
              <a:t>Correlation, Regression and Time Series</a:t>
            </a:r>
          </a:p>
        </p:txBody>
      </p:sp>
      <p:sp>
        <p:nvSpPr>
          <p:cNvPr id="3" name="Slide Number Placeholder 2"/>
          <p:cNvSpPr>
            <a:spLocks noGrp="1"/>
          </p:cNvSpPr>
          <p:nvPr>
            <p:ph type="sldNum" sz="quarter" idx="12"/>
          </p:nvPr>
        </p:nvSpPr>
        <p:spPr/>
        <p:txBody>
          <a:bodyPr/>
          <a:lstStyle/>
          <a:p>
            <a:fld id="{CCC5EDD3-CB13-45EB-8A5C-B486875EE4D2}" type="slidenum">
              <a:rPr lang="en-GB" smtClean="0"/>
              <a:pPr/>
              <a:t>19</a:t>
            </a:fld>
            <a:endParaRPr lang="en-GB"/>
          </a:p>
        </p:txBody>
      </p:sp>
      <p:sp>
        <p:nvSpPr>
          <p:cNvPr id="34820" name="TextBox 4"/>
          <p:cNvSpPr txBox="1">
            <a:spLocks noChangeArrowheads="1"/>
          </p:cNvSpPr>
          <p:nvPr/>
        </p:nvSpPr>
        <p:spPr bwMode="auto">
          <a:xfrm>
            <a:off x="920552" y="1556792"/>
            <a:ext cx="7920881"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285750" indent="-285750" algn="just" eaLnBrk="1" hangingPunct="1">
              <a:buFont typeface="Arial" panose="020B0604020202020204" pitchFamily="34" charset="0"/>
              <a:buChar char="•"/>
            </a:pPr>
            <a:r>
              <a:rPr lang="en-AU" altLang="en-US" sz="2000" dirty="0"/>
              <a:t>Comparing Y vs time and X vs time is very different to comparing Y vs X.</a:t>
            </a:r>
          </a:p>
          <a:p>
            <a:pPr marL="285750" indent="-285750" algn="just" eaLnBrk="1" hangingPunct="1">
              <a:buFont typeface="Arial" panose="020B0604020202020204" pitchFamily="34" charset="0"/>
              <a:buChar char="•"/>
            </a:pPr>
            <a:endParaRPr lang="en-AU" altLang="en-US" sz="2000" dirty="0" smtClean="0"/>
          </a:p>
          <a:p>
            <a:pPr marL="285750" indent="-285750" algn="just" eaLnBrk="1" hangingPunct="1">
              <a:buFont typeface="Arial" panose="020B0604020202020204" pitchFamily="34" charset="0"/>
              <a:buChar char="•"/>
            </a:pPr>
            <a:endParaRPr lang="en-AU" altLang="en-US" sz="2000" dirty="0" smtClean="0"/>
          </a:p>
          <a:p>
            <a:pPr marL="285750" indent="-285750" algn="just" eaLnBrk="1" hangingPunct="1">
              <a:buFont typeface="Arial" panose="020B0604020202020204" pitchFamily="34" charset="0"/>
              <a:buChar char="•"/>
            </a:pPr>
            <a:r>
              <a:rPr lang="en-AU" altLang="en-US" sz="2000" dirty="0" smtClean="0"/>
              <a:t>Correlations </a:t>
            </a:r>
            <a:r>
              <a:rPr lang="en-AU" altLang="en-US" sz="2000" dirty="0"/>
              <a:t>measured before and after regression can be very different. </a:t>
            </a:r>
            <a:br>
              <a:rPr lang="en-AU" altLang="en-US" sz="2000" dirty="0"/>
            </a:br>
            <a:endParaRPr lang="en-AU" altLang="en-US" sz="2000" dirty="0" smtClean="0"/>
          </a:p>
          <a:p>
            <a:pPr marL="285750" indent="-285750" algn="just" eaLnBrk="1" hangingPunct="1">
              <a:buFont typeface="Arial" panose="020B0604020202020204" pitchFamily="34" charset="0"/>
              <a:buChar char="•"/>
            </a:pPr>
            <a:endParaRPr lang="en-AU" altLang="en-US" sz="2000" dirty="0" smtClean="0"/>
          </a:p>
          <a:p>
            <a:pPr marL="285750" indent="-285750" algn="just" eaLnBrk="1" hangingPunct="1">
              <a:buFont typeface="Arial" panose="020B0604020202020204" pitchFamily="34" charset="0"/>
              <a:buChar char="•"/>
            </a:pPr>
            <a:r>
              <a:rPr lang="en-AU" altLang="en-US" sz="2000" dirty="0" smtClean="0"/>
              <a:t>To </a:t>
            </a:r>
            <a:r>
              <a:rPr lang="en-AU" altLang="en-US" sz="2000" dirty="0"/>
              <a:t>assess the effective correlation between two </a:t>
            </a:r>
            <a:r>
              <a:rPr lang="en-AU" altLang="en-US" sz="2000" dirty="0" smtClean="0"/>
              <a:t>series, </a:t>
            </a:r>
            <a:r>
              <a:rPr lang="en-AU" altLang="en-US" sz="2000" dirty="0"/>
              <a:t>must first remove trends (the predictable portion) and measure the correlation of the residuals (the random components.)</a:t>
            </a:r>
          </a:p>
        </p:txBody>
      </p:sp>
    </p:spTree>
    <p:extLst>
      <p:ext uri="{BB962C8B-B14F-4D97-AF65-F5344CB8AC3E}">
        <p14:creationId xmlns:p14="http://schemas.microsoft.com/office/powerpoint/2010/main" val="338600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AU" sz="3200" dirty="0" smtClean="0"/>
              <a:t>Long tail liabilities (LOBs)</a:t>
            </a:r>
            <a:endParaRPr lang="en-GB" sz="3200" dirty="0"/>
          </a:p>
        </p:txBody>
      </p:sp>
      <p:sp>
        <p:nvSpPr>
          <p:cNvPr id="6" name="Subtitle 5"/>
          <p:cNvSpPr>
            <a:spLocks noGrp="1"/>
          </p:cNvSpPr>
          <p:nvPr>
            <p:ph type="subTitle" idx="4294967295"/>
          </p:nvPr>
        </p:nvSpPr>
        <p:spPr>
          <a:xfrm>
            <a:off x="992560" y="1556792"/>
            <a:ext cx="8053387" cy="2879725"/>
          </a:xfrm>
        </p:spPr>
        <p:txBody>
          <a:bodyPr/>
          <a:lstStyle/>
          <a:p>
            <a:pPr marL="457200" indent="-457200">
              <a:buFont typeface="Arial" panose="020B0604020202020204" pitchFamily="34" charset="0"/>
              <a:buChar char="•"/>
            </a:pPr>
            <a:r>
              <a:rPr lang="en-AU" sz="2000" dirty="0" smtClean="0">
                <a:solidFill>
                  <a:srgbClr val="113458"/>
                </a:solidFill>
                <a:latin typeface="Calibri" panose="020F0502020204030204" pitchFamily="34" charset="0"/>
              </a:rPr>
              <a:t>Correlations</a:t>
            </a:r>
          </a:p>
          <a:p>
            <a:pPr marL="457200" indent="-457200">
              <a:buFont typeface="Arial" panose="020B0604020202020204" pitchFamily="34" charset="0"/>
              <a:buChar char="•"/>
            </a:pPr>
            <a:r>
              <a:rPr lang="en-AU" sz="2000" dirty="0" smtClean="0">
                <a:solidFill>
                  <a:srgbClr val="113458"/>
                </a:solidFill>
                <a:latin typeface="Calibri" panose="020F0502020204030204" pitchFamily="34" charset="0"/>
              </a:rPr>
              <a:t>Accident year drivers</a:t>
            </a:r>
          </a:p>
          <a:p>
            <a:pPr marL="457200" indent="-457200">
              <a:buFont typeface="Arial" panose="020B0604020202020204" pitchFamily="34" charset="0"/>
              <a:buChar char="•"/>
            </a:pPr>
            <a:r>
              <a:rPr lang="en-AU" sz="2000" dirty="0" smtClean="0">
                <a:solidFill>
                  <a:srgbClr val="113458"/>
                </a:solidFill>
                <a:latin typeface="Calibri" panose="020F0502020204030204" pitchFamily="34" charset="0"/>
              </a:rPr>
              <a:t>Calendar year drivers</a:t>
            </a:r>
          </a:p>
          <a:p>
            <a:pPr marL="457200" indent="-457200">
              <a:buFont typeface="Arial" panose="020B0604020202020204" pitchFamily="34" charset="0"/>
              <a:buChar char="•"/>
            </a:pPr>
            <a:r>
              <a:rPr lang="en-AU" sz="2000" dirty="0" smtClean="0">
                <a:solidFill>
                  <a:srgbClr val="113458"/>
                </a:solidFill>
                <a:latin typeface="Calibri" panose="020F0502020204030204" pitchFamily="34" charset="0"/>
              </a:rPr>
              <a:t>Seemingly Unrelated Regressions(SUR)</a:t>
            </a:r>
          </a:p>
          <a:p>
            <a:pPr marL="457200" indent="-457200">
              <a:buFont typeface="Arial" panose="020B0604020202020204" pitchFamily="34" charset="0"/>
              <a:buChar char="•"/>
            </a:pPr>
            <a:r>
              <a:rPr lang="en-AU" sz="2000" dirty="0" smtClean="0">
                <a:solidFill>
                  <a:srgbClr val="113458"/>
                </a:solidFill>
                <a:latin typeface="Calibri" panose="020F0502020204030204" pitchFamily="34" charset="0"/>
              </a:rPr>
              <a:t>Single composite model for multiple LOBs</a:t>
            </a:r>
          </a:p>
          <a:p>
            <a:pPr marL="457200" indent="-457200">
              <a:buFont typeface="Arial" panose="020B0604020202020204" pitchFamily="34" charset="0"/>
              <a:buChar char="•"/>
            </a:pPr>
            <a:r>
              <a:rPr lang="en-AU" sz="2000" dirty="0" smtClean="0">
                <a:solidFill>
                  <a:srgbClr val="113458"/>
                </a:solidFill>
                <a:latin typeface="Calibri" panose="020F0502020204030204" pitchFamily="34" charset="0"/>
              </a:rPr>
              <a:t>Risk Capital Allocation</a:t>
            </a:r>
          </a:p>
          <a:p>
            <a:pPr marL="457200" indent="-457200">
              <a:buFont typeface="Arial" panose="020B0604020202020204" pitchFamily="34" charset="0"/>
              <a:buChar char="•"/>
            </a:pPr>
            <a:r>
              <a:rPr lang="en-AU" sz="2000" dirty="0" smtClean="0">
                <a:solidFill>
                  <a:srgbClr val="113458"/>
                </a:solidFill>
                <a:latin typeface="Calibri" panose="020F0502020204030204" pitchFamily="34" charset="0"/>
              </a:rPr>
              <a:t>One year ahead statistics(CDR)</a:t>
            </a:r>
          </a:p>
          <a:p>
            <a:pPr marL="904875" lvl="1" indent="-457200">
              <a:buFont typeface="Arial" panose="020B0604020202020204" pitchFamily="34" charset="0"/>
              <a:buChar char="•"/>
            </a:pPr>
            <a:r>
              <a:rPr lang="en-AU" sz="1600" dirty="0" smtClean="0">
                <a:solidFill>
                  <a:srgbClr val="113458"/>
                </a:solidFill>
                <a:latin typeface="Calibri" panose="020F0502020204030204" pitchFamily="34" charset="0"/>
              </a:rPr>
              <a:t>Variation in mean ultimates one year hence</a:t>
            </a:r>
          </a:p>
          <a:p>
            <a:pPr marL="457200" indent="-457200">
              <a:buFont typeface="Arial" panose="020B0604020202020204" pitchFamily="34" charset="0"/>
              <a:buChar char="•"/>
            </a:pPr>
            <a:r>
              <a:rPr lang="en-AU" sz="2000" dirty="0" smtClean="0">
                <a:solidFill>
                  <a:srgbClr val="113458"/>
                </a:solidFill>
                <a:latin typeface="Calibri" panose="020F0502020204030204" pitchFamily="34" charset="0"/>
              </a:rPr>
              <a:t>Economic Balance Sheet and Solvency II one year risk horizon metrics</a:t>
            </a:r>
            <a:endParaRPr lang="en-AU" dirty="0" smtClean="0">
              <a:solidFill>
                <a:srgbClr val="113458"/>
              </a:solidFill>
            </a:endParaRPr>
          </a:p>
          <a:p>
            <a:endParaRPr lang="en-GB" dirty="0">
              <a:solidFill>
                <a:srgbClr val="113458"/>
              </a:solidFill>
            </a:endParaRPr>
          </a:p>
        </p:txBody>
      </p:sp>
    </p:spTree>
    <p:extLst>
      <p:ext uri="{BB962C8B-B14F-4D97-AF65-F5344CB8AC3E}">
        <p14:creationId xmlns:p14="http://schemas.microsoft.com/office/powerpoint/2010/main" val="16904601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3"/>
          <p:cNvSpPr>
            <a:spLocks noGrp="1"/>
          </p:cNvSpPr>
          <p:nvPr>
            <p:ph type="title"/>
          </p:nvPr>
        </p:nvSpPr>
        <p:spPr/>
        <p:txBody>
          <a:bodyPr/>
          <a:lstStyle/>
          <a:p>
            <a:pPr algn="ctr"/>
            <a:r>
              <a:rPr lang="en-AU" altLang="en-US" sz="3200" dirty="0" smtClean="0"/>
              <a:t>Correlation, Regression and Time Series</a:t>
            </a:r>
          </a:p>
        </p:txBody>
      </p:sp>
      <p:sp>
        <p:nvSpPr>
          <p:cNvPr id="3" name="Slide Number Placeholder 2"/>
          <p:cNvSpPr>
            <a:spLocks noGrp="1"/>
          </p:cNvSpPr>
          <p:nvPr>
            <p:ph type="sldNum" sz="quarter" idx="12"/>
          </p:nvPr>
        </p:nvSpPr>
        <p:spPr/>
        <p:txBody>
          <a:bodyPr/>
          <a:lstStyle/>
          <a:p>
            <a:fld id="{CCC5EDD3-CB13-45EB-8A5C-B486875EE4D2}" type="slidenum">
              <a:rPr lang="en-GB" smtClean="0"/>
              <a:pPr/>
              <a:t>20</a:t>
            </a:fld>
            <a:endParaRPr lang="en-GB"/>
          </a:p>
        </p:txBody>
      </p:sp>
      <p:pic>
        <p:nvPicPr>
          <p:cNvPr id="3482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52600" y="1839243"/>
            <a:ext cx="3214874" cy="2453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82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8976" y="1839727"/>
            <a:ext cx="3198400" cy="244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23" name="TextBox 8"/>
          <p:cNvSpPr txBox="1">
            <a:spLocks noChangeArrowheads="1"/>
          </p:cNvSpPr>
          <p:nvPr/>
        </p:nvSpPr>
        <p:spPr bwMode="auto">
          <a:xfrm>
            <a:off x="461765" y="4436699"/>
            <a:ext cx="9286875"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285750" indent="-285750" eaLnBrk="1" hangingPunct="1">
              <a:buFont typeface="Arial" panose="020B0604020202020204" pitchFamily="34" charset="0"/>
              <a:buChar char="•"/>
            </a:pPr>
            <a:r>
              <a:rPr lang="en-AU" altLang="en-US" sz="2000" dirty="0" smtClean="0"/>
              <a:t>Series A, B, and C all have a </a:t>
            </a:r>
            <a:r>
              <a:rPr lang="en-AU" altLang="en-US" sz="2000" dirty="0"/>
              <a:t>linear </a:t>
            </a:r>
            <a:r>
              <a:rPr lang="en-AU" altLang="en-US" sz="2000" dirty="0" smtClean="0"/>
              <a:t>trend.</a:t>
            </a:r>
          </a:p>
          <a:p>
            <a:pPr marL="285750" indent="-285750" eaLnBrk="1" hangingPunct="1">
              <a:buFont typeface="Arial" panose="020B0604020202020204" pitchFamily="34" charset="0"/>
              <a:buChar char="•"/>
            </a:pPr>
            <a:r>
              <a:rPr lang="en-AU" altLang="en-US" sz="2000" dirty="0" smtClean="0"/>
              <a:t>B </a:t>
            </a:r>
            <a:r>
              <a:rPr lang="en-AU" altLang="en-US" sz="2000" dirty="0"/>
              <a:t>and C appear quite similar. </a:t>
            </a:r>
            <a:endParaRPr lang="en-AU" altLang="en-US" sz="2000" dirty="0" smtClean="0"/>
          </a:p>
          <a:p>
            <a:pPr marL="285750" indent="-285750" eaLnBrk="1" hangingPunct="1">
              <a:buFont typeface="Arial" panose="020B0604020202020204" pitchFamily="34" charset="0"/>
              <a:buChar char="•"/>
            </a:pPr>
            <a:r>
              <a:rPr lang="en-AU" altLang="en-US" sz="2000" dirty="0" smtClean="0"/>
              <a:t>The </a:t>
            </a:r>
            <a:r>
              <a:rPr lang="en-AU" altLang="en-US" sz="2000" dirty="0"/>
              <a:t>correlation between A and B is </a:t>
            </a:r>
            <a:r>
              <a:rPr lang="en-AU" altLang="en-US" sz="2000" dirty="0" smtClean="0"/>
              <a:t>0.91; between </a:t>
            </a:r>
            <a:r>
              <a:rPr lang="en-AU" altLang="en-US" sz="2000" dirty="0"/>
              <a:t>A and C </a:t>
            </a:r>
            <a:r>
              <a:rPr lang="en-AU" altLang="en-US" sz="2000" dirty="0" smtClean="0"/>
              <a:t>it’s 0.97</a:t>
            </a:r>
          </a:p>
          <a:p>
            <a:pPr marL="285750" indent="-285750" eaLnBrk="1" hangingPunct="1">
              <a:buFont typeface="Arial" panose="020B0604020202020204" pitchFamily="34" charset="0"/>
              <a:buChar char="•"/>
            </a:pPr>
            <a:endParaRPr lang="en-AU" altLang="en-US" sz="2000" dirty="0"/>
          </a:p>
          <a:p>
            <a:pPr marL="285750" indent="-285750" eaLnBrk="1" hangingPunct="1">
              <a:buFont typeface="Arial" panose="020B0604020202020204" pitchFamily="34" charset="0"/>
              <a:buChar char="•"/>
            </a:pPr>
            <a:r>
              <a:rPr lang="en-AU" altLang="en-US" sz="2000" dirty="0" smtClean="0"/>
              <a:t> </a:t>
            </a:r>
            <a:r>
              <a:rPr lang="en-AU" altLang="en-US" sz="2000" dirty="0"/>
              <a:t>Are A &amp;</a:t>
            </a:r>
            <a:r>
              <a:rPr lang="en-AU" altLang="en-US" sz="2000" dirty="0" smtClean="0"/>
              <a:t> </a:t>
            </a:r>
            <a:r>
              <a:rPr lang="en-AU" altLang="en-US" sz="2000" dirty="0"/>
              <a:t>B related? </a:t>
            </a:r>
            <a:r>
              <a:rPr lang="en-AU" altLang="en-US" sz="2000" dirty="0" smtClean="0"/>
              <a:t>What about </a:t>
            </a:r>
            <a:r>
              <a:rPr lang="en-AU" altLang="en-US" sz="2000" dirty="0"/>
              <a:t>A &amp;</a:t>
            </a:r>
            <a:r>
              <a:rPr lang="en-AU" altLang="en-US" sz="2000" dirty="0" smtClean="0"/>
              <a:t> C?</a:t>
            </a:r>
            <a:endParaRPr lang="en-AU" altLang="en-US" sz="2000" dirty="0"/>
          </a:p>
        </p:txBody>
      </p:sp>
      <p:sp>
        <p:nvSpPr>
          <p:cNvPr id="4" name="TextBox 3"/>
          <p:cNvSpPr txBox="1"/>
          <p:nvPr/>
        </p:nvSpPr>
        <p:spPr>
          <a:xfrm>
            <a:off x="632520" y="885137"/>
            <a:ext cx="7704856" cy="830997"/>
          </a:xfrm>
          <a:prstGeom prst="rect">
            <a:avLst/>
          </a:prstGeom>
          <a:noFill/>
        </p:spPr>
        <p:txBody>
          <a:bodyPr wrap="square" rtlCol="0">
            <a:spAutoFit/>
          </a:bodyPr>
          <a:lstStyle/>
          <a:p>
            <a:pPr algn="ctr"/>
            <a:r>
              <a:rPr lang="en-AU" sz="2400" u="sng" dirty="0" smtClean="0"/>
              <a:t>If a time series has structure (e.g. trend) you are not measuring correlation!</a:t>
            </a:r>
            <a:endParaRPr lang="en-AU" sz="2400" u="sng" dirty="0"/>
          </a:p>
        </p:txBody>
      </p:sp>
    </p:spTree>
    <p:extLst>
      <p:ext uri="{BB962C8B-B14F-4D97-AF65-F5344CB8AC3E}">
        <p14:creationId xmlns:p14="http://schemas.microsoft.com/office/powerpoint/2010/main" val="12569150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Title 3"/>
          <p:cNvSpPr>
            <a:spLocks noGrp="1"/>
          </p:cNvSpPr>
          <p:nvPr>
            <p:ph type="title"/>
          </p:nvPr>
        </p:nvSpPr>
        <p:spPr/>
        <p:txBody>
          <a:bodyPr/>
          <a:lstStyle/>
          <a:p>
            <a:pPr algn="ctr"/>
            <a:r>
              <a:rPr lang="en-AU" altLang="en-US" sz="3200" dirty="0" smtClean="0"/>
              <a:t>De-trending the series</a:t>
            </a:r>
          </a:p>
        </p:txBody>
      </p:sp>
      <p:sp>
        <p:nvSpPr>
          <p:cNvPr id="3" name="Slide Number Placeholder 2"/>
          <p:cNvSpPr>
            <a:spLocks noGrp="1"/>
          </p:cNvSpPr>
          <p:nvPr>
            <p:ph type="sldNum" sz="quarter" idx="12"/>
          </p:nvPr>
        </p:nvSpPr>
        <p:spPr/>
        <p:txBody>
          <a:bodyPr/>
          <a:lstStyle/>
          <a:p>
            <a:fld id="{CCC5EDD3-CB13-45EB-8A5C-B486875EE4D2}" type="slidenum">
              <a:rPr lang="en-GB" smtClean="0"/>
              <a:pPr/>
              <a:t>21</a:t>
            </a:fld>
            <a:endParaRPr lang="en-GB"/>
          </a:p>
        </p:txBody>
      </p:sp>
      <p:grpSp>
        <p:nvGrpSpPr>
          <p:cNvPr id="2" name="Group 1"/>
          <p:cNvGrpSpPr/>
          <p:nvPr/>
        </p:nvGrpSpPr>
        <p:grpSpPr>
          <a:xfrm>
            <a:off x="704528" y="2636912"/>
            <a:ext cx="8352928" cy="3536657"/>
            <a:chOff x="232172" y="1857375"/>
            <a:chExt cx="9054703" cy="4032250"/>
          </a:xfrm>
        </p:grpSpPr>
        <p:pic>
          <p:nvPicPr>
            <p:cNvPr id="358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172" y="1857375"/>
              <a:ext cx="3095625" cy="195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1250" y="1857376"/>
              <a:ext cx="3095625"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7"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50406" y="3929063"/>
              <a:ext cx="3095625" cy="1960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TextBox 8"/>
            <p:cNvSpPr txBox="1">
              <a:spLocks noChangeArrowheads="1"/>
            </p:cNvSpPr>
            <p:nvPr/>
          </p:nvSpPr>
          <p:spPr bwMode="auto">
            <a:xfrm>
              <a:off x="4256485" y="3500439"/>
              <a:ext cx="1702594"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AU" altLang="en-US" sz="1800">
                  <a:solidFill>
                    <a:srgbClr val="FFC000"/>
                  </a:solidFill>
                  <a:latin typeface="Arial" charset="0"/>
                  <a:cs typeface="Arial" charset="0"/>
                </a:rPr>
                <a:t>Series C</a:t>
              </a:r>
            </a:p>
          </p:txBody>
        </p:sp>
        <p:sp>
          <p:nvSpPr>
            <p:cNvPr id="35849" name="TextBox 9"/>
            <p:cNvSpPr txBox="1">
              <a:spLocks noChangeArrowheads="1"/>
            </p:cNvSpPr>
            <p:nvPr/>
          </p:nvSpPr>
          <p:spPr bwMode="auto">
            <a:xfrm>
              <a:off x="6965157" y="3929064"/>
              <a:ext cx="1702594"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AU" altLang="en-US" sz="1800">
                  <a:solidFill>
                    <a:srgbClr val="C00000"/>
                  </a:solidFill>
                  <a:latin typeface="Arial" charset="0"/>
                  <a:cs typeface="Arial" charset="0"/>
                </a:rPr>
                <a:t>Series B</a:t>
              </a:r>
            </a:p>
          </p:txBody>
        </p:sp>
        <p:sp>
          <p:nvSpPr>
            <p:cNvPr id="35850" name="TextBox 10"/>
            <p:cNvSpPr txBox="1">
              <a:spLocks noChangeArrowheads="1"/>
            </p:cNvSpPr>
            <p:nvPr/>
          </p:nvSpPr>
          <p:spPr bwMode="auto">
            <a:xfrm>
              <a:off x="1016398" y="4010025"/>
              <a:ext cx="1702594"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AU" altLang="en-US" sz="1800">
                  <a:solidFill>
                    <a:srgbClr val="0070C0"/>
                  </a:solidFill>
                  <a:latin typeface="Arial" charset="0"/>
                  <a:cs typeface="Arial" charset="0"/>
                </a:rPr>
                <a:t>Series A</a:t>
              </a:r>
            </a:p>
          </p:txBody>
        </p:sp>
      </p:grpSp>
      <p:sp>
        <p:nvSpPr>
          <p:cNvPr id="12" name="Content Placeholder 2"/>
          <p:cNvSpPr txBox="1">
            <a:spLocks/>
          </p:cNvSpPr>
          <p:nvPr/>
        </p:nvSpPr>
        <p:spPr bwMode="auto">
          <a:xfrm>
            <a:off x="848544" y="844441"/>
            <a:ext cx="7771259" cy="21204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9875" indent="-269875" algn="l" rtl="0" eaLnBrk="1" fontAlgn="base" hangingPunct="1">
              <a:spcBef>
                <a:spcPct val="50000"/>
              </a:spcBef>
              <a:spcAft>
                <a:spcPct val="0"/>
              </a:spcAft>
              <a:buClr>
                <a:srgbClr val="8F4693"/>
              </a:buClr>
              <a:buChar char="•"/>
              <a:defRPr sz="2400">
                <a:solidFill>
                  <a:srgbClr val="3F4548"/>
                </a:solidFill>
                <a:latin typeface="+mn-lt"/>
                <a:ea typeface="+mn-ea"/>
                <a:cs typeface="+mn-cs"/>
              </a:defRPr>
            </a:lvl1pPr>
            <a:lvl2pPr marL="717550" indent="-268288" algn="l" rtl="0" eaLnBrk="1" fontAlgn="base" hangingPunct="1">
              <a:spcBef>
                <a:spcPct val="50000"/>
              </a:spcBef>
              <a:spcAft>
                <a:spcPct val="0"/>
              </a:spcAft>
              <a:buClr>
                <a:srgbClr val="8F4693"/>
              </a:buClr>
              <a:buChar char="–"/>
              <a:defRPr sz="2000">
                <a:solidFill>
                  <a:srgbClr val="3F4548"/>
                </a:solidFill>
                <a:latin typeface="+mn-lt"/>
                <a:cs typeface="+mn-cs"/>
              </a:defRPr>
            </a:lvl2pPr>
            <a:lvl3pPr marL="1071563" indent="-174625" algn="l" rtl="0" eaLnBrk="1" fontAlgn="base" hangingPunct="1">
              <a:spcBef>
                <a:spcPct val="50000"/>
              </a:spcBef>
              <a:spcAft>
                <a:spcPct val="0"/>
              </a:spcAft>
              <a:buClr>
                <a:srgbClr val="8F4693"/>
              </a:buClr>
              <a:buChar char="•"/>
              <a:defRPr>
                <a:solidFill>
                  <a:srgbClr val="3F4548"/>
                </a:solidFill>
                <a:latin typeface="+mn-lt"/>
                <a:cs typeface="+mn-cs"/>
              </a:defRPr>
            </a:lvl3pPr>
            <a:lvl4pPr marL="1433513" indent="-182563" algn="l" rtl="0" eaLnBrk="1" fontAlgn="base" hangingPunct="1">
              <a:spcBef>
                <a:spcPct val="50000"/>
              </a:spcBef>
              <a:spcAft>
                <a:spcPct val="0"/>
              </a:spcAft>
              <a:buClr>
                <a:srgbClr val="8F4693"/>
              </a:buClr>
              <a:buChar char="–"/>
              <a:defRPr sz="1600">
                <a:solidFill>
                  <a:srgbClr val="3F4548"/>
                </a:solidFill>
                <a:latin typeface="+mn-lt"/>
                <a:cs typeface="+mn-cs"/>
              </a:defRPr>
            </a:lvl4pPr>
            <a:lvl5pPr marL="1792288" indent="-176213" algn="l" rtl="0" eaLnBrk="1" fontAlgn="base" hangingPunct="1">
              <a:spcBef>
                <a:spcPct val="50000"/>
              </a:spcBef>
              <a:spcAft>
                <a:spcPct val="0"/>
              </a:spcAft>
              <a:buClr>
                <a:srgbClr val="8F4693"/>
              </a:buClr>
              <a:buFont typeface="Arial" pitchFamily="34" charset="0"/>
              <a:buChar char="•"/>
              <a:defRPr sz="1400">
                <a:solidFill>
                  <a:srgbClr val="3F4548"/>
                </a:solidFill>
                <a:latin typeface="+mn-lt"/>
                <a:cs typeface="+mn-cs"/>
              </a:defRPr>
            </a:lvl5pPr>
            <a:lvl6pPr marL="2249488" indent="-176213" algn="l" rtl="0" eaLnBrk="1" fontAlgn="base" hangingPunct="1">
              <a:spcBef>
                <a:spcPct val="50000"/>
              </a:spcBef>
              <a:spcAft>
                <a:spcPct val="0"/>
              </a:spcAft>
              <a:buClr>
                <a:srgbClr val="D9AB16"/>
              </a:buClr>
              <a:buChar char="»"/>
              <a:defRPr sz="1400">
                <a:solidFill>
                  <a:srgbClr val="0D2E64"/>
                </a:solidFill>
                <a:latin typeface="+mn-lt"/>
                <a:cs typeface="+mn-cs"/>
              </a:defRPr>
            </a:lvl6pPr>
            <a:lvl7pPr marL="2706688" indent="-176213" algn="l" rtl="0" eaLnBrk="1" fontAlgn="base" hangingPunct="1">
              <a:spcBef>
                <a:spcPct val="50000"/>
              </a:spcBef>
              <a:spcAft>
                <a:spcPct val="0"/>
              </a:spcAft>
              <a:buClr>
                <a:srgbClr val="D9AB16"/>
              </a:buClr>
              <a:buChar char="»"/>
              <a:defRPr sz="1400">
                <a:solidFill>
                  <a:srgbClr val="0D2E64"/>
                </a:solidFill>
                <a:latin typeface="+mn-lt"/>
                <a:cs typeface="+mn-cs"/>
              </a:defRPr>
            </a:lvl7pPr>
            <a:lvl8pPr marL="3163888" indent="-176213" algn="l" rtl="0" eaLnBrk="1" fontAlgn="base" hangingPunct="1">
              <a:spcBef>
                <a:spcPct val="50000"/>
              </a:spcBef>
              <a:spcAft>
                <a:spcPct val="0"/>
              </a:spcAft>
              <a:buClr>
                <a:srgbClr val="D9AB16"/>
              </a:buClr>
              <a:buChar char="»"/>
              <a:defRPr sz="1400">
                <a:solidFill>
                  <a:srgbClr val="0D2E64"/>
                </a:solidFill>
                <a:latin typeface="+mn-lt"/>
                <a:cs typeface="+mn-cs"/>
              </a:defRPr>
            </a:lvl8pPr>
            <a:lvl9pPr marL="3621088" indent="-176213" algn="l" rtl="0" eaLnBrk="1" fontAlgn="base" hangingPunct="1">
              <a:spcBef>
                <a:spcPct val="50000"/>
              </a:spcBef>
              <a:spcAft>
                <a:spcPct val="0"/>
              </a:spcAft>
              <a:buClr>
                <a:srgbClr val="D9AB16"/>
              </a:buClr>
              <a:buChar char="»"/>
              <a:defRPr sz="1400">
                <a:solidFill>
                  <a:srgbClr val="0D2E64"/>
                </a:solidFill>
                <a:latin typeface="+mn-lt"/>
                <a:cs typeface="+mn-cs"/>
              </a:defRPr>
            </a:lvl9pPr>
          </a:lstStyle>
          <a:p>
            <a:pPr marL="342900" indent="-342900">
              <a:buFont typeface="Arial" panose="020B0604020202020204" pitchFamily="34" charset="0"/>
              <a:buChar char="•"/>
            </a:pPr>
            <a:r>
              <a:rPr lang="en-AU" altLang="en-US" sz="2000" dirty="0"/>
              <a:t>Remove trends from the series.</a:t>
            </a:r>
          </a:p>
          <a:p>
            <a:pPr lvl="1" indent="0"/>
            <a:r>
              <a:rPr lang="en-AU" altLang="en-US" dirty="0" smtClean="0"/>
              <a:t> </a:t>
            </a:r>
            <a:r>
              <a:rPr lang="en-AU" altLang="en-US" dirty="0"/>
              <a:t>In this case, </a:t>
            </a:r>
            <a:r>
              <a:rPr lang="en-AU" altLang="en-US" dirty="0" smtClean="0"/>
              <a:t>using linear </a:t>
            </a:r>
            <a:r>
              <a:rPr lang="en-AU" altLang="en-US" dirty="0"/>
              <a:t>least-squares regression.</a:t>
            </a:r>
            <a:br>
              <a:rPr lang="en-AU" altLang="en-US" dirty="0"/>
            </a:br>
            <a:endParaRPr lang="en-AU" altLang="en-US" dirty="0"/>
          </a:p>
          <a:p>
            <a:pPr marL="342900" indent="-342900">
              <a:buFont typeface="Arial" panose="020B0604020202020204" pitchFamily="34" charset="0"/>
              <a:buChar char="•"/>
            </a:pPr>
            <a:r>
              <a:rPr lang="en-AU" altLang="en-US" sz="2000" dirty="0" smtClean="0"/>
              <a:t>Separate </a:t>
            </a:r>
            <a:r>
              <a:rPr lang="en-AU" altLang="en-US" sz="2000" dirty="0"/>
              <a:t>predictable components from the random component</a:t>
            </a:r>
            <a:r>
              <a:rPr lang="en-AU" altLang="en-US" sz="1800" dirty="0"/>
              <a:t>.</a:t>
            </a:r>
          </a:p>
        </p:txBody>
      </p:sp>
    </p:spTree>
    <p:extLst>
      <p:ext uri="{BB962C8B-B14F-4D97-AF65-F5344CB8AC3E}">
        <p14:creationId xmlns:p14="http://schemas.microsoft.com/office/powerpoint/2010/main" val="28899498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Title 3"/>
          <p:cNvSpPr>
            <a:spLocks noGrp="1"/>
          </p:cNvSpPr>
          <p:nvPr>
            <p:ph type="title"/>
          </p:nvPr>
        </p:nvSpPr>
        <p:spPr/>
        <p:txBody>
          <a:bodyPr/>
          <a:lstStyle/>
          <a:p>
            <a:pPr algn="ctr"/>
            <a:r>
              <a:rPr lang="en-AU" altLang="en-US" sz="3200" dirty="0" smtClean="0"/>
              <a:t>Compute the correlation of the residuals = </a:t>
            </a:r>
            <a:br>
              <a:rPr lang="en-AU" altLang="en-US" sz="3200" dirty="0" smtClean="0"/>
            </a:br>
            <a:r>
              <a:rPr lang="en-AU" altLang="en-US" sz="3200" dirty="0" smtClean="0"/>
              <a:t>the random component of each series</a:t>
            </a:r>
          </a:p>
        </p:txBody>
      </p:sp>
      <p:sp>
        <p:nvSpPr>
          <p:cNvPr id="3" name="Slide Number Placeholder 2"/>
          <p:cNvSpPr>
            <a:spLocks noGrp="1"/>
          </p:cNvSpPr>
          <p:nvPr>
            <p:ph type="sldNum" sz="quarter" idx="12"/>
          </p:nvPr>
        </p:nvSpPr>
        <p:spPr/>
        <p:txBody>
          <a:bodyPr/>
          <a:lstStyle/>
          <a:p>
            <a:fld id="{CCC5EDD3-CB13-45EB-8A5C-B486875EE4D2}" type="slidenum">
              <a:rPr lang="en-GB" smtClean="0"/>
              <a:pPr/>
              <a:t>22</a:t>
            </a:fld>
            <a:endParaRPr lang="en-GB"/>
          </a:p>
        </p:txBody>
      </p:sp>
      <p:pic>
        <p:nvPicPr>
          <p:cNvPr id="3686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344" y="1196752"/>
            <a:ext cx="3872971"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49517" y="1196752"/>
            <a:ext cx="3750865" cy="250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70" name="TextBox 6"/>
          <p:cNvSpPr txBox="1">
            <a:spLocks noChangeArrowheads="1"/>
          </p:cNvSpPr>
          <p:nvPr/>
        </p:nvSpPr>
        <p:spPr bwMode="auto">
          <a:xfrm>
            <a:off x="464344" y="3768502"/>
            <a:ext cx="3869531"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AU" altLang="en-US" sz="1800"/>
              <a:t>Residual or “Process” Correlation of A and B = -0.07</a:t>
            </a:r>
          </a:p>
        </p:txBody>
      </p:sp>
      <p:sp>
        <p:nvSpPr>
          <p:cNvPr id="36871" name="TextBox 7"/>
          <p:cNvSpPr txBox="1">
            <a:spLocks noChangeArrowheads="1"/>
          </p:cNvSpPr>
          <p:nvPr/>
        </p:nvSpPr>
        <p:spPr bwMode="auto">
          <a:xfrm>
            <a:off x="5649517" y="3768502"/>
            <a:ext cx="3869531"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AU" altLang="en-US" sz="1800"/>
              <a:t>Residual or “Process” Correlation of A and C = 0.42</a:t>
            </a:r>
          </a:p>
        </p:txBody>
      </p:sp>
      <p:sp>
        <p:nvSpPr>
          <p:cNvPr id="36872" name="TextBox 8"/>
          <p:cNvSpPr txBox="1">
            <a:spLocks noChangeArrowheads="1"/>
          </p:cNvSpPr>
          <p:nvPr/>
        </p:nvSpPr>
        <p:spPr bwMode="auto">
          <a:xfrm>
            <a:off x="416496" y="4653136"/>
            <a:ext cx="9364265" cy="1323439"/>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AU" altLang="en-US" sz="2000" u="sng" dirty="0"/>
              <a:t>Conclusion:</a:t>
            </a:r>
            <a:r>
              <a:rPr lang="en-AU" altLang="en-US" sz="2000" dirty="0"/>
              <a:t> The series A and B merely share a common positive trend. There is no apparent causal or predictive relation between them. Series A and C exhibit a positive correlation. Information about the next value of C does have a significant bearing on prediction of the next value of A.</a:t>
            </a:r>
          </a:p>
        </p:txBody>
      </p:sp>
    </p:spTree>
    <p:extLst>
      <p:ext uri="{BB962C8B-B14F-4D97-AF65-F5344CB8AC3E}">
        <p14:creationId xmlns:p14="http://schemas.microsoft.com/office/powerpoint/2010/main" val="24737704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Correlation in time-series</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23</a:t>
            </a:fld>
            <a:endParaRPr lang="en-GB"/>
          </a:p>
        </p:txBody>
      </p:sp>
      <p:pic>
        <p:nvPicPr>
          <p:cNvPr id="5122" name="Picture 2"/>
          <p:cNvPicPr>
            <a:picLocks noChangeAspect="1" noChangeArrowheads="1"/>
          </p:cNvPicPr>
          <p:nvPr/>
        </p:nvPicPr>
        <p:blipFill>
          <a:blip r:embed="rId2"/>
          <a:srcRect/>
          <a:stretch>
            <a:fillRect/>
          </a:stretch>
        </p:blipFill>
        <p:spPr bwMode="auto">
          <a:xfrm>
            <a:off x="666720" y="1571612"/>
            <a:ext cx="2428892" cy="2428892"/>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5310190" y="1500174"/>
            <a:ext cx="2428892" cy="2428892"/>
          </a:xfrm>
          <a:prstGeom prst="rect">
            <a:avLst/>
          </a:prstGeom>
          <a:noFill/>
          <a:ln w="9525">
            <a:noFill/>
            <a:miter lim="800000"/>
            <a:headEnd/>
            <a:tailEnd/>
          </a:ln>
          <a:effectLst/>
        </p:spPr>
      </p:pic>
      <p:pic>
        <p:nvPicPr>
          <p:cNvPr id="5124" name="Picture 4"/>
          <p:cNvPicPr>
            <a:picLocks noChangeAspect="1" noChangeArrowheads="1"/>
          </p:cNvPicPr>
          <p:nvPr/>
        </p:nvPicPr>
        <p:blipFill>
          <a:blip r:embed="rId4"/>
          <a:srcRect/>
          <a:stretch>
            <a:fillRect/>
          </a:stretch>
        </p:blipFill>
        <p:spPr bwMode="auto">
          <a:xfrm>
            <a:off x="738158" y="3786190"/>
            <a:ext cx="2357454" cy="2357454"/>
          </a:xfrm>
          <a:prstGeom prst="rect">
            <a:avLst/>
          </a:prstGeom>
          <a:noFill/>
          <a:ln w="9525">
            <a:noFill/>
            <a:miter lim="800000"/>
            <a:headEnd/>
            <a:tailEnd/>
          </a:ln>
          <a:effectLst/>
        </p:spPr>
      </p:pic>
      <p:pic>
        <p:nvPicPr>
          <p:cNvPr id="5125" name="Picture 5"/>
          <p:cNvPicPr>
            <a:picLocks noChangeAspect="1" noChangeArrowheads="1"/>
          </p:cNvPicPr>
          <p:nvPr/>
        </p:nvPicPr>
        <p:blipFill>
          <a:blip r:embed="rId5"/>
          <a:srcRect/>
          <a:stretch>
            <a:fillRect/>
          </a:stretch>
        </p:blipFill>
        <p:spPr bwMode="auto">
          <a:xfrm>
            <a:off x="5381628" y="3786190"/>
            <a:ext cx="2357454" cy="2357454"/>
          </a:xfrm>
          <a:prstGeom prst="rect">
            <a:avLst/>
          </a:prstGeom>
          <a:noFill/>
          <a:ln w="9525">
            <a:noFill/>
            <a:miter lim="800000"/>
            <a:headEnd/>
            <a:tailEnd/>
          </a:ln>
          <a:effectLst/>
        </p:spPr>
      </p:pic>
      <p:sp>
        <p:nvSpPr>
          <p:cNvPr id="11" name="Text Box 15"/>
          <p:cNvSpPr txBox="1">
            <a:spLocks noChangeArrowheads="1"/>
          </p:cNvSpPr>
          <p:nvPr/>
        </p:nvSpPr>
        <p:spPr bwMode="auto">
          <a:xfrm>
            <a:off x="3017838" y="2152650"/>
            <a:ext cx="1152525" cy="641350"/>
          </a:xfrm>
          <a:prstGeom prst="rect">
            <a:avLst/>
          </a:prstGeom>
          <a:noFill/>
          <a:ln w="9525">
            <a:noFill/>
            <a:miter lim="800000"/>
            <a:headEnd/>
            <a:tailEnd/>
          </a:ln>
        </p:spPr>
        <p:txBody>
          <a:bodyPr>
            <a:spAutoFit/>
          </a:bodyPr>
          <a:lstStyle/>
          <a:p>
            <a:pPr>
              <a:spcBef>
                <a:spcPct val="50000"/>
              </a:spcBef>
            </a:pPr>
            <a:r>
              <a:rPr lang="en-AU">
                <a:solidFill>
                  <a:srgbClr val="113458"/>
                </a:solidFill>
                <a:latin typeface="Calibri" pitchFamily="34" charset="0"/>
              </a:rPr>
              <a:t>Series corr. = 0</a:t>
            </a:r>
          </a:p>
        </p:txBody>
      </p:sp>
      <p:sp>
        <p:nvSpPr>
          <p:cNvPr id="12" name="Text Box 16"/>
          <p:cNvSpPr txBox="1">
            <a:spLocks noChangeArrowheads="1"/>
          </p:cNvSpPr>
          <p:nvPr/>
        </p:nvSpPr>
        <p:spPr bwMode="auto">
          <a:xfrm>
            <a:off x="7596206" y="2143116"/>
            <a:ext cx="1152525" cy="641350"/>
          </a:xfrm>
          <a:prstGeom prst="rect">
            <a:avLst/>
          </a:prstGeom>
          <a:noFill/>
          <a:ln w="9525">
            <a:noFill/>
            <a:miter lim="800000"/>
            <a:headEnd/>
            <a:tailEnd/>
          </a:ln>
        </p:spPr>
        <p:txBody>
          <a:bodyPr>
            <a:spAutoFit/>
          </a:bodyPr>
          <a:lstStyle/>
          <a:p>
            <a:pPr>
              <a:spcBef>
                <a:spcPct val="50000"/>
              </a:spcBef>
            </a:pPr>
            <a:r>
              <a:rPr lang="en-AU">
                <a:solidFill>
                  <a:srgbClr val="113458"/>
                </a:solidFill>
                <a:latin typeface="Calibri" pitchFamily="34" charset="0"/>
              </a:rPr>
              <a:t>Series corr. = 0.5</a:t>
            </a:r>
          </a:p>
        </p:txBody>
      </p:sp>
      <p:sp>
        <p:nvSpPr>
          <p:cNvPr id="13" name="Text Box 17"/>
          <p:cNvSpPr txBox="1">
            <a:spLocks noChangeArrowheads="1"/>
          </p:cNvSpPr>
          <p:nvPr/>
        </p:nvSpPr>
        <p:spPr bwMode="auto">
          <a:xfrm>
            <a:off x="2952736" y="4500570"/>
            <a:ext cx="1295400" cy="668338"/>
          </a:xfrm>
          <a:prstGeom prst="rect">
            <a:avLst/>
          </a:prstGeom>
          <a:noFill/>
          <a:ln w="9525">
            <a:noFill/>
            <a:miter lim="800000"/>
            <a:headEnd/>
            <a:tailEnd/>
          </a:ln>
        </p:spPr>
        <p:txBody>
          <a:bodyPr>
            <a:spAutoFit/>
          </a:bodyPr>
          <a:lstStyle/>
          <a:p>
            <a:pPr>
              <a:spcBef>
                <a:spcPct val="10000"/>
              </a:spcBef>
            </a:pPr>
            <a:r>
              <a:rPr lang="en-AU">
                <a:solidFill>
                  <a:srgbClr val="113458"/>
                </a:solidFill>
                <a:latin typeface="Calibri" pitchFamily="34" charset="0"/>
              </a:rPr>
              <a:t>Series </a:t>
            </a:r>
          </a:p>
          <a:p>
            <a:pPr>
              <a:spcBef>
                <a:spcPct val="10000"/>
              </a:spcBef>
            </a:pPr>
            <a:r>
              <a:rPr lang="en-AU">
                <a:solidFill>
                  <a:srgbClr val="113458"/>
                </a:solidFill>
                <a:latin typeface="Calibri" pitchFamily="34" charset="0"/>
              </a:rPr>
              <a:t>corr. = -0.5</a:t>
            </a:r>
          </a:p>
        </p:txBody>
      </p:sp>
      <p:sp>
        <p:nvSpPr>
          <p:cNvPr id="14" name="Text Box 18"/>
          <p:cNvSpPr txBox="1">
            <a:spLocks noChangeArrowheads="1"/>
          </p:cNvSpPr>
          <p:nvPr/>
        </p:nvSpPr>
        <p:spPr bwMode="auto">
          <a:xfrm>
            <a:off x="7667644" y="4500570"/>
            <a:ext cx="1152525" cy="641350"/>
          </a:xfrm>
          <a:prstGeom prst="rect">
            <a:avLst/>
          </a:prstGeom>
          <a:noFill/>
          <a:ln w="9525">
            <a:noFill/>
            <a:miter lim="800000"/>
            <a:headEnd/>
            <a:tailEnd/>
          </a:ln>
        </p:spPr>
        <p:txBody>
          <a:bodyPr>
            <a:spAutoFit/>
          </a:bodyPr>
          <a:lstStyle/>
          <a:p>
            <a:pPr>
              <a:spcBef>
                <a:spcPct val="50000"/>
              </a:spcBef>
            </a:pPr>
            <a:r>
              <a:rPr lang="en-AU">
                <a:solidFill>
                  <a:srgbClr val="113458"/>
                </a:solidFill>
                <a:latin typeface="Calibri" pitchFamily="34" charset="0"/>
              </a:rPr>
              <a:t>Series corr. = 0.8</a:t>
            </a:r>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400" dirty="0" smtClean="0"/>
              <a:t>We call the correlation of the random component (after </a:t>
            </a:r>
            <a:r>
              <a:rPr lang="en-AU" sz="2400" dirty="0" err="1" smtClean="0"/>
              <a:t>modeling</a:t>
            </a:r>
            <a:r>
              <a:rPr lang="en-AU" sz="2400" dirty="0" smtClean="0"/>
              <a:t> the trend structure in the three directions) of two loss development arrays: process correlation</a:t>
            </a:r>
            <a:endParaRPr lang="en-GB" sz="24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24</a:t>
            </a:fld>
            <a:endParaRPr lang="en-GB"/>
          </a:p>
        </p:txBody>
      </p:sp>
      <p:pic>
        <p:nvPicPr>
          <p:cNvPr id="25602" name="Picture 2"/>
          <p:cNvPicPr>
            <a:picLocks noChangeAspect="1" noChangeArrowheads="1"/>
          </p:cNvPicPr>
          <p:nvPr/>
        </p:nvPicPr>
        <p:blipFill>
          <a:blip r:embed="rId2"/>
          <a:srcRect/>
          <a:stretch>
            <a:fillRect/>
          </a:stretch>
        </p:blipFill>
        <p:spPr bwMode="auto">
          <a:xfrm>
            <a:off x="238092" y="1643050"/>
            <a:ext cx="4585592" cy="4214842"/>
          </a:xfrm>
          <a:prstGeom prst="rect">
            <a:avLst/>
          </a:prstGeom>
          <a:noFill/>
          <a:ln w="9525">
            <a:noFill/>
            <a:miter lim="800000"/>
            <a:headEnd/>
            <a:tailEnd/>
          </a:ln>
          <a:effectLst/>
        </p:spPr>
      </p:pic>
      <p:sp>
        <p:nvSpPr>
          <p:cNvPr id="8" name="TextBox 6"/>
          <p:cNvSpPr txBox="1">
            <a:spLocks noChangeArrowheads="1"/>
          </p:cNvSpPr>
          <p:nvPr/>
        </p:nvSpPr>
        <p:spPr bwMode="auto">
          <a:xfrm>
            <a:off x="4167182" y="1857364"/>
            <a:ext cx="3286125" cy="369332"/>
          </a:xfrm>
          <a:prstGeom prst="rect">
            <a:avLst/>
          </a:prstGeom>
          <a:noFill/>
          <a:ln w="9525">
            <a:noFill/>
            <a:miter lim="800000"/>
            <a:headEnd/>
            <a:tailEnd/>
          </a:ln>
        </p:spPr>
        <p:txBody>
          <a:bodyPr>
            <a:spAutoFit/>
          </a:bodyPr>
          <a:lstStyle/>
          <a:p>
            <a:r>
              <a:rPr lang="en-US">
                <a:solidFill>
                  <a:srgbClr val="113458"/>
                </a:solidFill>
                <a:latin typeface="Calibri" pitchFamily="34" charset="0"/>
              </a:rPr>
              <a:t>3D plot of data</a:t>
            </a:r>
          </a:p>
        </p:txBody>
      </p:sp>
      <p:sp>
        <p:nvSpPr>
          <p:cNvPr id="9" name="Text Box 9"/>
          <p:cNvSpPr txBox="1">
            <a:spLocks noChangeArrowheads="1"/>
          </p:cNvSpPr>
          <p:nvPr/>
        </p:nvSpPr>
        <p:spPr bwMode="auto">
          <a:xfrm>
            <a:off x="4738686" y="2714620"/>
            <a:ext cx="3889375" cy="1785104"/>
          </a:xfrm>
          <a:prstGeom prst="rect">
            <a:avLst/>
          </a:prstGeom>
          <a:noFill/>
          <a:ln w="9525">
            <a:noFill/>
            <a:miter lim="800000"/>
            <a:headEnd/>
            <a:tailEnd/>
          </a:ln>
        </p:spPr>
        <p:txBody>
          <a:bodyPr>
            <a:spAutoFit/>
          </a:bodyPr>
          <a:lstStyle/>
          <a:p>
            <a:pPr>
              <a:spcBef>
                <a:spcPct val="50000"/>
              </a:spcBef>
            </a:pPr>
            <a:r>
              <a:rPr lang="en-AU" sz="2000">
                <a:solidFill>
                  <a:srgbClr val="113458"/>
                </a:solidFill>
                <a:latin typeface="Calibri" pitchFamily="34" charset="0"/>
              </a:rPr>
              <a:t>These two triangular loss arrays have process corr. = 0.9 after modelling their respective trend structures. </a:t>
            </a:r>
            <a:endParaRPr lang="en-AU" sz="2000" smtClean="0">
              <a:solidFill>
                <a:srgbClr val="113458"/>
              </a:solidFill>
              <a:latin typeface="Calibri" pitchFamily="34" charset="0"/>
            </a:endParaRPr>
          </a:p>
          <a:p>
            <a:pPr>
              <a:spcBef>
                <a:spcPct val="50000"/>
              </a:spcBef>
            </a:pPr>
            <a:r>
              <a:rPr lang="en-AU" sz="2000" smtClean="0">
                <a:solidFill>
                  <a:srgbClr val="113458"/>
                </a:solidFill>
                <a:latin typeface="Calibri" pitchFamily="34" charset="0"/>
              </a:rPr>
              <a:t>*Cannot </a:t>
            </a:r>
            <a:r>
              <a:rPr lang="en-AU" sz="2000">
                <a:solidFill>
                  <a:srgbClr val="113458"/>
                </a:solidFill>
                <a:latin typeface="Calibri" pitchFamily="34" charset="0"/>
              </a:rPr>
              <a:t>detect from data plot</a:t>
            </a:r>
            <a:r>
              <a:rPr lang="en-AU" sz="2000" smtClean="0">
                <a:solidFill>
                  <a:srgbClr val="113458"/>
                </a:solidFill>
                <a:latin typeface="Calibri" pitchFamily="34" charset="0"/>
              </a:rPr>
              <a:t>.*</a:t>
            </a:r>
            <a:endParaRPr lang="en-AU" sz="2000">
              <a:solidFill>
                <a:srgbClr val="113458"/>
              </a:solidFill>
              <a:latin typeface="Calibri" pitchFamily="34" charset="0"/>
            </a:endParaRPr>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Correlations are in the volatility component of a model</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25</a:t>
            </a:fld>
            <a:endParaRPr lang="en-GB"/>
          </a:p>
        </p:txBody>
      </p:sp>
      <p:sp>
        <p:nvSpPr>
          <p:cNvPr id="6" name="Rectangle 5"/>
          <p:cNvSpPr/>
          <p:nvPr/>
        </p:nvSpPr>
        <p:spPr>
          <a:xfrm>
            <a:off x="523844" y="1464370"/>
            <a:ext cx="8858312" cy="3816429"/>
          </a:xfrm>
          <a:prstGeom prst="rect">
            <a:avLst/>
          </a:prstGeom>
        </p:spPr>
        <p:txBody>
          <a:bodyPr wrap="square">
            <a:spAutoFit/>
          </a:bodyPr>
          <a:lstStyle/>
          <a:p>
            <a:pPr>
              <a:spcAft>
                <a:spcPts val="3000"/>
              </a:spcAft>
              <a:buFont typeface="Arial" pitchFamily="34" charset="0"/>
              <a:buChar char="•"/>
            </a:pPr>
            <a:r>
              <a:rPr lang="en-AU" sz="2400" dirty="0" smtClean="0">
                <a:solidFill>
                  <a:srgbClr val="2F5079"/>
                </a:solidFill>
              </a:rPr>
              <a:t>  Two lines are (positively) correlated when their results tend to miss their target values in the same way. </a:t>
            </a:r>
          </a:p>
          <a:p>
            <a:pPr>
              <a:spcAft>
                <a:spcPts val="3000"/>
              </a:spcAft>
              <a:buFont typeface="Arial" pitchFamily="34" charset="0"/>
              <a:buChar char="•"/>
            </a:pPr>
            <a:r>
              <a:rPr lang="en-AU" sz="2400" dirty="0" smtClean="0">
                <a:solidFill>
                  <a:srgbClr val="2F5079"/>
                </a:solidFill>
              </a:rPr>
              <a:t>  This is what should concern business planners, because it affects the unpredictable component of the forecasts. </a:t>
            </a:r>
          </a:p>
          <a:p>
            <a:pPr>
              <a:spcAft>
                <a:spcPts val="3000"/>
              </a:spcAft>
              <a:buFont typeface="Arial" pitchFamily="34" charset="0"/>
              <a:buChar char="•"/>
            </a:pPr>
            <a:r>
              <a:rPr lang="en-AU" sz="2400" dirty="0" smtClean="0">
                <a:solidFill>
                  <a:srgbClr val="2F5079"/>
                </a:solidFill>
              </a:rPr>
              <a:t>  What is predicable when it includes common trend patterns, as in the above example, does not count towards correlation, because its effects are already incorporated into the model and forecast. </a:t>
            </a:r>
          </a:p>
        </p:txBody>
      </p:sp>
    </p:spTree>
    <p:extLst>
      <p:ext uri="{BB962C8B-B14F-4D97-AF65-F5344CB8AC3E}">
        <p14:creationId xmlns:p14="http://schemas.microsoft.com/office/powerpoint/2010/main" val="39837658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Correlations are in the volatility component of a model</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26</a:t>
            </a:fld>
            <a:endParaRPr lang="en-GB"/>
          </a:p>
        </p:txBody>
      </p:sp>
      <p:sp>
        <p:nvSpPr>
          <p:cNvPr id="6" name="Rectangle 5"/>
          <p:cNvSpPr/>
          <p:nvPr/>
        </p:nvSpPr>
        <p:spPr>
          <a:xfrm>
            <a:off x="523844" y="1556792"/>
            <a:ext cx="8858312" cy="3231654"/>
          </a:xfrm>
          <a:prstGeom prst="rect">
            <a:avLst/>
          </a:prstGeom>
        </p:spPr>
        <p:txBody>
          <a:bodyPr wrap="square">
            <a:spAutoFit/>
          </a:bodyPr>
          <a:lstStyle/>
          <a:p>
            <a:pPr marL="342900" indent="-342900">
              <a:spcAft>
                <a:spcPts val="3600"/>
              </a:spcAft>
              <a:buFont typeface="Arial" panose="020B0604020202020204" pitchFamily="34" charset="0"/>
              <a:buChar char="•"/>
            </a:pPr>
            <a:r>
              <a:rPr lang="en-AU" sz="2400" dirty="0" smtClean="0">
                <a:solidFill>
                  <a:srgbClr val="2F5079"/>
                </a:solidFill>
              </a:rPr>
              <a:t>A </a:t>
            </a:r>
            <a:r>
              <a:rPr lang="en-AU" sz="2400" dirty="0">
                <a:solidFill>
                  <a:srgbClr val="2F5079"/>
                </a:solidFill>
              </a:rPr>
              <a:t>forecast must include a volatility </a:t>
            </a:r>
            <a:r>
              <a:rPr lang="en-AU" sz="2400" dirty="0" smtClean="0">
                <a:solidFill>
                  <a:srgbClr val="2F5079"/>
                </a:solidFill>
              </a:rPr>
              <a:t>measure.</a:t>
            </a:r>
          </a:p>
          <a:p>
            <a:pPr marL="342900" indent="-342900">
              <a:spcAft>
                <a:spcPts val="3600"/>
              </a:spcAft>
              <a:buFont typeface="Arial" panose="020B0604020202020204" pitchFamily="34" charset="0"/>
              <a:buChar char="•"/>
            </a:pPr>
            <a:r>
              <a:rPr lang="en-AU" sz="2400" dirty="0" smtClean="0">
                <a:solidFill>
                  <a:srgbClr val="2F5079"/>
                </a:solidFill>
              </a:rPr>
              <a:t>Without volatility, correlation cannot be measured. Calculating correlation requires a </a:t>
            </a:r>
            <a:r>
              <a:rPr lang="en-AU" sz="2400" u="sng" dirty="0" smtClean="0">
                <a:solidFill>
                  <a:srgbClr val="2F5079"/>
                </a:solidFill>
              </a:rPr>
              <a:t>distribution</a:t>
            </a:r>
            <a:r>
              <a:rPr lang="en-AU" sz="2400" i="1" dirty="0" smtClean="0">
                <a:solidFill>
                  <a:srgbClr val="2F5079"/>
                </a:solidFill>
              </a:rPr>
              <a:t>.</a:t>
            </a:r>
            <a:endParaRPr lang="en-AU" sz="2400" dirty="0" smtClean="0">
              <a:solidFill>
                <a:srgbClr val="2F5079"/>
              </a:solidFill>
            </a:endParaRPr>
          </a:p>
          <a:p>
            <a:pPr marL="342900" indent="-342900">
              <a:spcAft>
                <a:spcPts val="3600"/>
              </a:spcAft>
              <a:buFont typeface="Arial" panose="020B0604020202020204" pitchFamily="34" charset="0"/>
              <a:buChar char="•"/>
            </a:pPr>
            <a:r>
              <a:rPr lang="en-AU" sz="2400" dirty="0" smtClean="0">
                <a:solidFill>
                  <a:srgbClr val="2F5079"/>
                </a:solidFill>
              </a:rPr>
              <a:t>Fully-described loss distribution is ideal. But require, as a minimum, the mean and standard deviation (2</a:t>
            </a:r>
            <a:r>
              <a:rPr lang="en-AU" sz="2400" baseline="30000" dirty="0" smtClean="0">
                <a:solidFill>
                  <a:srgbClr val="2F5079"/>
                </a:solidFill>
              </a:rPr>
              <a:t>nd</a:t>
            </a:r>
            <a:r>
              <a:rPr lang="en-AU" sz="2400" dirty="0" smtClean="0">
                <a:solidFill>
                  <a:srgbClr val="2F5079"/>
                </a:solidFill>
              </a:rPr>
              <a:t> moment) to calculate linear correlation.</a:t>
            </a:r>
          </a:p>
        </p:txBody>
      </p:sp>
    </p:spTree>
    <p:extLst>
      <p:ext uri="{BB962C8B-B14F-4D97-AF65-F5344CB8AC3E}">
        <p14:creationId xmlns:p14="http://schemas.microsoft.com/office/powerpoint/2010/main" val="6500148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Common accident year and common calendar year drivers</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27</a:t>
            </a:fld>
            <a:endParaRPr lang="en-GB"/>
          </a:p>
        </p:txBody>
      </p:sp>
      <p:sp>
        <p:nvSpPr>
          <p:cNvPr id="7" name="Content Placeholder 2"/>
          <p:cNvSpPr txBox="1">
            <a:spLocks/>
          </p:cNvSpPr>
          <p:nvPr/>
        </p:nvSpPr>
        <p:spPr bwMode="auto">
          <a:xfrm>
            <a:off x="494109" y="1340768"/>
            <a:ext cx="8983663" cy="4640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9875" indent="-269875" algn="l" rtl="0" eaLnBrk="1" fontAlgn="base" hangingPunct="1">
              <a:spcBef>
                <a:spcPct val="50000"/>
              </a:spcBef>
              <a:spcAft>
                <a:spcPct val="0"/>
              </a:spcAft>
              <a:buClr>
                <a:srgbClr val="8F4693"/>
              </a:buClr>
              <a:buChar char="•"/>
              <a:defRPr sz="2400">
                <a:solidFill>
                  <a:srgbClr val="3F4548"/>
                </a:solidFill>
                <a:latin typeface="+mn-lt"/>
                <a:ea typeface="+mn-ea"/>
                <a:cs typeface="+mn-cs"/>
              </a:defRPr>
            </a:lvl1pPr>
            <a:lvl2pPr marL="717550" indent="-268288" algn="l" rtl="0" eaLnBrk="1" fontAlgn="base" hangingPunct="1">
              <a:spcBef>
                <a:spcPct val="50000"/>
              </a:spcBef>
              <a:spcAft>
                <a:spcPct val="0"/>
              </a:spcAft>
              <a:buClr>
                <a:srgbClr val="8F4693"/>
              </a:buClr>
              <a:buChar char="–"/>
              <a:defRPr sz="2000">
                <a:solidFill>
                  <a:srgbClr val="3F4548"/>
                </a:solidFill>
                <a:latin typeface="+mn-lt"/>
                <a:cs typeface="+mn-cs"/>
              </a:defRPr>
            </a:lvl2pPr>
            <a:lvl3pPr marL="1071563" indent="-174625" algn="l" rtl="0" eaLnBrk="1" fontAlgn="base" hangingPunct="1">
              <a:spcBef>
                <a:spcPct val="50000"/>
              </a:spcBef>
              <a:spcAft>
                <a:spcPct val="0"/>
              </a:spcAft>
              <a:buClr>
                <a:srgbClr val="8F4693"/>
              </a:buClr>
              <a:buChar char="•"/>
              <a:defRPr>
                <a:solidFill>
                  <a:srgbClr val="3F4548"/>
                </a:solidFill>
                <a:latin typeface="+mn-lt"/>
                <a:cs typeface="+mn-cs"/>
              </a:defRPr>
            </a:lvl3pPr>
            <a:lvl4pPr marL="1433513" indent="-182563" algn="l" rtl="0" eaLnBrk="1" fontAlgn="base" hangingPunct="1">
              <a:spcBef>
                <a:spcPct val="50000"/>
              </a:spcBef>
              <a:spcAft>
                <a:spcPct val="0"/>
              </a:spcAft>
              <a:buClr>
                <a:srgbClr val="8F4693"/>
              </a:buClr>
              <a:buChar char="–"/>
              <a:defRPr sz="1600">
                <a:solidFill>
                  <a:srgbClr val="3F4548"/>
                </a:solidFill>
                <a:latin typeface="+mn-lt"/>
                <a:cs typeface="+mn-cs"/>
              </a:defRPr>
            </a:lvl4pPr>
            <a:lvl5pPr marL="1792288" indent="-176213" algn="l" rtl="0" eaLnBrk="1" fontAlgn="base" hangingPunct="1">
              <a:spcBef>
                <a:spcPct val="50000"/>
              </a:spcBef>
              <a:spcAft>
                <a:spcPct val="0"/>
              </a:spcAft>
              <a:buClr>
                <a:srgbClr val="8F4693"/>
              </a:buClr>
              <a:buFont typeface="Arial" pitchFamily="34" charset="0"/>
              <a:buChar char="•"/>
              <a:defRPr sz="1400">
                <a:solidFill>
                  <a:srgbClr val="3F4548"/>
                </a:solidFill>
                <a:latin typeface="+mn-lt"/>
                <a:cs typeface="+mn-cs"/>
              </a:defRPr>
            </a:lvl5pPr>
            <a:lvl6pPr marL="2249488" indent="-176213" algn="l" rtl="0" eaLnBrk="1" fontAlgn="base" hangingPunct="1">
              <a:spcBef>
                <a:spcPct val="50000"/>
              </a:spcBef>
              <a:spcAft>
                <a:spcPct val="0"/>
              </a:spcAft>
              <a:buClr>
                <a:srgbClr val="D9AB16"/>
              </a:buClr>
              <a:buChar char="»"/>
              <a:defRPr sz="1400">
                <a:solidFill>
                  <a:srgbClr val="0D2E64"/>
                </a:solidFill>
                <a:latin typeface="+mn-lt"/>
                <a:cs typeface="+mn-cs"/>
              </a:defRPr>
            </a:lvl6pPr>
            <a:lvl7pPr marL="2706688" indent="-176213" algn="l" rtl="0" eaLnBrk="1" fontAlgn="base" hangingPunct="1">
              <a:spcBef>
                <a:spcPct val="50000"/>
              </a:spcBef>
              <a:spcAft>
                <a:spcPct val="0"/>
              </a:spcAft>
              <a:buClr>
                <a:srgbClr val="D9AB16"/>
              </a:buClr>
              <a:buChar char="»"/>
              <a:defRPr sz="1400">
                <a:solidFill>
                  <a:srgbClr val="0D2E64"/>
                </a:solidFill>
                <a:latin typeface="+mn-lt"/>
                <a:cs typeface="+mn-cs"/>
              </a:defRPr>
            </a:lvl7pPr>
            <a:lvl8pPr marL="3163888" indent="-176213" algn="l" rtl="0" eaLnBrk="1" fontAlgn="base" hangingPunct="1">
              <a:spcBef>
                <a:spcPct val="50000"/>
              </a:spcBef>
              <a:spcAft>
                <a:spcPct val="0"/>
              </a:spcAft>
              <a:buClr>
                <a:srgbClr val="D9AB16"/>
              </a:buClr>
              <a:buChar char="»"/>
              <a:defRPr sz="1400">
                <a:solidFill>
                  <a:srgbClr val="0D2E64"/>
                </a:solidFill>
                <a:latin typeface="+mn-lt"/>
                <a:cs typeface="+mn-cs"/>
              </a:defRPr>
            </a:lvl8pPr>
            <a:lvl9pPr marL="3621088" indent="-176213" algn="l" rtl="0" eaLnBrk="1" fontAlgn="base" hangingPunct="1">
              <a:spcBef>
                <a:spcPct val="50000"/>
              </a:spcBef>
              <a:spcAft>
                <a:spcPct val="0"/>
              </a:spcAft>
              <a:buClr>
                <a:srgbClr val="D9AB16"/>
              </a:buClr>
              <a:buChar char="»"/>
              <a:defRPr sz="1400">
                <a:solidFill>
                  <a:srgbClr val="0D2E64"/>
                </a:solidFill>
                <a:latin typeface="+mn-lt"/>
                <a:cs typeface="+mn-cs"/>
              </a:defRPr>
            </a:lvl9pPr>
          </a:lstStyle>
          <a:p>
            <a:pPr>
              <a:spcAft>
                <a:spcPts val="1200"/>
              </a:spcAft>
            </a:pPr>
            <a:r>
              <a:rPr lang="en-AU" sz="2000" dirty="0">
                <a:solidFill>
                  <a:srgbClr val="2F5079"/>
                </a:solidFill>
              </a:rPr>
              <a:t>Common drivers are a stronger influence than correlation. </a:t>
            </a:r>
          </a:p>
          <a:p>
            <a:pPr>
              <a:spcAft>
                <a:spcPts val="1200"/>
              </a:spcAft>
            </a:pPr>
            <a:r>
              <a:rPr lang="en-AU" sz="2000" dirty="0">
                <a:solidFill>
                  <a:srgbClr val="2F5079"/>
                </a:solidFill>
              </a:rPr>
              <a:t>Not typically found outside closely related losses. </a:t>
            </a:r>
          </a:p>
          <a:p>
            <a:pPr>
              <a:spcAft>
                <a:spcPts val="1200"/>
              </a:spcAft>
            </a:pPr>
            <a:r>
              <a:rPr lang="en-AU" sz="2000" dirty="0">
                <a:solidFill>
                  <a:srgbClr val="2F5079"/>
                </a:solidFill>
              </a:rPr>
              <a:t>For example, Gross versus Net of </a:t>
            </a:r>
            <a:r>
              <a:rPr lang="en-AU" sz="2000" dirty="0" smtClean="0">
                <a:solidFill>
                  <a:srgbClr val="2F5079"/>
                </a:solidFill>
              </a:rPr>
              <a:t>Reinsurance.</a:t>
            </a:r>
          </a:p>
          <a:p>
            <a:pPr lvl="1">
              <a:spcBef>
                <a:spcPts val="0"/>
              </a:spcBef>
              <a:spcAft>
                <a:spcPts val="600"/>
              </a:spcAft>
            </a:pPr>
            <a:r>
              <a:rPr lang="en-AU" sz="1600" dirty="0" smtClean="0">
                <a:solidFill>
                  <a:srgbClr val="2F5079"/>
                </a:solidFill>
              </a:rPr>
              <a:t>Net </a:t>
            </a:r>
            <a:r>
              <a:rPr lang="en-AU" sz="1600" dirty="0">
                <a:solidFill>
                  <a:srgbClr val="2F5079"/>
                </a:solidFill>
              </a:rPr>
              <a:t>of Reinsurance is a subset of Gross so common drivers are </a:t>
            </a:r>
            <a:r>
              <a:rPr lang="en-AU" sz="1600" dirty="0" smtClean="0">
                <a:solidFill>
                  <a:srgbClr val="2F5079"/>
                </a:solidFill>
              </a:rPr>
              <a:t>expected.</a:t>
            </a:r>
          </a:p>
          <a:p>
            <a:pPr lvl="1">
              <a:spcBef>
                <a:spcPts val="0"/>
              </a:spcBef>
              <a:spcAft>
                <a:spcPts val="600"/>
              </a:spcAft>
            </a:pPr>
            <a:r>
              <a:rPr lang="en-AU" sz="1600" dirty="0" smtClean="0">
                <a:solidFill>
                  <a:srgbClr val="2F5079"/>
                </a:solidFill>
              </a:rPr>
              <a:t>Layers are </a:t>
            </a:r>
            <a:r>
              <a:rPr lang="en-AU" sz="1600" dirty="0">
                <a:solidFill>
                  <a:srgbClr val="2F5079"/>
                </a:solidFill>
              </a:rPr>
              <a:t>subsets of ground up </a:t>
            </a:r>
            <a:r>
              <a:rPr lang="en-AU" sz="1600" dirty="0" smtClean="0">
                <a:solidFill>
                  <a:srgbClr val="2F5079"/>
                </a:solidFill>
              </a:rPr>
              <a:t>losses</a:t>
            </a:r>
          </a:p>
          <a:p>
            <a:pPr lvl="1">
              <a:spcBef>
                <a:spcPts val="0"/>
              </a:spcBef>
              <a:spcAft>
                <a:spcPts val="600"/>
              </a:spcAft>
            </a:pPr>
            <a:r>
              <a:rPr lang="en-AU" sz="1600" dirty="0" smtClean="0">
                <a:solidFill>
                  <a:srgbClr val="2F5079"/>
                </a:solidFill>
              </a:rPr>
              <a:t>Segments </a:t>
            </a:r>
            <a:r>
              <a:rPr lang="en-AU" sz="1600" dirty="0">
                <a:solidFill>
                  <a:srgbClr val="2F5079"/>
                </a:solidFill>
              </a:rPr>
              <a:t>of the same line. </a:t>
            </a:r>
            <a:endParaRPr lang="en-AU" sz="1600" dirty="0" smtClean="0">
              <a:solidFill>
                <a:srgbClr val="2F5079"/>
              </a:solidFill>
            </a:endParaRPr>
          </a:p>
          <a:p>
            <a:pPr lvl="1">
              <a:spcBef>
                <a:spcPts val="0"/>
              </a:spcBef>
              <a:spcAft>
                <a:spcPts val="600"/>
              </a:spcAft>
            </a:pPr>
            <a:r>
              <a:rPr lang="en-AU" sz="1600" dirty="0" smtClean="0">
                <a:solidFill>
                  <a:srgbClr val="2F5079"/>
                </a:solidFill>
              </a:rPr>
              <a:t>In </a:t>
            </a:r>
            <a:r>
              <a:rPr lang="en-AU" sz="1600" dirty="0">
                <a:solidFill>
                  <a:srgbClr val="2F5079"/>
                </a:solidFill>
              </a:rPr>
              <a:t>this respect, detection of common drivers is as important as understanding correlations. </a:t>
            </a:r>
          </a:p>
          <a:p>
            <a:pPr>
              <a:spcAft>
                <a:spcPts val="1200"/>
              </a:spcAft>
            </a:pPr>
            <a:r>
              <a:rPr lang="en-AU" sz="2000" dirty="0" smtClean="0">
                <a:solidFill>
                  <a:srgbClr val="2F5079"/>
                </a:solidFill>
              </a:rPr>
              <a:t>The </a:t>
            </a:r>
            <a:r>
              <a:rPr lang="en-AU" sz="2000" dirty="0">
                <a:solidFill>
                  <a:srgbClr val="2F5079"/>
                </a:solidFill>
              </a:rPr>
              <a:t>two effects must be correctly distinguished and adjusted for as management strategies of these risk components differ.</a:t>
            </a:r>
          </a:p>
        </p:txBody>
      </p:sp>
    </p:spTree>
    <p:extLst>
      <p:ext uri="{BB962C8B-B14F-4D97-AF65-F5344CB8AC3E}">
        <p14:creationId xmlns:p14="http://schemas.microsoft.com/office/powerpoint/2010/main" val="13003813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Common calendar drivers: Gross </a:t>
            </a:r>
            <a:r>
              <a:rPr lang="en-AU" dirty="0" err="1" smtClean="0"/>
              <a:t>vs</a:t>
            </a:r>
            <a:r>
              <a:rPr lang="en-AU" dirty="0" smtClean="0"/>
              <a:t> Net</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28</a:t>
            </a:fld>
            <a:endParaRPr lang="en-GB"/>
          </a:p>
        </p:txBody>
      </p:sp>
      <p:sp>
        <p:nvSpPr>
          <p:cNvPr id="6" name="Rectangle 5"/>
          <p:cNvSpPr/>
          <p:nvPr/>
        </p:nvSpPr>
        <p:spPr>
          <a:xfrm>
            <a:off x="452406" y="1142984"/>
            <a:ext cx="9144064" cy="1323439"/>
          </a:xfrm>
          <a:prstGeom prst="rect">
            <a:avLst/>
          </a:prstGeom>
        </p:spPr>
        <p:txBody>
          <a:bodyPr wrap="square">
            <a:spAutoFit/>
          </a:bodyPr>
          <a:lstStyle/>
          <a:p>
            <a:r>
              <a:rPr lang="en-AU" sz="2000" smtClean="0">
                <a:solidFill>
                  <a:srgbClr val="2F5079"/>
                </a:solidFill>
              </a:rPr>
              <a:t>In Gross versus Net of Reinsurance data (E&amp;O and D&amp;O in example), common calendar year drivers are expected to be found since Net of Reinsurance is a subset of Gross. Trends, especially calendar and accident, are closely related. The comparable models are shown below:</a:t>
            </a:r>
            <a:endParaRPr lang="en-AU" sz="2000">
              <a:solidFill>
                <a:srgbClr val="2F5079"/>
              </a:solidFill>
            </a:endParaRPr>
          </a:p>
        </p:txBody>
      </p:sp>
      <p:pic>
        <p:nvPicPr>
          <p:cNvPr id="27650" name="Picture 2"/>
          <p:cNvPicPr>
            <a:picLocks noChangeAspect="1" noChangeArrowheads="1"/>
          </p:cNvPicPr>
          <p:nvPr/>
        </p:nvPicPr>
        <p:blipFill>
          <a:blip r:embed="rId2"/>
          <a:srcRect/>
          <a:stretch>
            <a:fillRect/>
          </a:stretch>
        </p:blipFill>
        <p:spPr bwMode="auto">
          <a:xfrm>
            <a:off x="95216" y="2643182"/>
            <a:ext cx="4800600" cy="2905125"/>
          </a:xfrm>
          <a:prstGeom prst="rect">
            <a:avLst/>
          </a:prstGeom>
          <a:noFill/>
          <a:ln w="9525">
            <a:noFill/>
            <a:miter lim="800000"/>
            <a:headEnd/>
            <a:tailEnd/>
          </a:ln>
          <a:effectLst/>
        </p:spPr>
      </p:pic>
      <p:pic>
        <p:nvPicPr>
          <p:cNvPr id="27651" name="Picture 3"/>
          <p:cNvPicPr>
            <a:picLocks noChangeAspect="1" noChangeArrowheads="1"/>
          </p:cNvPicPr>
          <p:nvPr/>
        </p:nvPicPr>
        <p:blipFill>
          <a:blip r:embed="rId3"/>
          <a:srcRect/>
          <a:stretch>
            <a:fillRect/>
          </a:stretch>
        </p:blipFill>
        <p:spPr bwMode="auto">
          <a:xfrm>
            <a:off x="5010184" y="2643182"/>
            <a:ext cx="4800600" cy="2905125"/>
          </a:xfrm>
          <a:prstGeom prst="rect">
            <a:avLst/>
          </a:prstGeom>
          <a:noFill/>
          <a:ln w="9525">
            <a:noFill/>
            <a:miter lim="800000"/>
            <a:headEnd/>
            <a:tailEnd/>
          </a:ln>
          <a:effectLst/>
        </p:spPr>
      </p:pic>
      <p:sp>
        <p:nvSpPr>
          <p:cNvPr id="9" name="TextBox 8"/>
          <p:cNvSpPr txBox="1"/>
          <p:nvPr/>
        </p:nvSpPr>
        <p:spPr>
          <a:xfrm>
            <a:off x="6381760" y="5500702"/>
            <a:ext cx="2286016" cy="338554"/>
          </a:xfrm>
          <a:prstGeom prst="rect">
            <a:avLst/>
          </a:prstGeom>
          <a:solidFill>
            <a:srgbClr val="D9AB16"/>
          </a:solidFill>
        </p:spPr>
        <p:txBody>
          <a:bodyPr wrap="square" rtlCol="0">
            <a:spAutoFit/>
          </a:bodyPr>
          <a:lstStyle/>
          <a:p>
            <a:pPr algn="ctr"/>
            <a:r>
              <a:rPr lang="en-AU" sz="1600" smtClean="0"/>
              <a:t>GROSS</a:t>
            </a:r>
            <a:endParaRPr lang="en-AU" sz="1600"/>
          </a:p>
        </p:txBody>
      </p:sp>
      <p:sp>
        <p:nvSpPr>
          <p:cNvPr id="10" name="TextBox 9"/>
          <p:cNvSpPr txBox="1"/>
          <p:nvPr/>
        </p:nvSpPr>
        <p:spPr>
          <a:xfrm>
            <a:off x="1238224" y="5500702"/>
            <a:ext cx="2286016" cy="338554"/>
          </a:xfrm>
          <a:prstGeom prst="rect">
            <a:avLst/>
          </a:prstGeom>
          <a:solidFill>
            <a:srgbClr val="D9AB16"/>
          </a:solidFill>
        </p:spPr>
        <p:txBody>
          <a:bodyPr wrap="square" rtlCol="0">
            <a:spAutoFit/>
          </a:bodyPr>
          <a:lstStyle/>
          <a:p>
            <a:pPr algn="ctr"/>
            <a:r>
              <a:rPr lang="en-AU" sz="1600" smtClean="0"/>
              <a:t>NET</a:t>
            </a:r>
            <a:endParaRPr lang="en-AU" sz="1600"/>
          </a:p>
        </p:txBody>
      </p:sp>
    </p:spTree>
    <p:extLst>
      <p:ext uri="{BB962C8B-B14F-4D97-AF65-F5344CB8AC3E}">
        <p14:creationId xmlns:p14="http://schemas.microsoft.com/office/powerpoint/2010/main" val="9202666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Common calendar drivers: Gross </a:t>
            </a:r>
            <a:r>
              <a:rPr lang="en-AU" dirty="0" err="1" smtClean="0"/>
              <a:t>vs</a:t>
            </a:r>
            <a:r>
              <a:rPr lang="en-AU" dirty="0" smtClean="0"/>
              <a:t> Net</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29</a:t>
            </a:fld>
            <a:endParaRPr lang="en-GB"/>
          </a:p>
        </p:txBody>
      </p:sp>
      <p:sp>
        <p:nvSpPr>
          <p:cNvPr id="6" name="Rectangle 5"/>
          <p:cNvSpPr/>
          <p:nvPr/>
        </p:nvSpPr>
        <p:spPr>
          <a:xfrm>
            <a:off x="452406" y="1142984"/>
            <a:ext cx="9144064" cy="1323439"/>
          </a:xfrm>
          <a:prstGeom prst="rect">
            <a:avLst/>
          </a:prstGeom>
        </p:spPr>
        <p:txBody>
          <a:bodyPr wrap="square">
            <a:spAutoFit/>
          </a:bodyPr>
          <a:lstStyle/>
          <a:p>
            <a:r>
              <a:rPr lang="en-AU" sz="2000" smtClean="0">
                <a:solidFill>
                  <a:srgbClr val="2F5079"/>
                </a:solidFill>
              </a:rPr>
              <a:t>The model trends are very similar; trend and volatility changes usually coincide. The critical trends in common are the calendar year trends (below) and accident year level changes. Common calendar year drivers are clearly visible as the trend changes occur at the same point.</a:t>
            </a:r>
            <a:endParaRPr lang="en-AU" sz="2000">
              <a:solidFill>
                <a:srgbClr val="2F5079"/>
              </a:solidFill>
            </a:endParaRPr>
          </a:p>
        </p:txBody>
      </p:sp>
      <p:pic>
        <p:nvPicPr>
          <p:cNvPr id="28674" name="Picture 2"/>
          <p:cNvPicPr>
            <a:picLocks noChangeAspect="1" noChangeArrowheads="1"/>
          </p:cNvPicPr>
          <p:nvPr/>
        </p:nvPicPr>
        <p:blipFill>
          <a:blip r:embed="rId2"/>
          <a:srcRect/>
          <a:stretch>
            <a:fillRect/>
          </a:stretch>
        </p:blipFill>
        <p:spPr bwMode="auto">
          <a:xfrm>
            <a:off x="4953000" y="2643182"/>
            <a:ext cx="4800600" cy="2905125"/>
          </a:xfrm>
          <a:prstGeom prst="rect">
            <a:avLst/>
          </a:prstGeom>
          <a:noFill/>
          <a:ln w="9525">
            <a:noFill/>
            <a:miter lim="800000"/>
            <a:headEnd/>
            <a:tailEnd/>
          </a:ln>
          <a:effectLst/>
        </p:spPr>
      </p:pic>
      <p:sp>
        <p:nvSpPr>
          <p:cNvPr id="9" name="TextBox 8"/>
          <p:cNvSpPr txBox="1"/>
          <p:nvPr/>
        </p:nvSpPr>
        <p:spPr>
          <a:xfrm>
            <a:off x="6381760" y="5500702"/>
            <a:ext cx="2286016" cy="338554"/>
          </a:xfrm>
          <a:prstGeom prst="rect">
            <a:avLst/>
          </a:prstGeom>
          <a:solidFill>
            <a:srgbClr val="D9AB16"/>
          </a:solidFill>
        </p:spPr>
        <p:txBody>
          <a:bodyPr wrap="square" rtlCol="0">
            <a:spAutoFit/>
          </a:bodyPr>
          <a:lstStyle/>
          <a:p>
            <a:pPr algn="ctr"/>
            <a:r>
              <a:rPr lang="en-AU" sz="1600" smtClean="0"/>
              <a:t>GROSS</a:t>
            </a:r>
            <a:endParaRPr lang="en-AU" sz="1600"/>
          </a:p>
        </p:txBody>
      </p:sp>
      <p:pic>
        <p:nvPicPr>
          <p:cNvPr id="28675" name="Picture 3"/>
          <p:cNvPicPr>
            <a:picLocks noChangeAspect="1" noChangeArrowheads="1"/>
          </p:cNvPicPr>
          <p:nvPr/>
        </p:nvPicPr>
        <p:blipFill>
          <a:blip r:embed="rId3"/>
          <a:srcRect/>
          <a:stretch>
            <a:fillRect/>
          </a:stretch>
        </p:blipFill>
        <p:spPr bwMode="auto">
          <a:xfrm>
            <a:off x="80962" y="2643182"/>
            <a:ext cx="4800600" cy="2905125"/>
          </a:xfrm>
          <a:prstGeom prst="rect">
            <a:avLst/>
          </a:prstGeom>
          <a:noFill/>
          <a:ln w="9525">
            <a:noFill/>
            <a:miter lim="800000"/>
            <a:headEnd/>
            <a:tailEnd/>
          </a:ln>
          <a:effectLst/>
        </p:spPr>
      </p:pic>
      <p:sp>
        <p:nvSpPr>
          <p:cNvPr id="10" name="TextBox 9"/>
          <p:cNvSpPr txBox="1"/>
          <p:nvPr/>
        </p:nvSpPr>
        <p:spPr>
          <a:xfrm>
            <a:off x="1238224" y="5500702"/>
            <a:ext cx="2286016" cy="338554"/>
          </a:xfrm>
          <a:prstGeom prst="rect">
            <a:avLst/>
          </a:prstGeom>
          <a:solidFill>
            <a:srgbClr val="D9AB16"/>
          </a:solidFill>
        </p:spPr>
        <p:txBody>
          <a:bodyPr wrap="square" rtlCol="0">
            <a:spAutoFit/>
          </a:bodyPr>
          <a:lstStyle/>
          <a:p>
            <a:pPr algn="ctr"/>
            <a:r>
              <a:rPr lang="en-AU" sz="1600" smtClean="0"/>
              <a:t>NET</a:t>
            </a:r>
            <a:endParaRPr lang="en-AU" sz="1600"/>
          </a:p>
        </p:txBody>
      </p:sp>
    </p:spTree>
    <p:extLst>
      <p:ext uri="{BB962C8B-B14F-4D97-AF65-F5344CB8AC3E}">
        <p14:creationId xmlns:p14="http://schemas.microsoft.com/office/powerpoint/2010/main" val="30779825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Correlations between LOBs</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a:t>
            </a:fld>
            <a:endParaRPr lang="en-GB"/>
          </a:p>
        </p:txBody>
      </p:sp>
      <p:sp>
        <p:nvSpPr>
          <p:cNvPr id="3" name="Content Placeholder 2"/>
          <p:cNvSpPr>
            <a:spLocks noGrp="1"/>
          </p:cNvSpPr>
          <p:nvPr>
            <p:ph idx="4294967295"/>
          </p:nvPr>
        </p:nvSpPr>
        <p:spPr>
          <a:xfrm>
            <a:off x="460573" y="1052736"/>
            <a:ext cx="8983663" cy="4640262"/>
          </a:xfrm>
        </p:spPr>
        <p:txBody>
          <a:bodyPr/>
          <a:lstStyle/>
          <a:p>
            <a:r>
              <a:rPr lang="en-US" sz="2000" dirty="0" smtClean="0">
                <a:solidFill>
                  <a:srgbClr val="113458"/>
                </a:solidFill>
                <a:latin typeface="Calibri" pitchFamily="34" charset="0"/>
              </a:rPr>
              <a:t> Three types of relationships</a:t>
            </a:r>
          </a:p>
          <a:p>
            <a:pPr lvl="1"/>
            <a:r>
              <a:rPr lang="en-US" dirty="0" smtClean="0">
                <a:solidFill>
                  <a:srgbClr val="113458"/>
                </a:solidFill>
                <a:latin typeface="Calibri" pitchFamily="34" charset="0"/>
              </a:rPr>
              <a:t>	Process correlation</a:t>
            </a:r>
          </a:p>
          <a:p>
            <a:pPr lvl="1"/>
            <a:r>
              <a:rPr lang="en-US" dirty="0" smtClean="0">
                <a:solidFill>
                  <a:srgbClr val="113458"/>
                </a:solidFill>
                <a:latin typeface="Calibri" pitchFamily="34" charset="0"/>
              </a:rPr>
              <a:t>	Parameter (trend) correlation</a:t>
            </a:r>
          </a:p>
          <a:p>
            <a:pPr lvl="1"/>
            <a:r>
              <a:rPr lang="en-US" dirty="0" smtClean="0">
                <a:solidFill>
                  <a:srgbClr val="113458"/>
                </a:solidFill>
                <a:latin typeface="Calibri" pitchFamily="34" charset="0"/>
              </a:rPr>
              <a:t>	Similar trend structure implying commonality in calendar year drivers        and/or accident year drivers</a:t>
            </a:r>
          </a:p>
          <a:p>
            <a:pPr>
              <a:spcBef>
                <a:spcPct val="55000"/>
              </a:spcBef>
            </a:pPr>
            <a:r>
              <a:rPr lang="en-US" sz="2000" dirty="0" smtClean="0">
                <a:solidFill>
                  <a:srgbClr val="113458"/>
                </a:solidFill>
                <a:latin typeface="Calibri" pitchFamily="34" charset="0"/>
              </a:rPr>
              <a:t> Cannot measure these relationships unless LOB trend structure and process   variability (volatility) modeled accurately</a:t>
            </a:r>
          </a:p>
          <a:p>
            <a:pPr>
              <a:spcBef>
                <a:spcPct val="55000"/>
              </a:spcBef>
            </a:pPr>
            <a:r>
              <a:rPr lang="en-US" sz="2000" dirty="0" smtClean="0">
                <a:solidFill>
                  <a:srgbClr val="113458"/>
                </a:solidFill>
                <a:latin typeface="Calibri" pitchFamily="34" charset="0"/>
              </a:rPr>
              <a:t> Most important direction is the calendar year</a:t>
            </a:r>
          </a:p>
          <a:p>
            <a:pPr>
              <a:spcBef>
                <a:spcPct val="55000"/>
              </a:spcBef>
            </a:pPr>
            <a:r>
              <a:rPr lang="en-US" sz="2000" dirty="0" smtClean="0">
                <a:solidFill>
                  <a:srgbClr val="113458"/>
                </a:solidFill>
                <a:latin typeface="Calibri" pitchFamily="34" charset="0"/>
              </a:rPr>
              <a:t> Reserve distribution correlation &lt;&lt; Process correlation</a:t>
            </a:r>
          </a:p>
          <a:p>
            <a:pPr>
              <a:spcBef>
                <a:spcPct val="55000"/>
              </a:spcBef>
            </a:pPr>
            <a:r>
              <a:rPr lang="en-US" sz="2000" dirty="0" smtClean="0">
                <a:solidFill>
                  <a:srgbClr val="113458"/>
                </a:solidFill>
                <a:latin typeface="Calibri" pitchFamily="34" charset="0"/>
              </a:rPr>
              <a:t> Highest </a:t>
            </a:r>
            <a:r>
              <a:rPr lang="en-US" sz="2000" dirty="0">
                <a:solidFill>
                  <a:srgbClr val="113458"/>
                </a:solidFill>
                <a:latin typeface="Calibri" pitchFamily="34" charset="0"/>
              </a:rPr>
              <a:t>Process correlation we have seen is 0.6!</a:t>
            </a:r>
          </a:p>
          <a:p>
            <a:pPr>
              <a:spcBef>
                <a:spcPct val="55000"/>
              </a:spcBef>
            </a:pPr>
            <a:r>
              <a:rPr lang="en-US" sz="2000" dirty="0" smtClean="0">
                <a:solidFill>
                  <a:srgbClr val="113458"/>
                </a:solidFill>
                <a:latin typeface="Calibri" pitchFamily="34" charset="0"/>
              </a:rPr>
              <a:t> Highest </a:t>
            </a:r>
            <a:r>
              <a:rPr lang="en-US" sz="2000" dirty="0">
                <a:solidFill>
                  <a:srgbClr val="113458"/>
                </a:solidFill>
                <a:latin typeface="Calibri" pitchFamily="34" charset="0"/>
              </a:rPr>
              <a:t>Reserve distribution correlation is 0.2!</a:t>
            </a:r>
          </a:p>
          <a:p>
            <a:pPr>
              <a:spcBef>
                <a:spcPct val="55000"/>
              </a:spcBef>
            </a:pPr>
            <a:endParaRPr lang="en-US" sz="2000" dirty="0" smtClean="0">
              <a:solidFill>
                <a:srgbClr val="113458"/>
              </a:solidFill>
              <a:latin typeface="Calibri" pitchFamily="34" charset="0"/>
            </a:endParaRPr>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Common calendar drivers: Gross </a:t>
            </a:r>
            <a:r>
              <a:rPr lang="en-AU" dirty="0" err="1"/>
              <a:t>vs</a:t>
            </a:r>
            <a:r>
              <a:rPr lang="en-AU" dirty="0"/>
              <a:t> Net</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30</a:t>
            </a:fld>
            <a:endParaRPr lang="en-GB"/>
          </a:p>
        </p:txBody>
      </p:sp>
      <p:sp>
        <p:nvSpPr>
          <p:cNvPr id="13" name="TextBox 12"/>
          <p:cNvSpPr txBox="1"/>
          <p:nvPr/>
        </p:nvSpPr>
        <p:spPr>
          <a:xfrm rot="16200000">
            <a:off x="-414338" y="2324952"/>
            <a:ext cx="2286016" cy="461665"/>
          </a:xfrm>
          <a:prstGeom prst="rect">
            <a:avLst/>
          </a:prstGeom>
          <a:solidFill>
            <a:srgbClr val="D9AB16"/>
          </a:solidFill>
        </p:spPr>
        <p:txBody>
          <a:bodyPr wrap="square" rtlCol="0">
            <a:spAutoFit/>
          </a:bodyPr>
          <a:lstStyle/>
          <a:p>
            <a:pPr algn="ctr"/>
            <a:r>
              <a:rPr lang="en-AU" sz="2400" dirty="0" smtClean="0"/>
              <a:t>NET</a:t>
            </a:r>
            <a:endParaRPr lang="en-AU" sz="2400" dirty="0"/>
          </a:p>
        </p:txBody>
      </p:sp>
      <p:sp>
        <p:nvSpPr>
          <p:cNvPr id="15" name="TextBox 14"/>
          <p:cNvSpPr txBox="1"/>
          <p:nvPr/>
        </p:nvSpPr>
        <p:spPr>
          <a:xfrm rot="16200000">
            <a:off x="-407056" y="4653898"/>
            <a:ext cx="2286016" cy="461665"/>
          </a:xfrm>
          <a:prstGeom prst="rect">
            <a:avLst/>
          </a:prstGeom>
          <a:solidFill>
            <a:srgbClr val="D9AB16"/>
          </a:solidFill>
        </p:spPr>
        <p:txBody>
          <a:bodyPr wrap="square" rtlCol="0">
            <a:spAutoFit/>
          </a:bodyPr>
          <a:lstStyle/>
          <a:p>
            <a:pPr algn="ctr"/>
            <a:r>
              <a:rPr lang="en-AU" sz="2400" dirty="0" smtClean="0"/>
              <a:t>GROSS</a:t>
            </a:r>
            <a:endParaRPr lang="en-AU" sz="2400" dirty="0"/>
          </a:p>
        </p:txBody>
      </p:sp>
      <p:pic>
        <p:nvPicPr>
          <p:cNvPr id="27650" name="Picture 2"/>
          <p:cNvPicPr>
            <a:picLocks noChangeAspect="1" noChangeArrowheads="1"/>
          </p:cNvPicPr>
          <p:nvPr/>
        </p:nvPicPr>
        <p:blipFill>
          <a:blip r:embed="rId2"/>
          <a:srcRect/>
          <a:stretch>
            <a:fillRect/>
          </a:stretch>
        </p:blipFill>
        <p:spPr bwMode="auto">
          <a:xfrm>
            <a:off x="1012551" y="1406507"/>
            <a:ext cx="3486150" cy="2324100"/>
          </a:xfrm>
          <a:prstGeom prst="rect">
            <a:avLst/>
          </a:prstGeom>
          <a:noFill/>
          <a:ln w="9525">
            <a:noFill/>
            <a:miter lim="800000"/>
            <a:headEnd/>
            <a:tailEnd/>
          </a:ln>
          <a:effectLst/>
        </p:spPr>
      </p:pic>
      <p:pic>
        <p:nvPicPr>
          <p:cNvPr id="27651" name="Picture 3"/>
          <p:cNvPicPr>
            <a:picLocks noChangeAspect="1" noChangeArrowheads="1"/>
          </p:cNvPicPr>
          <p:nvPr/>
        </p:nvPicPr>
        <p:blipFill>
          <a:blip r:embed="rId3"/>
          <a:srcRect/>
          <a:stretch>
            <a:fillRect/>
          </a:stretch>
        </p:blipFill>
        <p:spPr bwMode="auto">
          <a:xfrm>
            <a:off x="996604" y="3741722"/>
            <a:ext cx="3486150" cy="2324100"/>
          </a:xfrm>
          <a:prstGeom prst="rect">
            <a:avLst/>
          </a:prstGeom>
          <a:noFill/>
          <a:ln w="9525">
            <a:noFill/>
            <a:miter lim="800000"/>
            <a:headEnd/>
            <a:tailEnd/>
          </a:ln>
          <a:effectLst/>
        </p:spPr>
      </p:pic>
      <p:pic>
        <p:nvPicPr>
          <p:cNvPr id="27652" name="Picture 4"/>
          <p:cNvPicPr>
            <a:picLocks noChangeAspect="1" noChangeArrowheads="1"/>
          </p:cNvPicPr>
          <p:nvPr/>
        </p:nvPicPr>
        <p:blipFill>
          <a:blip r:embed="rId4"/>
          <a:srcRect/>
          <a:stretch>
            <a:fillRect/>
          </a:stretch>
        </p:blipFill>
        <p:spPr bwMode="auto">
          <a:xfrm>
            <a:off x="4498701" y="1406507"/>
            <a:ext cx="3486150" cy="2324100"/>
          </a:xfrm>
          <a:prstGeom prst="rect">
            <a:avLst/>
          </a:prstGeom>
          <a:noFill/>
          <a:ln w="9525">
            <a:noFill/>
            <a:miter lim="800000"/>
            <a:headEnd/>
            <a:tailEnd/>
          </a:ln>
          <a:effectLst/>
        </p:spPr>
      </p:pic>
      <p:pic>
        <p:nvPicPr>
          <p:cNvPr id="27653" name="Picture 5"/>
          <p:cNvPicPr>
            <a:picLocks noChangeAspect="1" noChangeArrowheads="1"/>
          </p:cNvPicPr>
          <p:nvPr/>
        </p:nvPicPr>
        <p:blipFill>
          <a:blip r:embed="rId5"/>
          <a:srcRect/>
          <a:stretch>
            <a:fillRect/>
          </a:stretch>
        </p:blipFill>
        <p:spPr bwMode="auto">
          <a:xfrm>
            <a:off x="4498701" y="3741722"/>
            <a:ext cx="3486150" cy="2324100"/>
          </a:xfrm>
          <a:prstGeom prst="rect">
            <a:avLst/>
          </a:prstGeom>
          <a:noFill/>
          <a:ln w="9525">
            <a:noFill/>
            <a:miter lim="800000"/>
            <a:headEnd/>
            <a:tailEnd/>
          </a:ln>
          <a:effectLst/>
        </p:spPr>
      </p:pic>
      <p:sp>
        <p:nvSpPr>
          <p:cNvPr id="18" name="Rectangle 17"/>
          <p:cNvSpPr/>
          <p:nvPr/>
        </p:nvSpPr>
        <p:spPr>
          <a:xfrm>
            <a:off x="8096272" y="1714488"/>
            <a:ext cx="1809728" cy="3570208"/>
          </a:xfrm>
          <a:prstGeom prst="rect">
            <a:avLst/>
          </a:prstGeom>
        </p:spPr>
        <p:txBody>
          <a:bodyPr wrap="square">
            <a:spAutoFit/>
          </a:bodyPr>
          <a:lstStyle/>
          <a:p>
            <a:r>
              <a:rPr lang="en-AU" dirty="0" smtClean="0">
                <a:solidFill>
                  <a:srgbClr val="113458"/>
                </a:solidFill>
              </a:rPr>
              <a:t>Blue line is  trace of (single) calendar year (2006) along the accident years.</a:t>
            </a:r>
          </a:p>
          <a:p>
            <a:endParaRPr lang="en-AU" dirty="0" smtClean="0"/>
          </a:p>
          <a:p>
            <a:endParaRPr lang="en-AU" dirty="0" smtClean="0"/>
          </a:p>
          <a:p>
            <a:endParaRPr lang="en-AU" dirty="0" smtClean="0"/>
          </a:p>
          <a:p>
            <a:endParaRPr lang="en-AU" dirty="0" smtClean="0"/>
          </a:p>
          <a:p>
            <a:endParaRPr lang="en-AU" dirty="0" smtClean="0"/>
          </a:p>
          <a:p>
            <a:r>
              <a:rPr lang="en-AU" sz="1400" b="1" dirty="0" smtClean="0">
                <a:solidFill>
                  <a:srgbClr val="113458"/>
                </a:solidFill>
              </a:rPr>
              <a:t>Process Correlation = 0.85</a:t>
            </a:r>
            <a:endParaRPr lang="en-AU" sz="1400" b="1" dirty="0">
              <a:solidFill>
                <a:srgbClr val="113458"/>
              </a:solidFill>
            </a:endParaRPr>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Common calendar drivers: Gross </a:t>
            </a:r>
            <a:r>
              <a:rPr lang="en-AU" dirty="0" err="1" smtClean="0"/>
              <a:t>vs</a:t>
            </a:r>
            <a:r>
              <a:rPr lang="en-AU" dirty="0" smtClean="0"/>
              <a:t> Net</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31</a:t>
            </a:fld>
            <a:endParaRPr lang="en-GB"/>
          </a:p>
        </p:txBody>
      </p:sp>
      <p:sp>
        <p:nvSpPr>
          <p:cNvPr id="9" name="TextBox 8"/>
          <p:cNvSpPr txBox="1"/>
          <p:nvPr/>
        </p:nvSpPr>
        <p:spPr>
          <a:xfrm>
            <a:off x="6453198" y="4000504"/>
            <a:ext cx="2571768" cy="338554"/>
          </a:xfrm>
          <a:prstGeom prst="rect">
            <a:avLst/>
          </a:prstGeom>
          <a:solidFill>
            <a:srgbClr val="D9AB16"/>
          </a:solidFill>
        </p:spPr>
        <p:txBody>
          <a:bodyPr wrap="square" rtlCol="0">
            <a:spAutoFit/>
          </a:bodyPr>
          <a:lstStyle/>
          <a:p>
            <a:pPr algn="ctr"/>
            <a:r>
              <a:rPr lang="en-AU" sz="1600" smtClean="0"/>
              <a:t>GROSS</a:t>
            </a:r>
            <a:endParaRPr lang="en-AU" sz="1600"/>
          </a:p>
        </p:txBody>
      </p:sp>
      <p:sp>
        <p:nvSpPr>
          <p:cNvPr id="10" name="TextBox 9"/>
          <p:cNvSpPr txBox="1"/>
          <p:nvPr/>
        </p:nvSpPr>
        <p:spPr>
          <a:xfrm>
            <a:off x="1381100" y="4000504"/>
            <a:ext cx="2286016" cy="338554"/>
          </a:xfrm>
          <a:prstGeom prst="rect">
            <a:avLst/>
          </a:prstGeom>
          <a:solidFill>
            <a:srgbClr val="D9AB16"/>
          </a:solidFill>
        </p:spPr>
        <p:txBody>
          <a:bodyPr wrap="square" rtlCol="0">
            <a:spAutoFit/>
          </a:bodyPr>
          <a:lstStyle/>
          <a:p>
            <a:pPr algn="ctr"/>
            <a:r>
              <a:rPr lang="en-AU" sz="1600" smtClean="0"/>
              <a:t>NET</a:t>
            </a:r>
            <a:endParaRPr lang="en-AU" sz="1600"/>
          </a:p>
        </p:txBody>
      </p:sp>
      <p:pic>
        <p:nvPicPr>
          <p:cNvPr id="30724" name="Picture 4"/>
          <p:cNvPicPr>
            <a:picLocks noChangeAspect="1" noChangeArrowheads="1"/>
          </p:cNvPicPr>
          <p:nvPr/>
        </p:nvPicPr>
        <p:blipFill>
          <a:blip r:embed="rId2"/>
          <a:srcRect/>
          <a:stretch>
            <a:fillRect/>
          </a:stretch>
        </p:blipFill>
        <p:spPr bwMode="auto">
          <a:xfrm>
            <a:off x="95216" y="1142984"/>
            <a:ext cx="4810125" cy="2905125"/>
          </a:xfrm>
          <a:prstGeom prst="rect">
            <a:avLst/>
          </a:prstGeom>
          <a:noFill/>
          <a:ln w="9525">
            <a:noFill/>
            <a:miter lim="800000"/>
            <a:headEnd/>
            <a:tailEnd/>
          </a:ln>
          <a:effectLst/>
        </p:spPr>
      </p:pic>
      <p:pic>
        <p:nvPicPr>
          <p:cNvPr id="30725" name="Picture 5"/>
          <p:cNvPicPr>
            <a:picLocks noChangeAspect="1" noChangeArrowheads="1"/>
          </p:cNvPicPr>
          <p:nvPr/>
        </p:nvPicPr>
        <p:blipFill>
          <a:blip r:embed="rId3"/>
          <a:srcRect/>
          <a:stretch>
            <a:fillRect/>
          </a:stretch>
        </p:blipFill>
        <p:spPr bwMode="auto">
          <a:xfrm>
            <a:off x="5000659" y="1142984"/>
            <a:ext cx="4810125" cy="2905125"/>
          </a:xfrm>
          <a:prstGeom prst="rect">
            <a:avLst/>
          </a:prstGeom>
          <a:noFill/>
          <a:ln w="9525">
            <a:noFill/>
            <a:miter lim="800000"/>
            <a:headEnd/>
            <a:tailEnd/>
          </a:ln>
          <a:effectLst/>
        </p:spPr>
      </p:pic>
      <p:sp>
        <p:nvSpPr>
          <p:cNvPr id="14" name="Rectangle 13"/>
          <p:cNvSpPr/>
          <p:nvPr/>
        </p:nvSpPr>
        <p:spPr>
          <a:xfrm>
            <a:off x="881034" y="4643446"/>
            <a:ext cx="8572560" cy="1323439"/>
          </a:xfrm>
          <a:prstGeom prst="rect">
            <a:avLst/>
          </a:prstGeom>
        </p:spPr>
        <p:txBody>
          <a:bodyPr wrap="square">
            <a:spAutoFit/>
          </a:bodyPr>
          <a:lstStyle/>
          <a:p>
            <a:r>
              <a:rPr lang="en-AU" sz="2000" smtClean="0">
                <a:solidFill>
                  <a:srgbClr val="2F5079"/>
                </a:solidFill>
              </a:rPr>
              <a:t>For the model described above, the residuals by accident year traced for the last calendar year are clearly correlated; when a value in a year is low/high in one segment it is usually low/high in the other segment also at the same time.</a:t>
            </a:r>
            <a:endParaRPr lang="en-AU" sz="2000">
              <a:solidFill>
                <a:srgbClr val="2F5079"/>
              </a:solidFill>
            </a:endParaRPr>
          </a:p>
        </p:txBody>
      </p:sp>
    </p:spTree>
    <p:extLst>
      <p:ext uri="{BB962C8B-B14F-4D97-AF65-F5344CB8AC3E}">
        <p14:creationId xmlns:p14="http://schemas.microsoft.com/office/powerpoint/2010/main" val="39148069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Common calendar drivers: Gross </a:t>
            </a:r>
            <a:r>
              <a:rPr lang="en-AU" dirty="0" err="1" smtClean="0"/>
              <a:t>vs</a:t>
            </a:r>
            <a:r>
              <a:rPr lang="en-AU" dirty="0" smtClean="0"/>
              <a:t> Net</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32</a:t>
            </a:fld>
            <a:endParaRPr lang="en-GB"/>
          </a:p>
        </p:txBody>
      </p:sp>
      <p:sp>
        <p:nvSpPr>
          <p:cNvPr id="9" name="TextBox 8"/>
          <p:cNvSpPr txBox="1"/>
          <p:nvPr/>
        </p:nvSpPr>
        <p:spPr>
          <a:xfrm>
            <a:off x="6453198" y="4000504"/>
            <a:ext cx="2571768" cy="338554"/>
          </a:xfrm>
          <a:prstGeom prst="rect">
            <a:avLst/>
          </a:prstGeom>
          <a:solidFill>
            <a:srgbClr val="D9AB16"/>
          </a:solidFill>
        </p:spPr>
        <p:txBody>
          <a:bodyPr wrap="square" rtlCol="0">
            <a:spAutoFit/>
          </a:bodyPr>
          <a:lstStyle/>
          <a:p>
            <a:pPr algn="ctr"/>
            <a:r>
              <a:rPr lang="en-AU" sz="1600" smtClean="0"/>
              <a:t>GROSS</a:t>
            </a:r>
            <a:endParaRPr lang="en-AU" sz="1600"/>
          </a:p>
        </p:txBody>
      </p:sp>
      <p:sp>
        <p:nvSpPr>
          <p:cNvPr id="10" name="TextBox 9"/>
          <p:cNvSpPr txBox="1"/>
          <p:nvPr/>
        </p:nvSpPr>
        <p:spPr>
          <a:xfrm>
            <a:off x="1381100" y="4000504"/>
            <a:ext cx="2286016" cy="338554"/>
          </a:xfrm>
          <a:prstGeom prst="rect">
            <a:avLst/>
          </a:prstGeom>
          <a:solidFill>
            <a:srgbClr val="D9AB16"/>
          </a:solidFill>
        </p:spPr>
        <p:txBody>
          <a:bodyPr wrap="square" rtlCol="0">
            <a:spAutoFit/>
          </a:bodyPr>
          <a:lstStyle/>
          <a:p>
            <a:pPr algn="ctr"/>
            <a:r>
              <a:rPr lang="en-AU" sz="1600" smtClean="0"/>
              <a:t>NET</a:t>
            </a:r>
            <a:endParaRPr lang="en-AU" sz="1600"/>
          </a:p>
        </p:txBody>
      </p:sp>
      <p:sp>
        <p:nvSpPr>
          <p:cNvPr id="14" name="Rectangle 13"/>
          <p:cNvSpPr/>
          <p:nvPr/>
        </p:nvSpPr>
        <p:spPr>
          <a:xfrm>
            <a:off x="881034" y="4643446"/>
            <a:ext cx="8572560" cy="1477328"/>
          </a:xfrm>
          <a:prstGeom prst="rect">
            <a:avLst/>
          </a:prstGeom>
        </p:spPr>
        <p:txBody>
          <a:bodyPr wrap="square">
            <a:spAutoFit/>
          </a:bodyPr>
          <a:lstStyle/>
          <a:p>
            <a:pPr>
              <a:spcAft>
                <a:spcPts val="1200"/>
              </a:spcAft>
            </a:pPr>
            <a:r>
              <a:rPr lang="en-AU" sz="2000" smtClean="0">
                <a:solidFill>
                  <a:srgbClr val="2F5079"/>
                </a:solidFill>
              </a:rPr>
              <a:t>The residuals from both lines of business are statistically indistinguishable from two normal distributions. </a:t>
            </a:r>
          </a:p>
          <a:p>
            <a:pPr>
              <a:spcAft>
                <a:spcPts val="1200"/>
              </a:spcAft>
            </a:pPr>
            <a:r>
              <a:rPr lang="en-AU" sz="2000" smtClean="0">
                <a:solidFill>
                  <a:srgbClr val="2F5079"/>
                </a:solidFill>
              </a:rPr>
              <a:t>Thus, the process correlation can be considered the volatility correlation between two normal distributions.</a:t>
            </a:r>
            <a:endParaRPr lang="en-AU" sz="2000">
              <a:solidFill>
                <a:srgbClr val="2F5079"/>
              </a:solidFill>
            </a:endParaRPr>
          </a:p>
        </p:txBody>
      </p:sp>
      <p:pic>
        <p:nvPicPr>
          <p:cNvPr id="31747" name="Picture 3"/>
          <p:cNvPicPr>
            <a:picLocks noChangeAspect="1" noChangeArrowheads="1"/>
          </p:cNvPicPr>
          <p:nvPr/>
        </p:nvPicPr>
        <p:blipFill>
          <a:blip r:embed="rId2"/>
          <a:srcRect/>
          <a:stretch>
            <a:fillRect/>
          </a:stretch>
        </p:blipFill>
        <p:spPr bwMode="auto">
          <a:xfrm>
            <a:off x="166654" y="1142984"/>
            <a:ext cx="4733925" cy="2933700"/>
          </a:xfrm>
          <a:prstGeom prst="rect">
            <a:avLst/>
          </a:prstGeom>
          <a:noFill/>
          <a:ln w="9525">
            <a:noFill/>
            <a:miter lim="800000"/>
            <a:headEnd/>
            <a:tailEnd/>
          </a:ln>
          <a:effectLst/>
        </p:spPr>
      </p:pic>
      <p:pic>
        <p:nvPicPr>
          <p:cNvPr id="31748" name="Picture 4"/>
          <p:cNvPicPr>
            <a:picLocks noChangeAspect="1" noChangeArrowheads="1"/>
          </p:cNvPicPr>
          <p:nvPr/>
        </p:nvPicPr>
        <p:blipFill>
          <a:blip r:embed="rId3"/>
          <a:srcRect/>
          <a:stretch>
            <a:fillRect/>
          </a:stretch>
        </p:blipFill>
        <p:spPr bwMode="auto">
          <a:xfrm>
            <a:off x="5024438" y="1142984"/>
            <a:ext cx="4733925" cy="2933700"/>
          </a:xfrm>
          <a:prstGeom prst="rect">
            <a:avLst/>
          </a:prstGeom>
          <a:noFill/>
          <a:ln w="9525">
            <a:noFill/>
            <a:miter lim="800000"/>
            <a:headEnd/>
            <a:tailEnd/>
          </a:ln>
          <a:effectLst/>
        </p:spPr>
      </p:pic>
    </p:spTree>
    <p:extLst>
      <p:ext uri="{BB962C8B-B14F-4D97-AF65-F5344CB8AC3E}">
        <p14:creationId xmlns:p14="http://schemas.microsoft.com/office/powerpoint/2010/main" val="27156067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p:cNvPicPr>
            <a:picLocks noChangeAspect="1" noChangeArrowheads="1"/>
          </p:cNvPicPr>
          <p:nvPr/>
        </p:nvPicPr>
        <p:blipFill>
          <a:blip r:embed="rId2"/>
          <a:srcRect/>
          <a:stretch>
            <a:fillRect/>
          </a:stretch>
        </p:blipFill>
        <p:spPr bwMode="auto">
          <a:xfrm>
            <a:off x="683628" y="1334929"/>
            <a:ext cx="5544616" cy="4835116"/>
          </a:xfrm>
          <a:prstGeom prst="rect">
            <a:avLst/>
          </a:prstGeom>
          <a:noFill/>
          <a:ln w="9525">
            <a:noFill/>
            <a:miter lim="800000"/>
            <a:headEnd/>
            <a:tailEnd/>
          </a:ln>
          <a:effectLst/>
        </p:spPr>
      </p:pic>
      <p:sp>
        <p:nvSpPr>
          <p:cNvPr id="2" name="Title 1"/>
          <p:cNvSpPr>
            <a:spLocks noGrp="1"/>
          </p:cNvSpPr>
          <p:nvPr>
            <p:ph type="title"/>
          </p:nvPr>
        </p:nvSpPr>
        <p:spPr/>
        <p:txBody>
          <a:bodyPr/>
          <a:lstStyle/>
          <a:p>
            <a:pPr algn="ctr"/>
            <a:r>
              <a:rPr lang="en-AU" dirty="0" smtClean="0"/>
              <a:t>Common calendar drivers: Gross </a:t>
            </a:r>
            <a:r>
              <a:rPr lang="en-AU" dirty="0" err="1" smtClean="0"/>
              <a:t>vs</a:t>
            </a:r>
            <a:r>
              <a:rPr lang="en-AU" dirty="0" smtClean="0"/>
              <a:t> Net</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33</a:t>
            </a:fld>
            <a:endParaRPr lang="en-GB"/>
          </a:p>
        </p:txBody>
      </p:sp>
      <p:sp>
        <p:nvSpPr>
          <p:cNvPr id="9" name="TextBox 8"/>
          <p:cNvSpPr txBox="1"/>
          <p:nvPr/>
        </p:nvSpPr>
        <p:spPr>
          <a:xfrm>
            <a:off x="2426183" y="5606244"/>
            <a:ext cx="2571768" cy="338554"/>
          </a:xfrm>
          <a:prstGeom prst="rect">
            <a:avLst/>
          </a:prstGeom>
          <a:solidFill>
            <a:srgbClr val="D9AB16"/>
          </a:solidFill>
        </p:spPr>
        <p:txBody>
          <a:bodyPr wrap="square" rtlCol="0">
            <a:spAutoFit/>
          </a:bodyPr>
          <a:lstStyle/>
          <a:p>
            <a:pPr algn="ctr"/>
            <a:r>
              <a:rPr lang="en-AU" sz="1600" dirty="0" smtClean="0"/>
              <a:t>GROSS</a:t>
            </a:r>
            <a:endParaRPr lang="en-AU" sz="1600" dirty="0"/>
          </a:p>
        </p:txBody>
      </p:sp>
      <p:sp>
        <p:nvSpPr>
          <p:cNvPr id="10" name="TextBox 9"/>
          <p:cNvSpPr txBox="1"/>
          <p:nvPr/>
        </p:nvSpPr>
        <p:spPr>
          <a:xfrm rot="16200000">
            <a:off x="-30332" y="3474543"/>
            <a:ext cx="2286016" cy="338554"/>
          </a:xfrm>
          <a:prstGeom prst="rect">
            <a:avLst/>
          </a:prstGeom>
          <a:solidFill>
            <a:srgbClr val="D9AB16"/>
          </a:solidFill>
        </p:spPr>
        <p:txBody>
          <a:bodyPr wrap="square" rtlCol="0">
            <a:spAutoFit/>
          </a:bodyPr>
          <a:lstStyle/>
          <a:p>
            <a:pPr algn="ctr"/>
            <a:r>
              <a:rPr lang="en-AU" sz="1600" dirty="0" smtClean="0"/>
              <a:t>NET</a:t>
            </a:r>
            <a:endParaRPr lang="en-AU" sz="1600" dirty="0"/>
          </a:p>
        </p:txBody>
      </p:sp>
      <p:pic>
        <p:nvPicPr>
          <p:cNvPr id="29700" name="Picture 4"/>
          <p:cNvPicPr>
            <a:picLocks noChangeAspect="1" noChangeArrowheads="1"/>
          </p:cNvPicPr>
          <p:nvPr/>
        </p:nvPicPr>
        <p:blipFill>
          <a:blip r:embed="rId3"/>
          <a:srcRect/>
          <a:stretch>
            <a:fillRect/>
          </a:stretch>
        </p:blipFill>
        <p:spPr bwMode="auto">
          <a:xfrm>
            <a:off x="6897216" y="3845945"/>
            <a:ext cx="2286000" cy="2324100"/>
          </a:xfrm>
          <a:prstGeom prst="rect">
            <a:avLst/>
          </a:prstGeom>
          <a:noFill/>
          <a:ln w="9525">
            <a:noFill/>
            <a:miter lim="800000"/>
            <a:headEnd/>
            <a:tailEnd/>
          </a:ln>
          <a:effectLst/>
        </p:spPr>
      </p:pic>
      <p:sp>
        <p:nvSpPr>
          <p:cNvPr id="13" name="Rectangle 12"/>
          <p:cNvSpPr/>
          <p:nvPr/>
        </p:nvSpPr>
        <p:spPr>
          <a:xfrm>
            <a:off x="6738950" y="1357298"/>
            <a:ext cx="3000396" cy="2246769"/>
          </a:xfrm>
          <a:prstGeom prst="rect">
            <a:avLst/>
          </a:prstGeom>
        </p:spPr>
        <p:txBody>
          <a:bodyPr wrap="square">
            <a:spAutoFit/>
          </a:bodyPr>
          <a:lstStyle/>
          <a:p>
            <a:r>
              <a:rPr lang="en-AU" sz="2000" dirty="0" smtClean="0">
                <a:solidFill>
                  <a:srgbClr val="2F5079"/>
                </a:solidFill>
              </a:rPr>
              <a:t>A scatter plot of the residuals, from the respective Gross and Net of Reinsurance models, exhibits a clear (linear) relationship; a correlation of 0.853.</a:t>
            </a:r>
          </a:p>
        </p:txBody>
      </p:sp>
    </p:spTree>
    <p:extLst>
      <p:ext uri="{BB962C8B-B14F-4D97-AF65-F5344CB8AC3E}">
        <p14:creationId xmlns:p14="http://schemas.microsoft.com/office/powerpoint/2010/main" val="24135900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Common accident year drivers: SAD and SAM</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34</a:t>
            </a:fld>
            <a:endParaRPr lang="en-GB"/>
          </a:p>
        </p:txBody>
      </p:sp>
      <p:sp>
        <p:nvSpPr>
          <p:cNvPr id="15" name="Rectangle 14"/>
          <p:cNvSpPr/>
          <p:nvPr/>
        </p:nvSpPr>
        <p:spPr>
          <a:xfrm>
            <a:off x="309530" y="5143512"/>
            <a:ext cx="9286940" cy="1200329"/>
          </a:xfrm>
          <a:prstGeom prst="rect">
            <a:avLst/>
          </a:prstGeom>
        </p:spPr>
        <p:txBody>
          <a:bodyPr wrap="square">
            <a:spAutoFit/>
          </a:bodyPr>
          <a:lstStyle/>
          <a:p>
            <a:r>
              <a:rPr lang="en-AU" dirty="0" smtClean="0">
                <a:solidFill>
                  <a:srgbClr val="2F5079"/>
                </a:solidFill>
              </a:rPr>
              <a:t>A model which does not take into account the changes in accident year levels shows a marked  similarity in the fluctuations of residuals in the accident direction.</a:t>
            </a:r>
          </a:p>
          <a:p>
            <a:endParaRPr lang="en-AU" dirty="0">
              <a:solidFill>
                <a:srgbClr val="2F5079"/>
              </a:solidFill>
            </a:endParaRPr>
          </a:p>
          <a:p>
            <a:pPr algn="ctr"/>
            <a:r>
              <a:rPr lang="en-AU" dirty="0" smtClean="0">
                <a:solidFill>
                  <a:srgbClr val="2F5079"/>
                </a:solidFill>
              </a:rPr>
              <a:t>This is </a:t>
            </a:r>
            <a:r>
              <a:rPr lang="en-AU" b="1" u="sng" dirty="0" smtClean="0">
                <a:solidFill>
                  <a:srgbClr val="2F5079"/>
                </a:solidFill>
              </a:rPr>
              <a:t>not</a:t>
            </a:r>
            <a:r>
              <a:rPr lang="en-AU" dirty="0" smtClean="0">
                <a:solidFill>
                  <a:srgbClr val="2F5079"/>
                </a:solidFill>
              </a:rPr>
              <a:t> correlation!</a:t>
            </a:r>
            <a:endParaRPr lang="en-AU" dirty="0">
              <a:solidFill>
                <a:srgbClr val="2F5079"/>
              </a:solidFill>
            </a:endParaRPr>
          </a:p>
        </p:txBody>
      </p:sp>
      <p:pic>
        <p:nvPicPr>
          <p:cNvPr id="34819" name="Picture 3"/>
          <p:cNvPicPr>
            <a:picLocks noChangeAspect="1" noChangeArrowheads="1"/>
          </p:cNvPicPr>
          <p:nvPr/>
        </p:nvPicPr>
        <p:blipFill>
          <a:blip r:embed="rId2"/>
          <a:srcRect/>
          <a:stretch>
            <a:fillRect/>
          </a:stretch>
        </p:blipFill>
        <p:spPr bwMode="auto">
          <a:xfrm>
            <a:off x="309530" y="1357298"/>
            <a:ext cx="4619625" cy="3276600"/>
          </a:xfrm>
          <a:prstGeom prst="rect">
            <a:avLst/>
          </a:prstGeom>
          <a:noFill/>
          <a:ln w="9525">
            <a:noFill/>
            <a:miter lim="800000"/>
            <a:headEnd/>
            <a:tailEnd/>
          </a:ln>
          <a:effectLst/>
        </p:spPr>
      </p:pic>
      <p:pic>
        <p:nvPicPr>
          <p:cNvPr id="34821" name="Picture 5"/>
          <p:cNvPicPr>
            <a:picLocks noChangeAspect="1" noChangeArrowheads="1"/>
          </p:cNvPicPr>
          <p:nvPr/>
        </p:nvPicPr>
        <p:blipFill>
          <a:blip r:embed="rId3"/>
          <a:srcRect/>
          <a:stretch>
            <a:fillRect/>
          </a:stretch>
        </p:blipFill>
        <p:spPr bwMode="auto">
          <a:xfrm>
            <a:off x="309530" y="1357298"/>
            <a:ext cx="4619625" cy="3276600"/>
          </a:xfrm>
          <a:prstGeom prst="rect">
            <a:avLst/>
          </a:prstGeom>
          <a:noFill/>
          <a:ln w="9525">
            <a:noFill/>
            <a:miter lim="800000"/>
            <a:headEnd/>
            <a:tailEnd/>
          </a:ln>
          <a:effectLst/>
        </p:spPr>
      </p:pic>
      <p:sp>
        <p:nvSpPr>
          <p:cNvPr id="13" name="TextBox 12"/>
          <p:cNvSpPr txBox="1"/>
          <p:nvPr/>
        </p:nvSpPr>
        <p:spPr>
          <a:xfrm>
            <a:off x="1381100" y="4500570"/>
            <a:ext cx="2286016" cy="338554"/>
          </a:xfrm>
          <a:prstGeom prst="rect">
            <a:avLst/>
          </a:prstGeom>
          <a:solidFill>
            <a:srgbClr val="D9AB16"/>
          </a:solidFill>
        </p:spPr>
        <p:txBody>
          <a:bodyPr wrap="square" rtlCol="0">
            <a:spAutoFit/>
          </a:bodyPr>
          <a:lstStyle/>
          <a:p>
            <a:pPr algn="ctr"/>
            <a:r>
              <a:rPr lang="en-AU" sz="1600" smtClean="0"/>
              <a:t>SAD</a:t>
            </a:r>
            <a:endParaRPr lang="en-AU" sz="1600"/>
          </a:p>
        </p:txBody>
      </p:sp>
      <p:pic>
        <p:nvPicPr>
          <p:cNvPr id="34822" name="Picture 6"/>
          <p:cNvPicPr>
            <a:picLocks noChangeAspect="1" noChangeArrowheads="1"/>
          </p:cNvPicPr>
          <p:nvPr/>
        </p:nvPicPr>
        <p:blipFill>
          <a:blip r:embed="rId4"/>
          <a:srcRect/>
          <a:stretch>
            <a:fillRect/>
          </a:stretch>
        </p:blipFill>
        <p:spPr bwMode="auto">
          <a:xfrm>
            <a:off x="5024438" y="1357298"/>
            <a:ext cx="4619625" cy="3276600"/>
          </a:xfrm>
          <a:prstGeom prst="rect">
            <a:avLst/>
          </a:prstGeom>
          <a:noFill/>
          <a:ln w="9525">
            <a:noFill/>
            <a:miter lim="800000"/>
            <a:headEnd/>
            <a:tailEnd/>
          </a:ln>
          <a:effectLst/>
        </p:spPr>
      </p:pic>
      <p:sp>
        <p:nvSpPr>
          <p:cNvPr id="14" name="TextBox 13"/>
          <p:cNvSpPr txBox="1"/>
          <p:nvPr/>
        </p:nvSpPr>
        <p:spPr>
          <a:xfrm>
            <a:off x="6453198" y="4500570"/>
            <a:ext cx="2286016" cy="338554"/>
          </a:xfrm>
          <a:prstGeom prst="rect">
            <a:avLst/>
          </a:prstGeom>
          <a:solidFill>
            <a:srgbClr val="D9AB16"/>
          </a:solidFill>
        </p:spPr>
        <p:txBody>
          <a:bodyPr wrap="square" rtlCol="0">
            <a:spAutoFit/>
          </a:bodyPr>
          <a:lstStyle/>
          <a:p>
            <a:pPr algn="ctr"/>
            <a:r>
              <a:rPr lang="en-AU" sz="1600" smtClean="0"/>
              <a:t>SAM</a:t>
            </a:r>
            <a:endParaRPr lang="en-AU" sz="1600"/>
          </a:p>
        </p:txBody>
      </p:sp>
    </p:spTree>
    <p:extLst>
      <p:ext uri="{BB962C8B-B14F-4D97-AF65-F5344CB8AC3E}">
        <p14:creationId xmlns:p14="http://schemas.microsoft.com/office/powerpoint/2010/main" val="186664487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Common accident year drivers: SAD and SAM</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35</a:t>
            </a:fld>
            <a:endParaRPr lang="en-GB"/>
          </a:p>
        </p:txBody>
      </p:sp>
      <p:sp>
        <p:nvSpPr>
          <p:cNvPr id="15" name="Rectangle 14"/>
          <p:cNvSpPr/>
          <p:nvPr/>
        </p:nvSpPr>
        <p:spPr>
          <a:xfrm>
            <a:off x="171413" y="5301208"/>
            <a:ext cx="9446844" cy="923330"/>
          </a:xfrm>
          <a:prstGeom prst="rect">
            <a:avLst/>
          </a:prstGeom>
        </p:spPr>
        <p:txBody>
          <a:bodyPr wrap="square">
            <a:spAutoFit/>
          </a:bodyPr>
          <a:lstStyle/>
          <a:p>
            <a:r>
              <a:rPr lang="en-AU" dirty="0" smtClean="0">
                <a:solidFill>
                  <a:srgbClr val="2F5079"/>
                </a:solidFill>
              </a:rPr>
              <a:t>The residual displays with scatterplot for SAD and SAM are shown for this model. The correlation is very high, but it is largely spurious - there are distinct changes in level across</a:t>
            </a:r>
          </a:p>
          <a:p>
            <a:r>
              <a:rPr lang="en-AU" dirty="0" smtClean="0">
                <a:solidFill>
                  <a:srgbClr val="2F5079"/>
                </a:solidFill>
              </a:rPr>
              <a:t>the accident years which were ignored in this model.</a:t>
            </a:r>
          </a:p>
        </p:txBody>
      </p:sp>
      <p:pic>
        <p:nvPicPr>
          <p:cNvPr id="35842" name="Picture 2"/>
          <p:cNvPicPr>
            <a:picLocks noChangeAspect="1" noChangeArrowheads="1"/>
          </p:cNvPicPr>
          <p:nvPr/>
        </p:nvPicPr>
        <p:blipFill>
          <a:blip r:embed="rId2"/>
          <a:srcRect/>
          <a:stretch>
            <a:fillRect/>
          </a:stretch>
        </p:blipFill>
        <p:spPr bwMode="auto">
          <a:xfrm>
            <a:off x="5024439" y="1357298"/>
            <a:ext cx="4321050" cy="3620339"/>
          </a:xfrm>
          <a:prstGeom prst="rect">
            <a:avLst/>
          </a:prstGeom>
          <a:noFill/>
          <a:ln w="9525">
            <a:noFill/>
            <a:miter lim="800000"/>
            <a:headEnd/>
            <a:tailEnd/>
          </a:ln>
          <a:effectLst/>
        </p:spPr>
      </p:pic>
      <p:sp>
        <p:nvSpPr>
          <p:cNvPr id="16" name="TextBox 15"/>
          <p:cNvSpPr txBox="1"/>
          <p:nvPr/>
        </p:nvSpPr>
        <p:spPr>
          <a:xfrm rot="16200000">
            <a:off x="3764955" y="3045409"/>
            <a:ext cx="2286016" cy="338554"/>
          </a:xfrm>
          <a:prstGeom prst="rect">
            <a:avLst/>
          </a:prstGeom>
          <a:solidFill>
            <a:srgbClr val="D9AB16"/>
          </a:solidFill>
        </p:spPr>
        <p:txBody>
          <a:bodyPr wrap="square" rtlCol="0">
            <a:spAutoFit/>
          </a:bodyPr>
          <a:lstStyle/>
          <a:p>
            <a:pPr algn="ctr"/>
            <a:r>
              <a:rPr lang="en-AU" sz="1600" smtClean="0"/>
              <a:t>SAM</a:t>
            </a:r>
            <a:endParaRPr lang="en-AU" sz="1600"/>
          </a:p>
        </p:txBody>
      </p:sp>
      <p:sp>
        <p:nvSpPr>
          <p:cNvPr id="12" name="TextBox 11"/>
          <p:cNvSpPr txBox="1"/>
          <p:nvPr/>
        </p:nvSpPr>
        <p:spPr>
          <a:xfrm>
            <a:off x="6238884" y="4857760"/>
            <a:ext cx="2286016" cy="338554"/>
          </a:xfrm>
          <a:prstGeom prst="rect">
            <a:avLst/>
          </a:prstGeom>
          <a:solidFill>
            <a:srgbClr val="D9AB16"/>
          </a:solidFill>
        </p:spPr>
        <p:txBody>
          <a:bodyPr wrap="square" rtlCol="0">
            <a:spAutoFit/>
          </a:bodyPr>
          <a:lstStyle/>
          <a:p>
            <a:pPr algn="ctr"/>
            <a:r>
              <a:rPr lang="en-AU" sz="1600" smtClean="0"/>
              <a:t>SAD</a:t>
            </a:r>
            <a:endParaRPr lang="en-AU" sz="1600"/>
          </a:p>
        </p:txBody>
      </p:sp>
      <p:pic>
        <p:nvPicPr>
          <p:cNvPr id="35843" name="Picture 3"/>
          <p:cNvPicPr>
            <a:picLocks noChangeAspect="1" noChangeArrowheads="1"/>
          </p:cNvPicPr>
          <p:nvPr/>
        </p:nvPicPr>
        <p:blipFill>
          <a:blip r:embed="rId3"/>
          <a:srcRect/>
          <a:stretch>
            <a:fillRect/>
          </a:stretch>
        </p:blipFill>
        <p:spPr bwMode="auto">
          <a:xfrm>
            <a:off x="1166786" y="1357298"/>
            <a:ext cx="1981200" cy="1990725"/>
          </a:xfrm>
          <a:prstGeom prst="rect">
            <a:avLst/>
          </a:prstGeom>
          <a:noFill/>
          <a:ln w="9525">
            <a:noFill/>
            <a:miter lim="800000"/>
            <a:headEnd/>
            <a:tailEnd/>
          </a:ln>
          <a:effectLst/>
        </p:spPr>
      </p:pic>
      <p:sp>
        <p:nvSpPr>
          <p:cNvPr id="13" name="Rectangle 12"/>
          <p:cNvSpPr/>
          <p:nvPr/>
        </p:nvSpPr>
        <p:spPr>
          <a:xfrm>
            <a:off x="200472" y="3650293"/>
            <a:ext cx="4357718" cy="1477328"/>
          </a:xfrm>
          <a:prstGeom prst="rect">
            <a:avLst/>
          </a:prstGeom>
        </p:spPr>
        <p:txBody>
          <a:bodyPr wrap="square">
            <a:spAutoFit/>
          </a:bodyPr>
          <a:lstStyle/>
          <a:p>
            <a:r>
              <a:rPr lang="en-AU" dirty="0" smtClean="0">
                <a:solidFill>
                  <a:srgbClr val="2F5079"/>
                </a:solidFill>
              </a:rPr>
              <a:t>If the common accident year movements are </a:t>
            </a:r>
            <a:r>
              <a:rPr lang="en-AU" u="sng" dirty="0" smtClean="0">
                <a:solidFill>
                  <a:srgbClr val="2F5079"/>
                </a:solidFill>
              </a:rPr>
              <a:t>ignored</a:t>
            </a:r>
            <a:r>
              <a:rPr lang="en-AU" dirty="0" smtClean="0">
                <a:solidFill>
                  <a:srgbClr val="2F5079"/>
                </a:solidFill>
              </a:rPr>
              <a:t> and the average accident year level fitted to both segments, then a very high spurious correlation measure of 0.96 is obtained.</a:t>
            </a:r>
          </a:p>
        </p:txBody>
      </p:sp>
    </p:spTree>
    <p:extLst>
      <p:ext uri="{BB962C8B-B14F-4D97-AF65-F5344CB8AC3E}">
        <p14:creationId xmlns:p14="http://schemas.microsoft.com/office/powerpoint/2010/main" val="299994229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Common accident year drivers: SAD and SAM</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36</a:t>
            </a:fld>
            <a:endParaRPr lang="en-GB"/>
          </a:p>
        </p:txBody>
      </p:sp>
      <p:pic>
        <p:nvPicPr>
          <p:cNvPr id="32775" name="Picture 7"/>
          <p:cNvPicPr>
            <a:picLocks noChangeAspect="1" noChangeArrowheads="1"/>
          </p:cNvPicPr>
          <p:nvPr/>
        </p:nvPicPr>
        <p:blipFill>
          <a:blip r:embed="rId2"/>
          <a:srcRect/>
          <a:stretch>
            <a:fillRect/>
          </a:stretch>
        </p:blipFill>
        <p:spPr bwMode="auto">
          <a:xfrm>
            <a:off x="5024438" y="1357298"/>
            <a:ext cx="4676775" cy="3171825"/>
          </a:xfrm>
          <a:prstGeom prst="rect">
            <a:avLst/>
          </a:prstGeom>
          <a:noFill/>
          <a:ln w="9525">
            <a:noFill/>
            <a:miter lim="800000"/>
            <a:headEnd/>
            <a:tailEnd/>
          </a:ln>
          <a:effectLst/>
        </p:spPr>
      </p:pic>
      <p:pic>
        <p:nvPicPr>
          <p:cNvPr id="32776" name="Picture 8"/>
          <p:cNvPicPr>
            <a:picLocks noChangeAspect="1" noChangeArrowheads="1"/>
          </p:cNvPicPr>
          <p:nvPr/>
        </p:nvPicPr>
        <p:blipFill>
          <a:blip r:embed="rId3"/>
          <a:srcRect/>
          <a:stretch>
            <a:fillRect/>
          </a:stretch>
        </p:blipFill>
        <p:spPr bwMode="auto">
          <a:xfrm>
            <a:off x="238092" y="1357298"/>
            <a:ext cx="4676775" cy="3171825"/>
          </a:xfrm>
          <a:prstGeom prst="rect">
            <a:avLst/>
          </a:prstGeom>
          <a:noFill/>
          <a:ln w="9525">
            <a:noFill/>
            <a:miter lim="800000"/>
            <a:headEnd/>
            <a:tailEnd/>
          </a:ln>
          <a:effectLst/>
        </p:spPr>
      </p:pic>
      <p:sp>
        <p:nvSpPr>
          <p:cNvPr id="13" name="TextBox 12"/>
          <p:cNvSpPr txBox="1"/>
          <p:nvPr/>
        </p:nvSpPr>
        <p:spPr>
          <a:xfrm>
            <a:off x="1381100" y="4500570"/>
            <a:ext cx="2286016" cy="338554"/>
          </a:xfrm>
          <a:prstGeom prst="rect">
            <a:avLst/>
          </a:prstGeom>
          <a:solidFill>
            <a:srgbClr val="D9AB16"/>
          </a:solidFill>
        </p:spPr>
        <p:txBody>
          <a:bodyPr wrap="square" rtlCol="0">
            <a:spAutoFit/>
          </a:bodyPr>
          <a:lstStyle/>
          <a:p>
            <a:pPr algn="ctr"/>
            <a:r>
              <a:rPr lang="en-AU" sz="1600" smtClean="0"/>
              <a:t>SAD</a:t>
            </a:r>
            <a:endParaRPr lang="en-AU" sz="1600"/>
          </a:p>
        </p:txBody>
      </p:sp>
      <p:sp>
        <p:nvSpPr>
          <p:cNvPr id="14" name="TextBox 13"/>
          <p:cNvSpPr txBox="1"/>
          <p:nvPr/>
        </p:nvSpPr>
        <p:spPr>
          <a:xfrm>
            <a:off x="6453198" y="4500570"/>
            <a:ext cx="2286016" cy="338554"/>
          </a:xfrm>
          <a:prstGeom prst="rect">
            <a:avLst/>
          </a:prstGeom>
          <a:solidFill>
            <a:srgbClr val="D9AB16"/>
          </a:solidFill>
        </p:spPr>
        <p:txBody>
          <a:bodyPr wrap="square" rtlCol="0">
            <a:spAutoFit/>
          </a:bodyPr>
          <a:lstStyle/>
          <a:p>
            <a:pPr algn="ctr"/>
            <a:r>
              <a:rPr lang="en-AU" sz="1600" smtClean="0"/>
              <a:t>SAM</a:t>
            </a:r>
            <a:endParaRPr lang="en-AU" sz="1600"/>
          </a:p>
        </p:txBody>
      </p:sp>
      <p:sp>
        <p:nvSpPr>
          <p:cNvPr id="15" name="Rectangle 14"/>
          <p:cNvSpPr/>
          <p:nvPr/>
        </p:nvSpPr>
        <p:spPr>
          <a:xfrm>
            <a:off x="166654" y="5000636"/>
            <a:ext cx="9739346" cy="923330"/>
          </a:xfrm>
          <a:prstGeom prst="rect">
            <a:avLst/>
          </a:prstGeom>
        </p:spPr>
        <p:txBody>
          <a:bodyPr wrap="square">
            <a:spAutoFit/>
          </a:bodyPr>
          <a:lstStyle/>
          <a:p>
            <a:r>
              <a:rPr lang="en-AU" dirty="0" smtClean="0">
                <a:solidFill>
                  <a:srgbClr val="2F5079"/>
                </a:solidFill>
              </a:rPr>
              <a:t>The red bars indicate common parameters between the segments. Although the calendar and development year parameters vary slightly, the accident year parameters move </a:t>
            </a:r>
            <a:r>
              <a:rPr lang="en-AU" u="sng" dirty="0" smtClean="0">
                <a:solidFill>
                  <a:srgbClr val="2F5079"/>
                </a:solidFill>
              </a:rPr>
              <a:t>synchronously</a:t>
            </a:r>
            <a:r>
              <a:rPr lang="en-AU" dirty="0" smtClean="0">
                <a:solidFill>
                  <a:srgbClr val="2F5079"/>
                </a:solidFill>
              </a:rPr>
              <a:t> thus making the mean ultimates vary synchronously (but this is not correlation).</a:t>
            </a:r>
            <a:endParaRPr lang="en-AU" dirty="0">
              <a:solidFill>
                <a:srgbClr val="2F5079"/>
              </a:solidFill>
            </a:endParaRPr>
          </a:p>
        </p:txBody>
      </p:sp>
      <p:sp>
        <p:nvSpPr>
          <p:cNvPr id="6" name="TextBox 5"/>
          <p:cNvSpPr txBox="1"/>
          <p:nvPr/>
        </p:nvSpPr>
        <p:spPr>
          <a:xfrm>
            <a:off x="1870173" y="971436"/>
            <a:ext cx="6089387" cy="369332"/>
          </a:xfrm>
          <a:prstGeom prst="rect">
            <a:avLst/>
          </a:prstGeom>
          <a:noFill/>
        </p:spPr>
        <p:txBody>
          <a:bodyPr wrap="square" rtlCol="0">
            <a:spAutoFit/>
          </a:bodyPr>
          <a:lstStyle/>
          <a:p>
            <a:pPr algn="ctr"/>
            <a:r>
              <a:rPr lang="en-AU" dirty="0" smtClean="0">
                <a:solidFill>
                  <a:srgbClr val="2F5079"/>
                </a:solidFill>
              </a:rPr>
              <a:t>Accounting for accident year level (trend) changes </a:t>
            </a:r>
            <a:endParaRPr lang="en-AU" dirty="0"/>
          </a:p>
        </p:txBody>
      </p:sp>
    </p:spTree>
    <p:extLst>
      <p:ext uri="{BB962C8B-B14F-4D97-AF65-F5344CB8AC3E}">
        <p14:creationId xmlns:p14="http://schemas.microsoft.com/office/powerpoint/2010/main" val="23870739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Common accident year drivers: SAD and SAM</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37</a:t>
            </a:fld>
            <a:endParaRPr lang="en-GB"/>
          </a:p>
        </p:txBody>
      </p:sp>
      <p:sp>
        <p:nvSpPr>
          <p:cNvPr id="15" name="Rectangle 14"/>
          <p:cNvSpPr/>
          <p:nvPr/>
        </p:nvSpPr>
        <p:spPr>
          <a:xfrm>
            <a:off x="166654" y="5357826"/>
            <a:ext cx="9739346" cy="646331"/>
          </a:xfrm>
          <a:prstGeom prst="rect">
            <a:avLst/>
          </a:prstGeom>
        </p:spPr>
        <p:txBody>
          <a:bodyPr wrap="square">
            <a:spAutoFit/>
          </a:bodyPr>
          <a:lstStyle/>
          <a:p>
            <a:r>
              <a:rPr lang="en-AU" smtClean="0">
                <a:solidFill>
                  <a:srgbClr val="2F5079"/>
                </a:solidFill>
              </a:rPr>
              <a:t>Both sets of residuals test well for normality and have no indications of non-randomness so the process correlation (0.249) is the volatility correlation between two normal distributions. </a:t>
            </a:r>
            <a:endParaRPr lang="en-AU">
              <a:solidFill>
                <a:srgbClr val="2F5079"/>
              </a:solidFill>
            </a:endParaRPr>
          </a:p>
        </p:txBody>
      </p:sp>
      <p:pic>
        <p:nvPicPr>
          <p:cNvPr id="33794" name="Picture 2"/>
          <p:cNvPicPr>
            <a:picLocks noChangeAspect="1" noChangeArrowheads="1"/>
          </p:cNvPicPr>
          <p:nvPr/>
        </p:nvPicPr>
        <p:blipFill>
          <a:blip r:embed="rId2"/>
          <a:srcRect/>
          <a:stretch>
            <a:fillRect/>
          </a:stretch>
        </p:blipFill>
        <p:spPr bwMode="auto">
          <a:xfrm>
            <a:off x="1452538" y="1928802"/>
            <a:ext cx="2000250" cy="1990725"/>
          </a:xfrm>
          <a:prstGeom prst="rect">
            <a:avLst/>
          </a:prstGeom>
          <a:noFill/>
          <a:ln w="9525">
            <a:noFill/>
            <a:miter lim="800000"/>
            <a:headEnd/>
            <a:tailEnd/>
          </a:ln>
          <a:effectLst/>
        </p:spPr>
      </p:pic>
      <p:pic>
        <p:nvPicPr>
          <p:cNvPr id="33795" name="Picture 3"/>
          <p:cNvPicPr>
            <a:picLocks noChangeAspect="1" noChangeArrowheads="1"/>
          </p:cNvPicPr>
          <p:nvPr/>
        </p:nvPicPr>
        <p:blipFill>
          <a:blip r:embed="rId3"/>
          <a:srcRect/>
          <a:stretch>
            <a:fillRect/>
          </a:stretch>
        </p:blipFill>
        <p:spPr bwMode="auto">
          <a:xfrm>
            <a:off x="5024438" y="1285860"/>
            <a:ext cx="4581525" cy="3838575"/>
          </a:xfrm>
          <a:prstGeom prst="rect">
            <a:avLst/>
          </a:prstGeom>
          <a:noFill/>
          <a:ln w="9525">
            <a:noFill/>
            <a:miter lim="800000"/>
            <a:headEnd/>
            <a:tailEnd/>
          </a:ln>
          <a:effectLst/>
        </p:spPr>
      </p:pic>
      <p:sp>
        <p:nvSpPr>
          <p:cNvPr id="12" name="TextBox 11"/>
          <p:cNvSpPr txBox="1"/>
          <p:nvPr/>
        </p:nvSpPr>
        <p:spPr>
          <a:xfrm>
            <a:off x="6238884" y="4857760"/>
            <a:ext cx="2286016" cy="338554"/>
          </a:xfrm>
          <a:prstGeom prst="rect">
            <a:avLst/>
          </a:prstGeom>
          <a:solidFill>
            <a:srgbClr val="D9AB16"/>
          </a:solidFill>
        </p:spPr>
        <p:txBody>
          <a:bodyPr wrap="square" rtlCol="0">
            <a:spAutoFit/>
          </a:bodyPr>
          <a:lstStyle/>
          <a:p>
            <a:pPr algn="ctr"/>
            <a:r>
              <a:rPr lang="en-AU" sz="1600" smtClean="0"/>
              <a:t>SAD</a:t>
            </a:r>
            <a:endParaRPr lang="en-AU" sz="1600"/>
          </a:p>
        </p:txBody>
      </p:sp>
      <p:sp>
        <p:nvSpPr>
          <p:cNvPr id="16" name="TextBox 15"/>
          <p:cNvSpPr txBox="1"/>
          <p:nvPr/>
        </p:nvSpPr>
        <p:spPr>
          <a:xfrm rot="16200000">
            <a:off x="3764955" y="3045409"/>
            <a:ext cx="2286016" cy="338554"/>
          </a:xfrm>
          <a:prstGeom prst="rect">
            <a:avLst/>
          </a:prstGeom>
          <a:solidFill>
            <a:srgbClr val="D9AB16"/>
          </a:solidFill>
        </p:spPr>
        <p:txBody>
          <a:bodyPr wrap="square" rtlCol="0">
            <a:spAutoFit/>
          </a:bodyPr>
          <a:lstStyle/>
          <a:p>
            <a:pPr algn="ctr"/>
            <a:r>
              <a:rPr lang="en-AU" sz="1600" smtClean="0"/>
              <a:t>SAM</a:t>
            </a:r>
            <a:endParaRPr lang="en-AU" sz="1600"/>
          </a:p>
        </p:txBody>
      </p:sp>
    </p:spTree>
    <p:extLst>
      <p:ext uri="{BB962C8B-B14F-4D97-AF65-F5344CB8AC3E}">
        <p14:creationId xmlns:p14="http://schemas.microsoft.com/office/powerpoint/2010/main" val="8769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smtClean="0"/>
              <a:t>Common accident year drivers: SAD and SAM</a:t>
            </a:r>
            <a:endParaRPr lang="en-AU" sz="28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38</a:t>
            </a:fld>
            <a:endParaRPr lang="en-GB"/>
          </a:p>
        </p:txBody>
      </p:sp>
      <p:sp>
        <p:nvSpPr>
          <p:cNvPr id="15" name="Rectangle 14"/>
          <p:cNvSpPr/>
          <p:nvPr/>
        </p:nvSpPr>
        <p:spPr>
          <a:xfrm>
            <a:off x="200472" y="4002048"/>
            <a:ext cx="9906000" cy="2385268"/>
          </a:xfrm>
          <a:prstGeom prst="rect">
            <a:avLst/>
          </a:prstGeom>
        </p:spPr>
        <p:txBody>
          <a:bodyPr wrap="square">
            <a:spAutoFit/>
          </a:bodyPr>
          <a:lstStyle/>
          <a:p>
            <a:pPr marL="285750" indent="-285750">
              <a:spcAft>
                <a:spcPts val="1800"/>
              </a:spcAft>
              <a:buFont typeface="Arial" panose="020B0604020202020204" pitchFamily="34" charset="0"/>
              <a:buChar char="•"/>
            </a:pPr>
            <a:r>
              <a:rPr lang="en-AU" sz="1700" dirty="0" smtClean="0">
                <a:solidFill>
                  <a:srgbClr val="2F5079"/>
                </a:solidFill>
              </a:rPr>
              <a:t> The accident year levels moving together is a much stronger relationship than volatility correlation.</a:t>
            </a:r>
          </a:p>
          <a:p>
            <a:pPr marL="285750" indent="-285750">
              <a:spcAft>
                <a:spcPts val="1800"/>
              </a:spcAft>
              <a:buFont typeface="Arial" panose="020B0604020202020204" pitchFamily="34" charset="0"/>
              <a:buChar char="•"/>
            </a:pPr>
            <a:r>
              <a:rPr lang="en-AU" sz="1700" dirty="0" smtClean="0">
                <a:solidFill>
                  <a:srgbClr val="2F5079"/>
                </a:solidFill>
              </a:rPr>
              <a:t> The mean ultimates move synchronously (left) and a graph of the mean ultimates of SAM versus the mean ultimates of SAD (right) shows an almost perfect linear relationship.</a:t>
            </a:r>
          </a:p>
          <a:p>
            <a:pPr marL="285750" indent="-285750">
              <a:spcAft>
                <a:spcPts val="1800"/>
              </a:spcAft>
              <a:buFont typeface="Arial" panose="020B0604020202020204" pitchFamily="34" charset="0"/>
              <a:buChar char="•"/>
            </a:pPr>
            <a:r>
              <a:rPr lang="en-AU" sz="1700" dirty="0" smtClean="0">
                <a:solidFill>
                  <a:srgbClr val="2F5079"/>
                </a:solidFill>
              </a:rPr>
              <a:t> The reserve distribution correlation is only 0.086! The reserve correlation is the correlation in the losses </a:t>
            </a:r>
            <a:r>
              <a:rPr lang="en-AU" sz="1700" i="1" dirty="0" smtClean="0">
                <a:solidFill>
                  <a:srgbClr val="2F5079"/>
                </a:solidFill>
              </a:rPr>
              <a:t>not </a:t>
            </a:r>
            <a:r>
              <a:rPr lang="en-AU" sz="1700" dirty="0" smtClean="0">
                <a:solidFill>
                  <a:srgbClr val="2F5079"/>
                </a:solidFill>
              </a:rPr>
              <a:t>explained by the means – and therefore is the critical measure when evaluating risk diversification.</a:t>
            </a:r>
            <a:endParaRPr lang="en-AU" sz="1700" dirty="0">
              <a:solidFill>
                <a:srgbClr val="2F5079"/>
              </a:solidFill>
            </a:endParaRPr>
          </a:p>
        </p:txBody>
      </p:sp>
      <p:pic>
        <p:nvPicPr>
          <p:cNvPr id="36870" name="Picture 6" descr="C:\DOCUME~1\DAVIDO~1\LOCALS~1\Temp\SNAGHTML194d6ea.PNG"/>
          <p:cNvPicPr>
            <a:picLocks noChangeAspect="1" noChangeArrowheads="1"/>
          </p:cNvPicPr>
          <p:nvPr/>
        </p:nvPicPr>
        <p:blipFill>
          <a:blip r:embed="rId2"/>
          <a:srcRect/>
          <a:stretch>
            <a:fillRect/>
          </a:stretch>
        </p:blipFill>
        <p:spPr bwMode="auto">
          <a:xfrm>
            <a:off x="1712640" y="980728"/>
            <a:ext cx="6375652" cy="2871589"/>
          </a:xfrm>
          <a:prstGeom prst="rect">
            <a:avLst/>
          </a:prstGeom>
          <a:noFill/>
        </p:spPr>
      </p:pic>
    </p:spTree>
    <p:extLst>
      <p:ext uri="{BB962C8B-B14F-4D97-AF65-F5344CB8AC3E}">
        <p14:creationId xmlns:p14="http://schemas.microsoft.com/office/powerpoint/2010/main" val="123278693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smtClean="0"/>
              <a:t>Common accident year drivers and pricing future accident years</a:t>
            </a:r>
            <a:endParaRPr lang="en-AU" sz="28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39</a:t>
            </a:fld>
            <a:endParaRPr lang="en-GB"/>
          </a:p>
        </p:txBody>
      </p:sp>
      <mc:AlternateContent xmlns:mc="http://schemas.openxmlformats.org/markup-compatibility/2006" xmlns:a14="http://schemas.microsoft.com/office/drawing/2010/main">
        <mc:Choice Requires="a14">
          <p:sp>
            <p:nvSpPr>
              <p:cNvPr id="6" name="Content Placeholder 2"/>
              <p:cNvSpPr txBox="1">
                <a:spLocks/>
              </p:cNvSpPr>
              <p:nvPr/>
            </p:nvSpPr>
            <p:spPr bwMode="auto">
              <a:xfrm>
                <a:off x="460573" y="1052736"/>
                <a:ext cx="8983663" cy="464026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269875" indent="-269875" algn="l" rtl="0" eaLnBrk="1" fontAlgn="base" hangingPunct="1">
                  <a:spcBef>
                    <a:spcPct val="50000"/>
                  </a:spcBef>
                  <a:spcAft>
                    <a:spcPct val="0"/>
                  </a:spcAft>
                  <a:buClr>
                    <a:srgbClr val="8F4693"/>
                  </a:buClr>
                  <a:buChar char="•"/>
                  <a:defRPr sz="2400">
                    <a:solidFill>
                      <a:srgbClr val="3F4548"/>
                    </a:solidFill>
                    <a:latin typeface="+mn-lt"/>
                    <a:ea typeface="+mn-ea"/>
                    <a:cs typeface="+mn-cs"/>
                  </a:defRPr>
                </a:lvl1pPr>
                <a:lvl2pPr marL="717550" indent="-268288" algn="l" rtl="0" eaLnBrk="1" fontAlgn="base" hangingPunct="1">
                  <a:spcBef>
                    <a:spcPct val="50000"/>
                  </a:spcBef>
                  <a:spcAft>
                    <a:spcPct val="0"/>
                  </a:spcAft>
                  <a:buClr>
                    <a:srgbClr val="8F4693"/>
                  </a:buClr>
                  <a:buChar char="–"/>
                  <a:defRPr sz="2000">
                    <a:solidFill>
                      <a:srgbClr val="3F4548"/>
                    </a:solidFill>
                    <a:latin typeface="+mn-lt"/>
                    <a:cs typeface="+mn-cs"/>
                  </a:defRPr>
                </a:lvl2pPr>
                <a:lvl3pPr marL="1071563" indent="-174625" algn="l" rtl="0" eaLnBrk="1" fontAlgn="base" hangingPunct="1">
                  <a:spcBef>
                    <a:spcPct val="50000"/>
                  </a:spcBef>
                  <a:spcAft>
                    <a:spcPct val="0"/>
                  </a:spcAft>
                  <a:buClr>
                    <a:srgbClr val="8F4693"/>
                  </a:buClr>
                  <a:buChar char="•"/>
                  <a:defRPr>
                    <a:solidFill>
                      <a:srgbClr val="3F4548"/>
                    </a:solidFill>
                    <a:latin typeface="+mn-lt"/>
                    <a:cs typeface="+mn-cs"/>
                  </a:defRPr>
                </a:lvl3pPr>
                <a:lvl4pPr marL="1433513" indent="-182563" algn="l" rtl="0" eaLnBrk="1" fontAlgn="base" hangingPunct="1">
                  <a:spcBef>
                    <a:spcPct val="50000"/>
                  </a:spcBef>
                  <a:spcAft>
                    <a:spcPct val="0"/>
                  </a:spcAft>
                  <a:buClr>
                    <a:srgbClr val="8F4693"/>
                  </a:buClr>
                  <a:buChar char="–"/>
                  <a:defRPr sz="1600">
                    <a:solidFill>
                      <a:srgbClr val="3F4548"/>
                    </a:solidFill>
                    <a:latin typeface="+mn-lt"/>
                    <a:cs typeface="+mn-cs"/>
                  </a:defRPr>
                </a:lvl4pPr>
                <a:lvl5pPr marL="1792288" indent="-176213" algn="l" rtl="0" eaLnBrk="1" fontAlgn="base" hangingPunct="1">
                  <a:spcBef>
                    <a:spcPct val="50000"/>
                  </a:spcBef>
                  <a:spcAft>
                    <a:spcPct val="0"/>
                  </a:spcAft>
                  <a:buClr>
                    <a:srgbClr val="8F4693"/>
                  </a:buClr>
                  <a:buFont typeface="Arial" pitchFamily="34" charset="0"/>
                  <a:buChar char="•"/>
                  <a:defRPr sz="1400">
                    <a:solidFill>
                      <a:srgbClr val="3F4548"/>
                    </a:solidFill>
                    <a:latin typeface="+mn-lt"/>
                    <a:cs typeface="+mn-cs"/>
                  </a:defRPr>
                </a:lvl5pPr>
                <a:lvl6pPr marL="2249488" indent="-176213" algn="l" rtl="0" eaLnBrk="1" fontAlgn="base" hangingPunct="1">
                  <a:spcBef>
                    <a:spcPct val="50000"/>
                  </a:spcBef>
                  <a:spcAft>
                    <a:spcPct val="0"/>
                  </a:spcAft>
                  <a:buClr>
                    <a:srgbClr val="D9AB16"/>
                  </a:buClr>
                  <a:buChar char="»"/>
                  <a:defRPr sz="1400">
                    <a:solidFill>
                      <a:srgbClr val="0D2E64"/>
                    </a:solidFill>
                    <a:latin typeface="+mn-lt"/>
                    <a:cs typeface="+mn-cs"/>
                  </a:defRPr>
                </a:lvl6pPr>
                <a:lvl7pPr marL="2706688" indent="-176213" algn="l" rtl="0" eaLnBrk="1" fontAlgn="base" hangingPunct="1">
                  <a:spcBef>
                    <a:spcPct val="50000"/>
                  </a:spcBef>
                  <a:spcAft>
                    <a:spcPct val="0"/>
                  </a:spcAft>
                  <a:buClr>
                    <a:srgbClr val="D9AB16"/>
                  </a:buClr>
                  <a:buChar char="»"/>
                  <a:defRPr sz="1400">
                    <a:solidFill>
                      <a:srgbClr val="0D2E64"/>
                    </a:solidFill>
                    <a:latin typeface="+mn-lt"/>
                    <a:cs typeface="+mn-cs"/>
                  </a:defRPr>
                </a:lvl7pPr>
                <a:lvl8pPr marL="3163888" indent="-176213" algn="l" rtl="0" eaLnBrk="1" fontAlgn="base" hangingPunct="1">
                  <a:spcBef>
                    <a:spcPct val="50000"/>
                  </a:spcBef>
                  <a:spcAft>
                    <a:spcPct val="0"/>
                  </a:spcAft>
                  <a:buClr>
                    <a:srgbClr val="D9AB16"/>
                  </a:buClr>
                  <a:buChar char="»"/>
                  <a:defRPr sz="1400">
                    <a:solidFill>
                      <a:srgbClr val="0D2E64"/>
                    </a:solidFill>
                    <a:latin typeface="+mn-lt"/>
                    <a:cs typeface="+mn-cs"/>
                  </a:defRPr>
                </a:lvl8pPr>
                <a:lvl9pPr marL="3621088" indent="-176213" algn="l" rtl="0" eaLnBrk="1" fontAlgn="base" hangingPunct="1">
                  <a:spcBef>
                    <a:spcPct val="50000"/>
                  </a:spcBef>
                  <a:spcAft>
                    <a:spcPct val="0"/>
                  </a:spcAft>
                  <a:buClr>
                    <a:srgbClr val="D9AB16"/>
                  </a:buClr>
                  <a:buChar char="»"/>
                  <a:defRPr sz="1400">
                    <a:solidFill>
                      <a:srgbClr val="0D2E64"/>
                    </a:solidFill>
                    <a:latin typeface="+mn-lt"/>
                    <a:cs typeface="+mn-cs"/>
                  </a:defRPr>
                </a:lvl9pPr>
              </a:lstStyle>
              <a:p>
                <a:pPr>
                  <a:spcAft>
                    <a:spcPts val="1200"/>
                  </a:spcAft>
                  <a:buFont typeface="Arial" pitchFamily="34" charset="0"/>
                  <a:buChar char="•"/>
                </a:pPr>
                <a:r>
                  <a:rPr lang="en-AU" sz="1800" dirty="0" smtClean="0">
                    <a:solidFill>
                      <a:srgbClr val="2F5079"/>
                    </a:solidFill>
                  </a:rPr>
                  <a:t>The </a:t>
                </a:r>
                <a:r>
                  <a:rPr lang="en-AU" sz="1800" dirty="0">
                    <a:solidFill>
                      <a:srgbClr val="2F5079"/>
                    </a:solidFill>
                  </a:rPr>
                  <a:t>linear relationship in mean ultimates is important when forecasting future underwriting (accident) years. </a:t>
                </a:r>
              </a:p>
              <a:p>
                <a:pPr>
                  <a:spcAft>
                    <a:spcPts val="1200"/>
                  </a:spcAft>
                  <a:buFont typeface="Arial" pitchFamily="34" charset="0"/>
                  <a:buChar char="•"/>
                </a:pPr>
                <a:r>
                  <a:rPr lang="en-AU" sz="1800" dirty="0" smtClean="0">
                    <a:solidFill>
                      <a:srgbClr val="2F5079"/>
                    </a:solidFill>
                  </a:rPr>
                  <a:t>If </a:t>
                </a:r>
                <a:r>
                  <a:rPr lang="en-AU" sz="1800" dirty="0">
                    <a:solidFill>
                      <a:srgbClr val="2F5079"/>
                    </a:solidFill>
                  </a:rPr>
                  <a:t>the accident year level for one segment is expected to increase by 10% </a:t>
                </a:r>
                <a14:m>
                  <m:oMath xmlns:m="http://schemas.openxmlformats.org/officeDocument/2006/math">
                    <m:r>
                      <a:rPr lang="en-AU" sz="1800" i="1">
                        <a:solidFill>
                          <a:srgbClr val="2F5079"/>
                        </a:solidFill>
                        <a:latin typeface="Cambria Math" panose="02040503050406030204" pitchFamily="18" charset="0"/>
                      </a:rPr>
                      <m:t>± </m:t>
                    </m:r>
                  </m:oMath>
                </a14:m>
                <a:r>
                  <a:rPr lang="en-AU" sz="1800" dirty="0">
                    <a:solidFill>
                      <a:srgbClr val="2F5079"/>
                    </a:solidFill>
                  </a:rPr>
                  <a:t>2%, then the other segment is also likely to increase by 10% </a:t>
                </a:r>
                <a14:m>
                  <m:oMath xmlns:m="http://schemas.openxmlformats.org/officeDocument/2006/math">
                    <m:r>
                      <a:rPr lang="en-AU" sz="1800" i="1">
                        <a:solidFill>
                          <a:srgbClr val="2F5079"/>
                        </a:solidFill>
                        <a:latin typeface="Cambria Math" panose="02040503050406030204" pitchFamily="18" charset="0"/>
                      </a:rPr>
                      <m:t>± </m:t>
                    </m:r>
                  </m:oMath>
                </a14:m>
                <a:r>
                  <a:rPr lang="en-AU" sz="1800" dirty="0">
                    <a:solidFill>
                      <a:srgbClr val="2F5079"/>
                    </a:solidFill>
                  </a:rPr>
                  <a:t>2% in the same accident year. </a:t>
                </a:r>
              </a:p>
              <a:p>
                <a:pPr>
                  <a:spcAft>
                    <a:spcPts val="1200"/>
                  </a:spcAft>
                  <a:buFont typeface="Arial" pitchFamily="34" charset="0"/>
                  <a:buChar char="•"/>
                </a:pPr>
                <a:r>
                  <a:rPr lang="en-AU" sz="1800" dirty="0" smtClean="0">
                    <a:solidFill>
                      <a:srgbClr val="2F5079"/>
                    </a:solidFill>
                  </a:rPr>
                  <a:t>The </a:t>
                </a:r>
                <a:r>
                  <a:rPr lang="en-AU" sz="1800" dirty="0">
                    <a:solidFill>
                      <a:srgbClr val="2F5079"/>
                    </a:solidFill>
                  </a:rPr>
                  <a:t>relationship between mean accident-year parameter estimates is not volatility (risk) correlation and does not indicate lack of diversification. </a:t>
                </a:r>
              </a:p>
              <a:p>
                <a:pPr>
                  <a:spcAft>
                    <a:spcPts val="1200"/>
                  </a:spcAft>
                  <a:buFont typeface="Arial" pitchFamily="34" charset="0"/>
                  <a:buChar char="•"/>
                </a:pPr>
                <a:r>
                  <a:rPr lang="en-AU" sz="1800" dirty="0" smtClean="0">
                    <a:solidFill>
                      <a:srgbClr val="2F5079"/>
                    </a:solidFill>
                  </a:rPr>
                  <a:t>The </a:t>
                </a:r>
                <a:r>
                  <a:rPr lang="en-AU" sz="1800" dirty="0">
                    <a:solidFill>
                      <a:srgbClr val="2F5079"/>
                    </a:solidFill>
                  </a:rPr>
                  <a:t>movement in means likely related to internal or external </a:t>
                </a:r>
                <a:r>
                  <a:rPr lang="en-AU" sz="1800" dirty="0" smtClean="0">
                    <a:solidFill>
                      <a:srgbClr val="2F5079"/>
                    </a:solidFill>
                  </a:rPr>
                  <a:t>drivers. Risk </a:t>
                </a:r>
                <a:r>
                  <a:rPr lang="en-AU" sz="1800" dirty="0">
                    <a:solidFill>
                      <a:srgbClr val="2F5079"/>
                    </a:solidFill>
                  </a:rPr>
                  <a:t>exposure can be managed. </a:t>
                </a:r>
              </a:p>
              <a:p>
                <a:pPr>
                  <a:spcAft>
                    <a:spcPts val="1200"/>
                  </a:spcAft>
                  <a:buFont typeface="Arial" pitchFamily="34" charset="0"/>
                  <a:buChar char="•"/>
                </a:pPr>
                <a:r>
                  <a:rPr lang="en-AU" sz="1800" dirty="0" smtClean="0">
                    <a:solidFill>
                      <a:srgbClr val="2F5079"/>
                    </a:solidFill>
                  </a:rPr>
                  <a:t>Volatility correlation is correlation in </a:t>
                </a:r>
                <a:r>
                  <a:rPr lang="en-AU" sz="1800" dirty="0">
                    <a:solidFill>
                      <a:srgbClr val="2F5079"/>
                    </a:solidFill>
                  </a:rPr>
                  <a:t>the random </a:t>
                </a:r>
                <a:r>
                  <a:rPr lang="en-AU" sz="1800" dirty="0" smtClean="0">
                    <a:solidFill>
                      <a:srgbClr val="2F5079"/>
                    </a:solidFill>
                  </a:rPr>
                  <a:t>component. Risk exposure here is much harder to manage as it is not able to be </a:t>
                </a:r>
                <a:r>
                  <a:rPr lang="en-AU" sz="1800" dirty="0">
                    <a:solidFill>
                      <a:srgbClr val="2F5079"/>
                    </a:solidFill>
                  </a:rPr>
                  <a:t>connected to any internal or external drivers</a:t>
                </a:r>
                <a:r>
                  <a:rPr lang="en-AU" sz="1800" dirty="0" smtClean="0">
                    <a:solidFill>
                      <a:srgbClr val="2F5079"/>
                    </a:solidFill>
                  </a:rPr>
                  <a:t>. </a:t>
                </a:r>
                <a:r>
                  <a:rPr lang="en-AU" sz="1800" u="sng" dirty="0" smtClean="0">
                    <a:solidFill>
                      <a:srgbClr val="2F5079"/>
                    </a:solidFill>
                  </a:rPr>
                  <a:t>It is left unexplained by the model.</a:t>
                </a:r>
                <a:endParaRPr lang="en-AU" sz="1800" u="sng" dirty="0">
                  <a:solidFill>
                    <a:srgbClr val="2F5079"/>
                  </a:solidFill>
                </a:endParaRPr>
              </a:p>
            </p:txBody>
          </p:sp>
        </mc:Choice>
        <mc:Fallback xmlns="">
          <p:sp>
            <p:nvSpPr>
              <p:cNvPr id="6" name="Content Placeholder 2"/>
              <p:cNvSpPr txBox="1">
                <a:spLocks noRot="1" noChangeAspect="1" noMove="1" noResize="1" noEditPoints="1" noAdjustHandles="1" noChangeArrowheads="1" noChangeShapeType="1" noTextEdit="1"/>
              </p:cNvSpPr>
              <p:nvPr/>
            </p:nvSpPr>
            <p:spPr bwMode="auto">
              <a:xfrm>
                <a:off x="460573" y="1052736"/>
                <a:ext cx="8983663" cy="4640262"/>
              </a:xfrm>
              <a:prstGeom prst="rect">
                <a:avLst/>
              </a:prstGeom>
              <a:blipFill rotWithShape="0">
                <a:blip r:embed="rId2"/>
                <a:stretch>
                  <a:fillRect l="-475" t="-78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AU">
                    <a:noFill/>
                  </a:rPr>
                  <a:t> </a:t>
                </a:r>
              </a:p>
            </p:txBody>
          </p:sp>
        </mc:Fallback>
      </mc:AlternateContent>
    </p:spTree>
    <p:extLst>
      <p:ext uri="{BB962C8B-B14F-4D97-AF65-F5344CB8AC3E}">
        <p14:creationId xmlns:p14="http://schemas.microsoft.com/office/powerpoint/2010/main" val="1689762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Correlations between LOBs</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a:t>
            </a:fld>
            <a:endParaRPr lang="en-GB"/>
          </a:p>
        </p:txBody>
      </p:sp>
      <p:sp>
        <p:nvSpPr>
          <p:cNvPr id="3" name="Content Placeholder 2"/>
          <p:cNvSpPr>
            <a:spLocks noGrp="1"/>
          </p:cNvSpPr>
          <p:nvPr>
            <p:ph idx="4294967295"/>
          </p:nvPr>
        </p:nvSpPr>
        <p:spPr>
          <a:xfrm>
            <a:off x="923925" y="1484313"/>
            <a:ext cx="8982075" cy="4321175"/>
          </a:xfrm>
        </p:spPr>
        <p:txBody>
          <a:bodyPr/>
          <a:lstStyle/>
          <a:p>
            <a:pPr>
              <a:spcBef>
                <a:spcPct val="55000"/>
              </a:spcBef>
              <a:buNone/>
            </a:pPr>
            <a:r>
              <a:rPr lang="en-US" sz="2500" dirty="0" smtClean="0">
                <a:solidFill>
                  <a:srgbClr val="113458"/>
                </a:solidFill>
                <a:latin typeface="Calibri" pitchFamily="34" charset="0"/>
              </a:rPr>
              <a:t>Take-Away points:</a:t>
            </a:r>
          </a:p>
          <a:p>
            <a:pPr>
              <a:spcBef>
                <a:spcPct val="55000"/>
              </a:spcBef>
            </a:pPr>
            <a:r>
              <a:rPr lang="en-US" sz="2000" b="1" dirty="0" smtClean="0">
                <a:solidFill>
                  <a:srgbClr val="113458"/>
                </a:solidFill>
                <a:latin typeface="Calibri" pitchFamily="34" charset="0"/>
              </a:rPr>
              <a:t>Most long tail LOBs exhibit zero correlation</a:t>
            </a:r>
          </a:p>
          <a:p>
            <a:pPr>
              <a:spcBef>
                <a:spcPct val="55000"/>
              </a:spcBef>
            </a:pPr>
            <a:r>
              <a:rPr lang="en-US" sz="2000" b="1" dirty="0" smtClean="0">
                <a:solidFill>
                  <a:srgbClr val="113458"/>
                </a:solidFill>
                <a:latin typeface="Calibri" pitchFamily="34" charset="0"/>
              </a:rPr>
              <a:t>Each company is different</a:t>
            </a:r>
          </a:p>
          <a:p>
            <a:pPr>
              <a:spcBef>
                <a:spcPct val="55000"/>
              </a:spcBef>
            </a:pPr>
            <a:r>
              <a:rPr lang="en-US" sz="2000" b="1" dirty="0" smtClean="0">
                <a:solidFill>
                  <a:srgbClr val="113458"/>
                </a:solidFill>
                <a:latin typeface="Calibri" pitchFamily="34" charset="0"/>
              </a:rPr>
              <a:t>Each LOB is different</a:t>
            </a:r>
          </a:p>
          <a:p>
            <a:pPr>
              <a:spcBef>
                <a:spcPct val="55000"/>
              </a:spcBef>
            </a:pPr>
            <a:r>
              <a:rPr lang="en-US" sz="2000" b="1" dirty="0" smtClean="0">
                <a:solidFill>
                  <a:srgbClr val="113458"/>
                </a:solidFill>
                <a:latin typeface="Calibri" pitchFamily="34" charset="0"/>
              </a:rPr>
              <a:t>Common accident year and calendar year drivers are stronger relationships than correlations</a:t>
            </a:r>
          </a:p>
          <a:p>
            <a:pPr>
              <a:spcBef>
                <a:spcPct val="55000"/>
              </a:spcBef>
            </a:pPr>
            <a:r>
              <a:rPr lang="en-US" sz="2000" b="1" dirty="0" smtClean="0">
                <a:solidFill>
                  <a:srgbClr val="113458"/>
                </a:solidFill>
                <a:latin typeface="Calibri" pitchFamily="34" charset="0"/>
              </a:rPr>
              <a:t>A single composite model for multiple LOBs/segments involves Seemingly Unrelated Regressions (SUR) – </a:t>
            </a:r>
            <a:r>
              <a:rPr lang="en-US" sz="2000" b="1" dirty="0" err="1" smtClean="0">
                <a:solidFill>
                  <a:srgbClr val="113458"/>
                </a:solidFill>
                <a:latin typeface="Calibri" pitchFamily="34" charset="0"/>
              </a:rPr>
              <a:t>Zellner</a:t>
            </a:r>
            <a:r>
              <a:rPr lang="en-US" sz="2000" b="1" dirty="0" smtClean="0">
                <a:solidFill>
                  <a:srgbClr val="113458"/>
                </a:solidFill>
                <a:latin typeface="Calibri" pitchFamily="34" charset="0"/>
              </a:rPr>
              <a:t> 1962 </a:t>
            </a:r>
          </a:p>
          <a:p>
            <a:pPr>
              <a:spcBef>
                <a:spcPct val="55000"/>
              </a:spcBef>
            </a:pPr>
            <a:r>
              <a:rPr lang="en-US" sz="2000" b="1" dirty="0" smtClean="0">
                <a:solidFill>
                  <a:srgbClr val="113458"/>
                </a:solidFill>
                <a:latin typeface="Calibri" pitchFamily="34" charset="0"/>
              </a:rPr>
              <a:t>For 40 LOBs there are 780 pairwise correlations. Most are zero. We create clusters.</a:t>
            </a:r>
            <a:endParaRPr lang="en-US" sz="2000" b="1" dirty="0">
              <a:solidFill>
                <a:srgbClr val="113458"/>
              </a:solidFill>
              <a:latin typeface="Calibri" pitchFamily="34" charset="0"/>
            </a:endParaRPr>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400" dirty="0" smtClean="0"/>
              <a:t>Common accident year drivers and pricing future accident years</a:t>
            </a:r>
            <a:endParaRPr lang="en-AU" sz="24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40</a:t>
            </a:fld>
            <a:endParaRPr lang="en-GB"/>
          </a:p>
        </p:txBody>
      </p:sp>
      <p:pic>
        <p:nvPicPr>
          <p:cNvPr id="25610" name="Picture 10"/>
          <p:cNvPicPr>
            <a:picLocks noChangeAspect="1" noChangeArrowheads="1"/>
          </p:cNvPicPr>
          <p:nvPr/>
        </p:nvPicPr>
        <p:blipFill>
          <a:blip r:embed="rId2"/>
          <a:srcRect/>
          <a:stretch>
            <a:fillRect/>
          </a:stretch>
        </p:blipFill>
        <p:spPr bwMode="auto">
          <a:xfrm>
            <a:off x="166654" y="642918"/>
            <a:ext cx="4762500" cy="2800350"/>
          </a:xfrm>
          <a:prstGeom prst="rect">
            <a:avLst/>
          </a:prstGeom>
          <a:noFill/>
          <a:ln w="9525">
            <a:noFill/>
            <a:miter lim="800000"/>
            <a:headEnd/>
            <a:tailEnd/>
          </a:ln>
          <a:effectLst/>
        </p:spPr>
      </p:pic>
      <p:pic>
        <p:nvPicPr>
          <p:cNvPr id="25611" name="Picture 11"/>
          <p:cNvPicPr>
            <a:picLocks noChangeAspect="1" noChangeArrowheads="1"/>
          </p:cNvPicPr>
          <p:nvPr/>
        </p:nvPicPr>
        <p:blipFill>
          <a:blip r:embed="rId3"/>
          <a:srcRect/>
          <a:stretch>
            <a:fillRect/>
          </a:stretch>
        </p:blipFill>
        <p:spPr bwMode="auto">
          <a:xfrm>
            <a:off x="4953000" y="642918"/>
            <a:ext cx="4762500" cy="2800350"/>
          </a:xfrm>
          <a:prstGeom prst="rect">
            <a:avLst/>
          </a:prstGeom>
          <a:noFill/>
          <a:ln w="9525">
            <a:noFill/>
            <a:miter lim="800000"/>
            <a:headEnd/>
            <a:tailEnd/>
          </a:ln>
          <a:effectLst/>
        </p:spPr>
      </p:pic>
      <p:sp>
        <p:nvSpPr>
          <p:cNvPr id="16" name="TextBox 15"/>
          <p:cNvSpPr txBox="1"/>
          <p:nvPr/>
        </p:nvSpPr>
        <p:spPr>
          <a:xfrm>
            <a:off x="1381100" y="3429000"/>
            <a:ext cx="2286016" cy="338554"/>
          </a:xfrm>
          <a:prstGeom prst="rect">
            <a:avLst/>
          </a:prstGeom>
          <a:solidFill>
            <a:srgbClr val="D9AB16"/>
          </a:solidFill>
        </p:spPr>
        <p:txBody>
          <a:bodyPr wrap="square" rtlCol="0">
            <a:spAutoFit/>
          </a:bodyPr>
          <a:lstStyle/>
          <a:p>
            <a:pPr algn="ctr"/>
            <a:r>
              <a:rPr lang="en-AU" sz="1600" smtClean="0"/>
              <a:t>SAD</a:t>
            </a:r>
            <a:endParaRPr lang="en-AU" sz="1600"/>
          </a:p>
        </p:txBody>
      </p:sp>
      <p:sp>
        <p:nvSpPr>
          <p:cNvPr id="17" name="TextBox 16"/>
          <p:cNvSpPr txBox="1"/>
          <p:nvPr/>
        </p:nvSpPr>
        <p:spPr>
          <a:xfrm>
            <a:off x="6238884" y="3429000"/>
            <a:ext cx="2286016" cy="338554"/>
          </a:xfrm>
          <a:prstGeom prst="rect">
            <a:avLst/>
          </a:prstGeom>
          <a:solidFill>
            <a:srgbClr val="D9AB16"/>
          </a:solidFill>
        </p:spPr>
        <p:txBody>
          <a:bodyPr wrap="square" rtlCol="0">
            <a:spAutoFit/>
          </a:bodyPr>
          <a:lstStyle/>
          <a:p>
            <a:pPr algn="ctr"/>
            <a:r>
              <a:rPr lang="en-AU" sz="1600" smtClean="0"/>
              <a:t>SAM</a:t>
            </a:r>
            <a:endParaRPr lang="en-AU" sz="1600"/>
          </a:p>
        </p:txBody>
      </p:sp>
      <p:pic>
        <p:nvPicPr>
          <p:cNvPr id="25612" name="Picture 12"/>
          <p:cNvPicPr>
            <a:picLocks noChangeAspect="1" noChangeArrowheads="1"/>
          </p:cNvPicPr>
          <p:nvPr/>
        </p:nvPicPr>
        <p:blipFill>
          <a:blip r:embed="rId4"/>
          <a:srcRect/>
          <a:stretch>
            <a:fillRect/>
          </a:stretch>
        </p:blipFill>
        <p:spPr bwMode="auto">
          <a:xfrm>
            <a:off x="6024570" y="3714752"/>
            <a:ext cx="2932363" cy="2522561"/>
          </a:xfrm>
          <a:prstGeom prst="rect">
            <a:avLst/>
          </a:prstGeom>
          <a:noFill/>
          <a:ln w="9525">
            <a:noFill/>
            <a:miter lim="800000"/>
            <a:headEnd/>
            <a:tailEnd/>
          </a:ln>
          <a:effectLst/>
        </p:spPr>
      </p:pic>
      <p:pic>
        <p:nvPicPr>
          <p:cNvPr id="25613" name="Picture 13"/>
          <p:cNvPicPr>
            <a:picLocks noChangeAspect="1" noChangeArrowheads="1"/>
          </p:cNvPicPr>
          <p:nvPr/>
        </p:nvPicPr>
        <p:blipFill>
          <a:blip r:embed="rId5"/>
          <a:srcRect/>
          <a:stretch>
            <a:fillRect/>
          </a:stretch>
        </p:blipFill>
        <p:spPr bwMode="auto">
          <a:xfrm>
            <a:off x="1095348" y="3714753"/>
            <a:ext cx="2932362" cy="2522560"/>
          </a:xfrm>
          <a:prstGeom prst="rect">
            <a:avLst/>
          </a:prstGeom>
          <a:noFill/>
          <a:ln w="9525">
            <a:noFill/>
            <a:miter lim="800000"/>
            <a:headEnd/>
            <a:tailEnd/>
          </a:ln>
          <a:effectLst/>
        </p:spPr>
      </p:pic>
    </p:spTree>
    <p:extLst>
      <p:ext uri="{BB962C8B-B14F-4D97-AF65-F5344CB8AC3E}">
        <p14:creationId xmlns:p14="http://schemas.microsoft.com/office/powerpoint/2010/main" val="16568824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Layers Lim1M, Lim2M and 1Mxs1M; Lim2M=Lim1M+1Mxs1M</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41</a:t>
            </a:fld>
            <a:endParaRPr lang="en-GB"/>
          </a:p>
        </p:txBody>
      </p:sp>
      <p:sp>
        <p:nvSpPr>
          <p:cNvPr id="7" name="Rectangle 6"/>
          <p:cNvSpPr/>
          <p:nvPr/>
        </p:nvSpPr>
        <p:spPr>
          <a:xfrm>
            <a:off x="666720" y="1285860"/>
            <a:ext cx="8072494" cy="369332"/>
          </a:xfrm>
          <a:prstGeom prst="rect">
            <a:avLst/>
          </a:prstGeom>
        </p:spPr>
        <p:txBody>
          <a:bodyPr wrap="square">
            <a:spAutoFit/>
          </a:bodyPr>
          <a:lstStyle/>
          <a:p>
            <a:pPr algn="ctr"/>
            <a:r>
              <a:rPr lang="en-AU" smtClean="0">
                <a:solidFill>
                  <a:srgbClr val="113458"/>
                </a:solidFill>
              </a:rPr>
              <a:t>The trend structure is the same for each layer (Left to right 1M, 1Mxs1M, 2M)</a:t>
            </a:r>
            <a:endParaRPr lang="en-AU">
              <a:solidFill>
                <a:srgbClr val="113458"/>
              </a:solidFill>
            </a:endParaRPr>
          </a:p>
        </p:txBody>
      </p:sp>
      <p:pic>
        <p:nvPicPr>
          <p:cNvPr id="26630" name="Picture 6"/>
          <p:cNvPicPr>
            <a:picLocks noChangeAspect="1" noChangeArrowheads="1"/>
          </p:cNvPicPr>
          <p:nvPr/>
        </p:nvPicPr>
        <p:blipFill>
          <a:blip r:embed="rId2"/>
          <a:srcRect/>
          <a:stretch>
            <a:fillRect/>
          </a:stretch>
        </p:blipFill>
        <p:spPr bwMode="auto">
          <a:xfrm>
            <a:off x="166654" y="1643050"/>
            <a:ext cx="3133725" cy="4600575"/>
          </a:xfrm>
          <a:prstGeom prst="rect">
            <a:avLst/>
          </a:prstGeom>
          <a:noFill/>
          <a:ln w="9525">
            <a:noFill/>
            <a:miter lim="800000"/>
            <a:headEnd/>
            <a:tailEnd/>
          </a:ln>
          <a:effectLst/>
        </p:spPr>
      </p:pic>
      <p:pic>
        <p:nvPicPr>
          <p:cNvPr id="26631" name="Picture 7"/>
          <p:cNvPicPr>
            <a:picLocks noChangeAspect="1" noChangeArrowheads="1"/>
          </p:cNvPicPr>
          <p:nvPr/>
        </p:nvPicPr>
        <p:blipFill>
          <a:blip r:embed="rId3"/>
          <a:srcRect/>
          <a:stretch>
            <a:fillRect/>
          </a:stretch>
        </p:blipFill>
        <p:spPr bwMode="auto">
          <a:xfrm>
            <a:off x="3381364" y="1643050"/>
            <a:ext cx="3133725" cy="4600575"/>
          </a:xfrm>
          <a:prstGeom prst="rect">
            <a:avLst/>
          </a:prstGeom>
          <a:noFill/>
          <a:ln w="9525">
            <a:noFill/>
            <a:miter lim="800000"/>
            <a:headEnd/>
            <a:tailEnd/>
          </a:ln>
          <a:effectLst/>
        </p:spPr>
      </p:pic>
      <p:pic>
        <p:nvPicPr>
          <p:cNvPr id="26632" name="Picture 8"/>
          <p:cNvPicPr>
            <a:picLocks noChangeAspect="1" noChangeArrowheads="1"/>
          </p:cNvPicPr>
          <p:nvPr/>
        </p:nvPicPr>
        <p:blipFill>
          <a:blip r:embed="rId4"/>
          <a:srcRect/>
          <a:stretch>
            <a:fillRect/>
          </a:stretch>
        </p:blipFill>
        <p:spPr bwMode="auto">
          <a:xfrm>
            <a:off x="6596074" y="1643050"/>
            <a:ext cx="3133725" cy="4600575"/>
          </a:xfrm>
          <a:prstGeom prst="rect">
            <a:avLst/>
          </a:prstGeom>
          <a:noFill/>
          <a:ln w="9525">
            <a:noFill/>
            <a:miter lim="800000"/>
            <a:headEnd/>
            <a:tailEnd/>
          </a:ln>
          <a:effectLst/>
        </p:spPr>
      </p:pic>
    </p:spTree>
    <p:extLst>
      <p:ext uri="{BB962C8B-B14F-4D97-AF65-F5344CB8AC3E}">
        <p14:creationId xmlns:p14="http://schemas.microsoft.com/office/powerpoint/2010/main" val="421442707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Layers Lim1M, Lim2M and 1Mxs1M; Lim2M=Lim1M+1Mxs1M</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42</a:t>
            </a:fld>
            <a:endParaRPr lang="en-GB"/>
          </a:p>
        </p:txBody>
      </p:sp>
      <p:sp>
        <p:nvSpPr>
          <p:cNvPr id="7" name="Rectangle 6"/>
          <p:cNvSpPr/>
          <p:nvPr/>
        </p:nvSpPr>
        <p:spPr>
          <a:xfrm>
            <a:off x="666720" y="1285860"/>
            <a:ext cx="8072494" cy="369332"/>
          </a:xfrm>
          <a:prstGeom prst="rect">
            <a:avLst/>
          </a:prstGeom>
        </p:spPr>
        <p:txBody>
          <a:bodyPr wrap="square">
            <a:spAutoFit/>
          </a:bodyPr>
          <a:lstStyle/>
          <a:p>
            <a:pPr algn="ctr"/>
            <a:r>
              <a:rPr lang="en-AU" smtClean="0">
                <a:solidFill>
                  <a:srgbClr val="113458"/>
                </a:solidFill>
              </a:rPr>
              <a:t>Very high process correlations (Left to right 1M, 1Mxs1M, 2M)</a:t>
            </a:r>
            <a:endParaRPr lang="en-AU">
              <a:solidFill>
                <a:srgbClr val="113458"/>
              </a:solidFill>
            </a:endParaRPr>
          </a:p>
        </p:txBody>
      </p:sp>
      <p:pic>
        <p:nvPicPr>
          <p:cNvPr id="27652" name="Picture 4"/>
          <p:cNvPicPr>
            <a:picLocks noChangeAspect="1" noChangeArrowheads="1"/>
          </p:cNvPicPr>
          <p:nvPr/>
        </p:nvPicPr>
        <p:blipFill>
          <a:blip r:embed="rId2"/>
          <a:srcRect/>
          <a:stretch>
            <a:fillRect/>
          </a:stretch>
        </p:blipFill>
        <p:spPr bwMode="auto">
          <a:xfrm>
            <a:off x="166654" y="1643050"/>
            <a:ext cx="3124200" cy="4600575"/>
          </a:xfrm>
          <a:prstGeom prst="rect">
            <a:avLst/>
          </a:prstGeom>
          <a:noFill/>
          <a:ln w="9525">
            <a:noFill/>
            <a:miter lim="800000"/>
            <a:headEnd/>
            <a:tailEnd/>
          </a:ln>
          <a:effectLst/>
        </p:spPr>
      </p:pic>
      <p:pic>
        <p:nvPicPr>
          <p:cNvPr id="27653" name="Picture 5"/>
          <p:cNvPicPr>
            <a:picLocks noChangeAspect="1" noChangeArrowheads="1"/>
          </p:cNvPicPr>
          <p:nvPr/>
        </p:nvPicPr>
        <p:blipFill>
          <a:blip r:embed="rId3"/>
          <a:srcRect/>
          <a:stretch>
            <a:fillRect/>
          </a:stretch>
        </p:blipFill>
        <p:spPr bwMode="auto">
          <a:xfrm>
            <a:off x="3381364" y="1643050"/>
            <a:ext cx="3124200" cy="4600575"/>
          </a:xfrm>
          <a:prstGeom prst="rect">
            <a:avLst/>
          </a:prstGeom>
          <a:noFill/>
          <a:ln w="9525">
            <a:noFill/>
            <a:miter lim="800000"/>
            <a:headEnd/>
            <a:tailEnd/>
          </a:ln>
          <a:effectLst/>
        </p:spPr>
      </p:pic>
      <p:pic>
        <p:nvPicPr>
          <p:cNvPr id="27654" name="Picture 6"/>
          <p:cNvPicPr>
            <a:picLocks noChangeAspect="1" noChangeArrowheads="1"/>
          </p:cNvPicPr>
          <p:nvPr/>
        </p:nvPicPr>
        <p:blipFill>
          <a:blip r:embed="rId4"/>
          <a:srcRect/>
          <a:stretch>
            <a:fillRect/>
          </a:stretch>
        </p:blipFill>
        <p:spPr bwMode="auto">
          <a:xfrm>
            <a:off x="6596074" y="1643050"/>
            <a:ext cx="3124200" cy="4600575"/>
          </a:xfrm>
          <a:prstGeom prst="rect">
            <a:avLst/>
          </a:prstGeom>
          <a:noFill/>
          <a:ln w="9525">
            <a:noFill/>
            <a:miter lim="800000"/>
            <a:headEnd/>
            <a:tailEnd/>
          </a:ln>
          <a:effectLst/>
        </p:spPr>
      </p:pic>
    </p:spTree>
    <p:extLst>
      <p:ext uri="{BB962C8B-B14F-4D97-AF65-F5344CB8AC3E}">
        <p14:creationId xmlns:p14="http://schemas.microsoft.com/office/powerpoint/2010/main" val="318135106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Layers Lim1M, Lim2M and 1Mxs1M; Lim2M=Lim1M+1Mxs1M</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43</a:t>
            </a:fld>
            <a:endParaRPr lang="en-GB"/>
          </a:p>
        </p:txBody>
      </p:sp>
      <p:sp>
        <p:nvSpPr>
          <p:cNvPr id="7" name="Rectangle 6"/>
          <p:cNvSpPr/>
          <p:nvPr/>
        </p:nvSpPr>
        <p:spPr>
          <a:xfrm>
            <a:off x="666720" y="1285860"/>
            <a:ext cx="8072494" cy="1477328"/>
          </a:xfrm>
          <a:prstGeom prst="rect">
            <a:avLst/>
          </a:prstGeom>
        </p:spPr>
        <p:txBody>
          <a:bodyPr wrap="square">
            <a:spAutoFit/>
          </a:bodyPr>
          <a:lstStyle/>
          <a:p>
            <a:pPr algn="ctr"/>
            <a:r>
              <a:rPr lang="en-AU" smtClean="0">
                <a:solidFill>
                  <a:srgbClr val="113458"/>
                </a:solidFill>
              </a:rPr>
              <a:t>Tables of process correlations (linear) and calendar year parameter correlations (linear)</a:t>
            </a:r>
          </a:p>
          <a:p>
            <a:pPr algn="ctr"/>
            <a:endParaRPr lang="en-AU" smtClean="0">
              <a:solidFill>
                <a:srgbClr val="113458"/>
              </a:solidFill>
            </a:endParaRPr>
          </a:p>
          <a:p>
            <a:pPr algn="ctr"/>
            <a:r>
              <a:rPr lang="en-AU" smtClean="0">
                <a:solidFill>
                  <a:srgbClr val="113458"/>
                </a:solidFill>
              </a:rPr>
              <a:t>This type of equivalent trend structure and high parameter and process correlations has not been observed for two LOBs</a:t>
            </a:r>
            <a:endParaRPr lang="en-AU">
              <a:solidFill>
                <a:srgbClr val="113458"/>
              </a:solidFill>
            </a:endParaRPr>
          </a:p>
        </p:txBody>
      </p:sp>
      <p:pic>
        <p:nvPicPr>
          <p:cNvPr id="27650" name="Picture 2"/>
          <p:cNvPicPr>
            <a:picLocks noChangeAspect="1" noChangeArrowheads="1"/>
          </p:cNvPicPr>
          <p:nvPr/>
        </p:nvPicPr>
        <p:blipFill>
          <a:blip r:embed="rId2"/>
          <a:srcRect/>
          <a:stretch>
            <a:fillRect/>
          </a:stretch>
        </p:blipFill>
        <p:spPr bwMode="auto">
          <a:xfrm>
            <a:off x="5667380" y="3214685"/>
            <a:ext cx="3754267" cy="1820593"/>
          </a:xfrm>
          <a:prstGeom prst="rect">
            <a:avLst/>
          </a:prstGeom>
          <a:noFill/>
          <a:ln w="9525">
            <a:noFill/>
            <a:miter lim="800000"/>
            <a:headEnd/>
            <a:tailEnd/>
          </a:ln>
          <a:effectLst/>
        </p:spPr>
      </p:pic>
      <p:pic>
        <p:nvPicPr>
          <p:cNvPr id="27651" name="Picture 3"/>
          <p:cNvPicPr>
            <a:picLocks noChangeAspect="1" noChangeArrowheads="1"/>
          </p:cNvPicPr>
          <p:nvPr/>
        </p:nvPicPr>
        <p:blipFill>
          <a:blip r:embed="rId3"/>
          <a:srcRect/>
          <a:stretch>
            <a:fillRect/>
          </a:stretch>
        </p:blipFill>
        <p:spPr bwMode="auto">
          <a:xfrm>
            <a:off x="452406" y="3214686"/>
            <a:ext cx="5143536" cy="1836977"/>
          </a:xfrm>
          <a:prstGeom prst="rect">
            <a:avLst/>
          </a:prstGeom>
          <a:noFill/>
          <a:ln w="9525">
            <a:noFill/>
            <a:miter lim="800000"/>
            <a:headEnd/>
            <a:tailEnd/>
          </a:ln>
          <a:effectLst/>
        </p:spPr>
      </p:pic>
    </p:spTree>
    <p:extLst>
      <p:ext uri="{BB962C8B-B14F-4D97-AF65-F5344CB8AC3E}">
        <p14:creationId xmlns:p14="http://schemas.microsoft.com/office/powerpoint/2010/main" val="28401800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765" y="0"/>
            <a:ext cx="8982471" cy="764704"/>
          </a:xfrm>
        </p:spPr>
        <p:txBody>
          <a:bodyPr/>
          <a:lstStyle/>
          <a:p>
            <a:pPr algn="ctr"/>
            <a:r>
              <a:rPr lang="en-AU" dirty="0" smtClean="0"/>
              <a:t>Spurious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44</a:t>
            </a:fld>
            <a:endParaRPr lang="en-GB"/>
          </a:p>
        </p:txBody>
      </p:sp>
      <p:pic>
        <p:nvPicPr>
          <p:cNvPr id="3" name="Picture 2"/>
          <p:cNvPicPr>
            <a:picLocks noChangeAspect="1"/>
          </p:cNvPicPr>
          <p:nvPr/>
        </p:nvPicPr>
        <p:blipFill>
          <a:blip r:embed="rId2"/>
          <a:stretch>
            <a:fillRect/>
          </a:stretch>
        </p:blipFill>
        <p:spPr>
          <a:xfrm>
            <a:off x="2871787" y="1052736"/>
            <a:ext cx="4162425" cy="3762375"/>
          </a:xfrm>
          <a:prstGeom prst="rect">
            <a:avLst/>
          </a:prstGeom>
        </p:spPr>
      </p:pic>
      <p:sp>
        <p:nvSpPr>
          <p:cNvPr id="4" name="TextBox 3"/>
          <p:cNvSpPr txBox="1"/>
          <p:nvPr/>
        </p:nvSpPr>
        <p:spPr>
          <a:xfrm>
            <a:off x="2000672" y="5301208"/>
            <a:ext cx="6363443" cy="769441"/>
          </a:xfrm>
          <a:prstGeom prst="rect">
            <a:avLst/>
          </a:prstGeom>
          <a:noFill/>
        </p:spPr>
        <p:txBody>
          <a:bodyPr wrap="square" rtlCol="0">
            <a:spAutoFit/>
          </a:bodyPr>
          <a:lstStyle/>
          <a:p>
            <a:r>
              <a:rPr lang="en-AU" sz="4400" b="1" u="sng" dirty="0" smtClean="0"/>
              <a:t>This is not correlation!</a:t>
            </a:r>
            <a:endParaRPr lang="en-AU" sz="4400" b="1" u="sng" dirty="0"/>
          </a:p>
        </p:txBody>
      </p:sp>
    </p:spTree>
    <p:extLst>
      <p:ext uri="{BB962C8B-B14F-4D97-AF65-F5344CB8AC3E}">
        <p14:creationId xmlns:p14="http://schemas.microsoft.com/office/powerpoint/2010/main" val="31734994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765" y="0"/>
            <a:ext cx="8982471" cy="764704"/>
          </a:xfrm>
        </p:spPr>
        <p:txBody>
          <a:bodyPr/>
          <a:lstStyle/>
          <a:p>
            <a:pPr algn="ctr"/>
            <a:r>
              <a:rPr lang="en-AU" dirty="0" smtClean="0"/>
              <a:t>Spurious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45</a:t>
            </a:fld>
            <a:endParaRPr lang="en-GB"/>
          </a:p>
        </p:txBody>
      </p:sp>
      <p:sp>
        <p:nvSpPr>
          <p:cNvPr id="4" name="TextBox 3"/>
          <p:cNvSpPr txBox="1"/>
          <p:nvPr/>
        </p:nvSpPr>
        <p:spPr>
          <a:xfrm>
            <a:off x="2000672" y="5301208"/>
            <a:ext cx="6363443" cy="769441"/>
          </a:xfrm>
          <a:prstGeom prst="rect">
            <a:avLst/>
          </a:prstGeom>
          <a:noFill/>
        </p:spPr>
        <p:txBody>
          <a:bodyPr wrap="square" rtlCol="0">
            <a:spAutoFit/>
          </a:bodyPr>
          <a:lstStyle/>
          <a:p>
            <a:r>
              <a:rPr lang="en-AU" sz="4400" b="1" u="sng" dirty="0" smtClean="0"/>
              <a:t>This is not correlation!</a:t>
            </a:r>
            <a:endParaRPr lang="en-AU" sz="4400" b="1" u="sng" dirty="0"/>
          </a:p>
        </p:txBody>
      </p:sp>
      <p:graphicFrame>
        <p:nvGraphicFramePr>
          <p:cNvPr id="10" name="Chart 9"/>
          <p:cNvGraphicFramePr>
            <a:graphicFrameLocks/>
          </p:cNvGraphicFramePr>
          <p:nvPr>
            <p:extLst>
              <p:ext uri="{D42A27DB-BD31-4B8C-83A1-F6EECF244321}">
                <p14:modId xmlns:p14="http://schemas.microsoft.com/office/powerpoint/2010/main" val="2514845854"/>
              </p:ext>
            </p:extLst>
          </p:nvPr>
        </p:nvGraphicFramePr>
        <p:xfrm>
          <a:off x="200472" y="901752"/>
          <a:ext cx="9315772" cy="4377371"/>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247163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765" y="0"/>
            <a:ext cx="8982471" cy="764704"/>
          </a:xfrm>
        </p:spPr>
        <p:txBody>
          <a:bodyPr/>
          <a:lstStyle/>
          <a:p>
            <a:pPr algn="ctr"/>
            <a:r>
              <a:rPr lang="en-AU" dirty="0" smtClean="0"/>
              <a:t>Spurious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46</a:t>
            </a:fld>
            <a:endParaRPr lang="en-GB"/>
          </a:p>
        </p:txBody>
      </p:sp>
      <p:graphicFrame>
        <p:nvGraphicFramePr>
          <p:cNvPr id="9" name="Chart 8"/>
          <p:cNvGraphicFramePr>
            <a:graphicFrameLocks/>
          </p:cNvGraphicFramePr>
          <p:nvPr>
            <p:extLst>
              <p:ext uri="{D42A27DB-BD31-4B8C-83A1-F6EECF244321}">
                <p14:modId xmlns:p14="http://schemas.microsoft.com/office/powerpoint/2010/main" val="319973571"/>
              </p:ext>
            </p:extLst>
          </p:nvPr>
        </p:nvGraphicFramePr>
        <p:xfrm>
          <a:off x="1136576" y="908720"/>
          <a:ext cx="7783537" cy="4248472"/>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Box 9"/>
          <p:cNvSpPr txBox="1"/>
          <p:nvPr/>
        </p:nvSpPr>
        <p:spPr>
          <a:xfrm>
            <a:off x="2000672" y="5301208"/>
            <a:ext cx="6363443" cy="769441"/>
          </a:xfrm>
          <a:prstGeom prst="rect">
            <a:avLst/>
          </a:prstGeom>
          <a:noFill/>
        </p:spPr>
        <p:txBody>
          <a:bodyPr wrap="square" rtlCol="0">
            <a:spAutoFit/>
          </a:bodyPr>
          <a:lstStyle/>
          <a:p>
            <a:r>
              <a:rPr lang="en-AU" sz="4400" b="1" u="sng" dirty="0" smtClean="0"/>
              <a:t>This is not correlation!</a:t>
            </a:r>
            <a:endParaRPr lang="en-AU" sz="4400" b="1" u="sng" dirty="0"/>
          </a:p>
        </p:txBody>
      </p:sp>
    </p:spTree>
    <p:extLst>
      <p:ext uri="{BB962C8B-B14F-4D97-AF65-F5344CB8AC3E}">
        <p14:creationId xmlns:p14="http://schemas.microsoft.com/office/powerpoint/2010/main" val="8349980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765" y="0"/>
            <a:ext cx="8982471" cy="764704"/>
          </a:xfrm>
        </p:spPr>
        <p:txBody>
          <a:bodyPr/>
          <a:lstStyle/>
          <a:p>
            <a:pPr algn="ctr"/>
            <a:r>
              <a:rPr lang="en-AU" dirty="0" smtClean="0"/>
              <a:t>Spurious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47</a:t>
            </a:fld>
            <a:endParaRPr lang="en-GB"/>
          </a:p>
        </p:txBody>
      </p:sp>
      <p:sp>
        <p:nvSpPr>
          <p:cNvPr id="10" name="TextBox 9"/>
          <p:cNvSpPr txBox="1"/>
          <p:nvPr/>
        </p:nvSpPr>
        <p:spPr>
          <a:xfrm>
            <a:off x="2000672" y="5301208"/>
            <a:ext cx="6363443" cy="769441"/>
          </a:xfrm>
          <a:prstGeom prst="rect">
            <a:avLst/>
          </a:prstGeom>
          <a:noFill/>
        </p:spPr>
        <p:txBody>
          <a:bodyPr wrap="square" rtlCol="0">
            <a:spAutoFit/>
          </a:bodyPr>
          <a:lstStyle/>
          <a:p>
            <a:r>
              <a:rPr lang="en-AU" sz="4400" b="1" u="sng" dirty="0" smtClean="0"/>
              <a:t>This is not correlation!</a:t>
            </a:r>
            <a:endParaRPr lang="en-AU" sz="4400" b="1" u="sng" dirty="0"/>
          </a:p>
        </p:txBody>
      </p:sp>
      <p:graphicFrame>
        <p:nvGraphicFramePr>
          <p:cNvPr id="7" name="Chart 6"/>
          <p:cNvGraphicFramePr>
            <a:graphicFrameLocks/>
          </p:cNvGraphicFramePr>
          <p:nvPr>
            <p:extLst>
              <p:ext uri="{D42A27DB-BD31-4B8C-83A1-F6EECF244321}">
                <p14:modId xmlns:p14="http://schemas.microsoft.com/office/powerpoint/2010/main" val="3271972946"/>
              </p:ext>
            </p:extLst>
          </p:nvPr>
        </p:nvGraphicFramePr>
        <p:xfrm>
          <a:off x="704528" y="908720"/>
          <a:ext cx="8424936" cy="432048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7163263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1765" y="0"/>
            <a:ext cx="8982471" cy="764704"/>
          </a:xfrm>
        </p:spPr>
        <p:txBody>
          <a:bodyPr/>
          <a:lstStyle/>
          <a:p>
            <a:pPr algn="ctr"/>
            <a:r>
              <a:rPr lang="en-AU" dirty="0" smtClean="0"/>
              <a:t>Spurious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48</a:t>
            </a:fld>
            <a:endParaRPr lang="en-GB"/>
          </a:p>
        </p:txBody>
      </p:sp>
      <p:sp>
        <p:nvSpPr>
          <p:cNvPr id="6" name="Rectangle 5"/>
          <p:cNvSpPr/>
          <p:nvPr/>
        </p:nvSpPr>
        <p:spPr>
          <a:xfrm>
            <a:off x="273811" y="980728"/>
            <a:ext cx="9358378" cy="5078313"/>
          </a:xfrm>
          <a:prstGeom prst="rect">
            <a:avLst/>
          </a:prstGeom>
        </p:spPr>
        <p:txBody>
          <a:bodyPr wrap="square">
            <a:spAutoFit/>
          </a:bodyPr>
          <a:lstStyle/>
          <a:p>
            <a:pPr marL="342900" indent="-342900">
              <a:spcAft>
                <a:spcPts val="2400"/>
              </a:spcAft>
              <a:buFont typeface="Arial" panose="020B0604020202020204" pitchFamily="34" charset="0"/>
              <a:buChar char="•"/>
            </a:pPr>
            <a:r>
              <a:rPr lang="en-AU" sz="2400" dirty="0" smtClean="0">
                <a:solidFill>
                  <a:srgbClr val="2F5079"/>
                </a:solidFill>
              </a:rPr>
              <a:t>Two LOBs are simulated independently, each with its own unique trend structure. </a:t>
            </a:r>
          </a:p>
          <a:p>
            <a:pPr marL="342900" indent="-342900">
              <a:spcAft>
                <a:spcPts val="2400"/>
              </a:spcAft>
              <a:buFont typeface="Arial" panose="020B0604020202020204" pitchFamily="34" charset="0"/>
              <a:buChar char="•"/>
            </a:pPr>
            <a:r>
              <a:rPr lang="en-AU" sz="2400" dirty="0" smtClean="0">
                <a:solidFill>
                  <a:srgbClr val="2F5079"/>
                </a:solidFill>
              </a:rPr>
              <a:t>One LOB has a calendar year trend of 10%, the other of 20%. Each has a -30% development year trend. </a:t>
            </a:r>
          </a:p>
          <a:p>
            <a:pPr marL="342900" indent="-342900">
              <a:spcAft>
                <a:spcPts val="2400"/>
              </a:spcAft>
              <a:buFont typeface="Arial" panose="020B0604020202020204" pitchFamily="34" charset="0"/>
              <a:buChar char="•"/>
            </a:pPr>
            <a:r>
              <a:rPr lang="en-AU" sz="2400" dirty="0" smtClean="0">
                <a:solidFill>
                  <a:srgbClr val="2F5079"/>
                </a:solidFill>
              </a:rPr>
              <a:t>A correct model of the underlying data process would recognise that each LOB has a separate trend for each direction and a process correlation of zero - since this is how the data were generated. </a:t>
            </a:r>
          </a:p>
          <a:p>
            <a:pPr marL="342900" indent="-342900">
              <a:spcAft>
                <a:spcPts val="2400"/>
              </a:spcAft>
              <a:buFont typeface="Arial" panose="020B0604020202020204" pitchFamily="34" charset="0"/>
              <a:buChar char="•"/>
            </a:pPr>
            <a:r>
              <a:rPr lang="en-AU" sz="2400" dirty="0" smtClean="0">
                <a:solidFill>
                  <a:srgbClr val="2F5079"/>
                </a:solidFill>
              </a:rPr>
              <a:t>If an incorrect model is used, one that does not describe the calendar year trends, then a spurious correlation would be detected, as an artefact of unaccounted-for structure in the data.</a:t>
            </a:r>
            <a:endParaRPr lang="en-AU" sz="2400" dirty="0">
              <a:solidFill>
                <a:srgbClr val="2F5079"/>
              </a:solidFill>
            </a:endParaRPr>
          </a:p>
        </p:txBody>
      </p:sp>
    </p:spTree>
    <p:extLst>
      <p:ext uri="{BB962C8B-B14F-4D97-AF65-F5344CB8AC3E}">
        <p14:creationId xmlns:p14="http://schemas.microsoft.com/office/powerpoint/2010/main" val="356552849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E8DA6AF-1811-4E27-A96F-54109F1D0275}" type="slidenum">
              <a:rPr lang="en-GB" smtClean="0"/>
              <a:pPr/>
              <a:t>49</a:t>
            </a:fld>
            <a:endParaRPr lang="en-GB"/>
          </a:p>
        </p:txBody>
      </p:sp>
      <p:sp>
        <p:nvSpPr>
          <p:cNvPr id="12" name="TextBox 11"/>
          <p:cNvSpPr txBox="1"/>
          <p:nvPr/>
        </p:nvSpPr>
        <p:spPr>
          <a:xfrm rot="16200000">
            <a:off x="-567686" y="1882742"/>
            <a:ext cx="2286016" cy="461665"/>
          </a:xfrm>
          <a:prstGeom prst="rect">
            <a:avLst/>
          </a:prstGeom>
          <a:solidFill>
            <a:srgbClr val="D9AB16"/>
          </a:solidFill>
        </p:spPr>
        <p:txBody>
          <a:bodyPr wrap="square" rtlCol="0">
            <a:spAutoFit/>
          </a:bodyPr>
          <a:lstStyle/>
          <a:p>
            <a:pPr algn="ctr"/>
            <a:r>
              <a:rPr lang="en-AU" sz="2400" dirty="0" smtClean="0"/>
              <a:t>LOB   1</a:t>
            </a:r>
            <a:endParaRPr lang="en-AU" sz="2400" dirty="0"/>
          </a:p>
        </p:txBody>
      </p:sp>
      <p:sp>
        <p:nvSpPr>
          <p:cNvPr id="13" name="TextBox 12"/>
          <p:cNvSpPr txBox="1"/>
          <p:nvPr/>
        </p:nvSpPr>
        <p:spPr>
          <a:xfrm rot="16200000">
            <a:off x="-584703" y="4437615"/>
            <a:ext cx="2286016" cy="461665"/>
          </a:xfrm>
          <a:prstGeom prst="rect">
            <a:avLst/>
          </a:prstGeom>
          <a:solidFill>
            <a:srgbClr val="D9AB16"/>
          </a:solidFill>
        </p:spPr>
        <p:txBody>
          <a:bodyPr wrap="square" rtlCol="0">
            <a:spAutoFit/>
          </a:bodyPr>
          <a:lstStyle/>
          <a:p>
            <a:pPr algn="ctr"/>
            <a:r>
              <a:rPr lang="en-AU" sz="2400" dirty="0" smtClean="0"/>
              <a:t>LOB   2</a:t>
            </a:r>
            <a:endParaRPr lang="en-AU" sz="2400" dirty="0"/>
          </a:p>
        </p:txBody>
      </p:sp>
      <p:sp>
        <p:nvSpPr>
          <p:cNvPr id="14" name="Rectangle 13"/>
          <p:cNvSpPr/>
          <p:nvPr/>
        </p:nvSpPr>
        <p:spPr>
          <a:xfrm>
            <a:off x="238093" y="6000768"/>
            <a:ext cx="9539443" cy="369332"/>
          </a:xfrm>
          <a:prstGeom prst="rect">
            <a:avLst/>
          </a:prstGeom>
        </p:spPr>
        <p:txBody>
          <a:bodyPr wrap="square">
            <a:spAutoFit/>
          </a:bodyPr>
          <a:lstStyle/>
          <a:p>
            <a:pPr algn="ctr"/>
            <a:r>
              <a:rPr lang="en-AU" b="1" dirty="0" smtClean="0">
                <a:solidFill>
                  <a:srgbClr val="2F5079"/>
                </a:solidFill>
              </a:rPr>
              <a:t>Correct model picks up true calendar year trend; process correlation is zero!</a:t>
            </a:r>
            <a:endParaRPr lang="en-AU" b="1" dirty="0">
              <a:solidFill>
                <a:srgbClr val="2F5079"/>
              </a:solidFill>
            </a:endParaRPr>
          </a:p>
        </p:txBody>
      </p:sp>
      <p:pic>
        <p:nvPicPr>
          <p:cNvPr id="922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6709" y="859095"/>
            <a:ext cx="3867150" cy="2533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7975" y="856274"/>
            <a:ext cx="3857625"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7184" y="3429000"/>
            <a:ext cx="3886200" cy="250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27975" y="3415910"/>
            <a:ext cx="3905250" cy="250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itle 1"/>
          <p:cNvSpPr txBox="1">
            <a:spLocks/>
          </p:cNvSpPr>
          <p:nvPr/>
        </p:nvSpPr>
        <p:spPr bwMode="auto">
          <a:xfrm>
            <a:off x="461765" y="0"/>
            <a:ext cx="8982471" cy="764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a:solidFill>
                  <a:schemeClr val="accent1"/>
                </a:solidFill>
                <a:latin typeface="+mj-lt"/>
                <a:ea typeface="+mj-ea"/>
                <a:cs typeface="+mj-cs"/>
              </a:defRPr>
            </a:lvl1pPr>
            <a:lvl2pPr algn="l" rtl="0" eaLnBrk="1" fontAlgn="base" hangingPunct="1">
              <a:spcBef>
                <a:spcPct val="0"/>
              </a:spcBef>
              <a:spcAft>
                <a:spcPct val="0"/>
              </a:spcAft>
              <a:defRPr sz="3200">
                <a:solidFill>
                  <a:srgbClr val="D9AB16"/>
                </a:solidFill>
                <a:latin typeface="Arial" charset="0"/>
                <a:cs typeface="Arial" charset="0"/>
              </a:defRPr>
            </a:lvl2pPr>
            <a:lvl3pPr algn="l" rtl="0" eaLnBrk="1" fontAlgn="base" hangingPunct="1">
              <a:spcBef>
                <a:spcPct val="0"/>
              </a:spcBef>
              <a:spcAft>
                <a:spcPct val="0"/>
              </a:spcAft>
              <a:defRPr sz="3200">
                <a:solidFill>
                  <a:srgbClr val="D9AB16"/>
                </a:solidFill>
                <a:latin typeface="Arial" charset="0"/>
                <a:cs typeface="Arial" charset="0"/>
              </a:defRPr>
            </a:lvl3pPr>
            <a:lvl4pPr algn="l" rtl="0" eaLnBrk="1" fontAlgn="base" hangingPunct="1">
              <a:spcBef>
                <a:spcPct val="0"/>
              </a:spcBef>
              <a:spcAft>
                <a:spcPct val="0"/>
              </a:spcAft>
              <a:defRPr sz="3200">
                <a:solidFill>
                  <a:srgbClr val="D9AB16"/>
                </a:solidFill>
                <a:latin typeface="Arial" charset="0"/>
                <a:cs typeface="Arial" charset="0"/>
              </a:defRPr>
            </a:lvl4pPr>
            <a:lvl5pPr algn="l" rtl="0" eaLnBrk="1" fontAlgn="base" hangingPunct="1">
              <a:spcBef>
                <a:spcPct val="0"/>
              </a:spcBef>
              <a:spcAft>
                <a:spcPct val="0"/>
              </a:spcAft>
              <a:defRPr sz="3200">
                <a:solidFill>
                  <a:srgbClr val="D9AB16"/>
                </a:solidFill>
                <a:latin typeface="Arial" charset="0"/>
                <a:cs typeface="Arial" charset="0"/>
              </a:defRPr>
            </a:lvl5pPr>
            <a:lvl6pPr marL="457200" algn="l" rtl="0" eaLnBrk="1" fontAlgn="base" hangingPunct="1">
              <a:spcBef>
                <a:spcPct val="0"/>
              </a:spcBef>
              <a:spcAft>
                <a:spcPct val="0"/>
              </a:spcAft>
              <a:defRPr sz="3200">
                <a:solidFill>
                  <a:srgbClr val="D9AB16"/>
                </a:solidFill>
                <a:latin typeface="Arial" charset="0"/>
                <a:cs typeface="Arial" charset="0"/>
              </a:defRPr>
            </a:lvl6pPr>
            <a:lvl7pPr marL="914400" algn="l" rtl="0" eaLnBrk="1" fontAlgn="base" hangingPunct="1">
              <a:spcBef>
                <a:spcPct val="0"/>
              </a:spcBef>
              <a:spcAft>
                <a:spcPct val="0"/>
              </a:spcAft>
              <a:defRPr sz="3200">
                <a:solidFill>
                  <a:srgbClr val="D9AB16"/>
                </a:solidFill>
                <a:latin typeface="Arial" charset="0"/>
                <a:cs typeface="Arial" charset="0"/>
              </a:defRPr>
            </a:lvl7pPr>
            <a:lvl8pPr marL="1371600" algn="l" rtl="0" eaLnBrk="1" fontAlgn="base" hangingPunct="1">
              <a:spcBef>
                <a:spcPct val="0"/>
              </a:spcBef>
              <a:spcAft>
                <a:spcPct val="0"/>
              </a:spcAft>
              <a:defRPr sz="3200">
                <a:solidFill>
                  <a:srgbClr val="D9AB16"/>
                </a:solidFill>
                <a:latin typeface="Arial" charset="0"/>
                <a:cs typeface="Arial" charset="0"/>
              </a:defRPr>
            </a:lvl8pPr>
            <a:lvl9pPr marL="1828800" algn="l" rtl="0" eaLnBrk="1" fontAlgn="base" hangingPunct="1">
              <a:spcBef>
                <a:spcPct val="0"/>
              </a:spcBef>
              <a:spcAft>
                <a:spcPct val="0"/>
              </a:spcAft>
              <a:defRPr sz="3200">
                <a:solidFill>
                  <a:srgbClr val="D9AB16"/>
                </a:solidFill>
                <a:latin typeface="Arial" charset="0"/>
                <a:cs typeface="Arial" charset="0"/>
              </a:defRPr>
            </a:lvl9pPr>
          </a:lstStyle>
          <a:p>
            <a:pPr algn="ctr"/>
            <a:r>
              <a:rPr lang="en-AU" kern="0" smtClean="0"/>
              <a:t>Spurious correlation</a:t>
            </a:r>
            <a:endParaRPr lang="en-AU" kern="0" dirty="0"/>
          </a:p>
        </p:txBody>
      </p:sp>
    </p:spTree>
    <p:extLst>
      <p:ext uri="{BB962C8B-B14F-4D97-AF65-F5344CB8AC3E}">
        <p14:creationId xmlns:p14="http://schemas.microsoft.com/office/powerpoint/2010/main" val="23913557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E8DA6AF-1811-4E27-A96F-54109F1D0275}" type="slidenum">
              <a:rPr lang="en-GB" smtClean="0"/>
              <a:pPr/>
              <a:t>5</a:t>
            </a:fld>
            <a:endParaRPr lang="en-GB"/>
          </a:p>
        </p:txBody>
      </p:sp>
      <p:sp>
        <p:nvSpPr>
          <p:cNvPr id="3" name="Content Placeholder 2"/>
          <p:cNvSpPr>
            <a:spLocks noGrp="1"/>
          </p:cNvSpPr>
          <p:nvPr>
            <p:ph idx="4294967295"/>
          </p:nvPr>
        </p:nvSpPr>
        <p:spPr>
          <a:xfrm>
            <a:off x="344488" y="1143000"/>
            <a:ext cx="8982075" cy="4640263"/>
          </a:xfrm>
        </p:spPr>
        <p:txBody>
          <a:bodyPr/>
          <a:lstStyle/>
          <a:p>
            <a:pPr algn="just">
              <a:spcBef>
                <a:spcPts val="2400"/>
              </a:spcBef>
              <a:buFont typeface="Arial" charset="0"/>
              <a:buNone/>
              <a:defRPr/>
            </a:pPr>
            <a:r>
              <a:rPr lang="en-US" sz="2000" b="1" dirty="0" smtClean="0">
                <a:solidFill>
                  <a:srgbClr val="113458"/>
                </a:solidFill>
              </a:rPr>
              <a:t>Correlation, linearity, normality, weighted least squares, and linear regression are closely related concepts.</a:t>
            </a:r>
            <a:endParaRPr lang="en-US" sz="2000" b="1" dirty="0" smtClean="0">
              <a:solidFill>
                <a:srgbClr val="113458"/>
              </a:solidFill>
              <a:cs typeface="Times New Roman" pitchFamily="18" charset="0"/>
            </a:endParaRPr>
          </a:p>
          <a:p>
            <a:pPr algn="just">
              <a:spcBef>
                <a:spcPts val="2400"/>
              </a:spcBef>
              <a:defRPr/>
            </a:pPr>
            <a:r>
              <a:rPr lang="en-US" sz="2000" dirty="0" smtClean="0">
                <a:solidFill>
                  <a:srgbClr val="113458"/>
                </a:solidFill>
                <a:cs typeface="Times New Roman" pitchFamily="18" charset="0"/>
              </a:rPr>
              <a:t>Correlation arises naturally for two random variables that have a joint distribution that is bivariate normal.</a:t>
            </a:r>
          </a:p>
          <a:p>
            <a:pPr algn="just">
              <a:spcBef>
                <a:spcPts val="2400"/>
              </a:spcBef>
              <a:defRPr/>
            </a:pPr>
            <a:r>
              <a:rPr lang="en-US" sz="2000" dirty="0" smtClean="0">
                <a:solidFill>
                  <a:srgbClr val="113458"/>
                </a:solidFill>
                <a:cs typeface="Times New Roman" pitchFamily="18" charset="0"/>
              </a:rPr>
              <a:t>Two parameters (mean, standard deviation) sufficient to fully describe each individual probability distribution.</a:t>
            </a:r>
          </a:p>
          <a:p>
            <a:pPr algn="just">
              <a:spcBef>
                <a:spcPts val="2400"/>
              </a:spcBef>
              <a:defRPr/>
            </a:pPr>
            <a:r>
              <a:rPr lang="en-US" sz="2000" dirty="0" smtClean="0">
                <a:solidFill>
                  <a:srgbClr val="113458"/>
                </a:solidFill>
                <a:cs typeface="Times New Roman" pitchFamily="18" charset="0"/>
              </a:rPr>
              <a:t>For the joint distribution, also require additional parameter: </a:t>
            </a:r>
            <a:r>
              <a:rPr lang="en-US" sz="2000" u="sng" dirty="0" smtClean="0">
                <a:solidFill>
                  <a:srgbClr val="113458"/>
                </a:solidFill>
                <a:cs typeface="Times New Roman" pitchFamily="18" charset="0"/>
              </a:rPr>
              <a:t>correlation</a:t>
            </a:r>
            <a:r>
              <a:rPr lang="en-US" sz="2000" dirty="0" smtClean="0">
                <a:solidFill>
                  <a:srgbClr val="113458"/>
                </a:solidFill>
                <a:cs typeface="Times New Roman" pitchFamily="18" charset="0"/>
              </a:rPr>
              <a:t>.</a:t>
            </a:r>
          </a:p>
          <a:p>
            <a:pPr algn="just">
              <a:spcBef>
                <a:spcPts val="2400"/>
              </a:spcBef>
              <a:defRPr/>
            </a:pPr>
            <a:r>
              <a:rPr lang="en-US" sz="2000" dirty="0" smtClean="0">
                <a:solidFill>
                  <a:srgbClr val="113458"/>
                </a:solidFill>
                <a:cs typeface="Times New Roman" pitchFamily="18" charset="0"/>
              </a:rPr>
              <a:t>If </a:t>
            </a:r>
            <a:r>
              <a:rPr lang="en-US" sz="2000" i="1" dirty="0" smtClean="0">
                <a:solidFill>
                  <a:srgbClr val="113458"/>
                </a:solidFill>
                <a:cs typeface="Times New Roman" pitchFamily="18" charset="0"/>
              </a:rPr>
              <a:t>X</a:t>
            </a:r>
            <a:r>
              <a:rPr lang="en-US" sz="2000" dirty="0" smtClean="0">
                <a:solidFill>
                  <a:srgbClr val="113458"/>
                </a:solidFill>
                <a:cs typeface="Times New Roman" pitchFamily="18" charset="0"/>
              </a:rPr>
              <a:t> and </a:t>
            </a:r>
            <a:r>
              <a:rPr lang="en-US" sz="2000" i="1" dirty="0" smtClean="0">
                <a:solidFill>
                  <a:srgbClr val="113458"/>
                </a:solidFill>
                <a:cs typeface="Times New Roman" pitchFamily="18" charset="0"/>
              </a:rPr>
              <a:t>Y</a:t>
            </a:r>
            <a:r>
              <a:rPr lang="en-US" sz="2000" dirty="0" smtClean="0">
                <a:solidFill>
                  <a:srgbClr val="113458"/>
                </a:solidFill>
                <a:cs typeface="Times New Roman" pitchFamily="18" charset="0"/>
              </a:rPr>
              <a:t> have a bivariate normal distribution, the relationship between them is linear: the mean of </a:t>
            </a:r>
            <a:r>
              <a:rPr lang="en-US" sz="2000" i="1" dirty="0" smtClean="0">
                <a:solidFill>
                  <a:srgbClr val="113458"/>
                </a:solidFill>
                <a:cs typeface="Times New Roman" pitchFamily="18" charset="0"/>
              </a:rPr>
              <a:t>Y</a:t>
            </a:r>
            <a:r>
              <a:rPr lang="en-US" sz="2000" dirty="0" smtClean="0">
                <a:solidFill>
                  <a:srgbClr val="113458"/>
                </a:solidFill>
                <a:cs typeface="Times New Roman" pitchFamily="18" charset="0"/>
              </a:rPr>
              <a:t>, given </a:t>
            </a:r>
            <a:r>
              <a:rPr lang="en-US" sz="2000" i="1" dirty="0" smtClean="0">
                <a:solidFill>
                  <a:srgbClr val="113458"/>
                </a:solidFill>
                <a:cs typeface="Times New Roman" pitchFamily="18" charset="0"/>
              </a:rPr>
              <a:t>X</a:t>
            </a:r>
            <a:r>
              <a:rPr lang="en-US" sz="2000" dirty="0" smtClean="0">
                <a:solidFill>
                  <a:srgbClr val="113458"/>
                </a:solidFill>
                <a:cs typeface="Times New Roman" pitchFamily="18" charset="0"/>
              </a:rPr>
              <a:t>, is a linear function of  </a:t>
            </a:r>
            <a:r>
              <a:rPr lang="en-US" sz="2000" i="1" dirty="0" smtClean="0">
                <a:solidFill>
                  <a:srgbClr val="113458"/>
                </a:solidFill>
                <a:cs typeface="Times New Roman" pitchFamily="18" charset="0"/>
              </a:rPr>
              <a:t>X</a:t>
            </a:r>
            <a:r>
              <a:rPr lang="en-US" sz="2000" dirty="0" smtClean="0">
                <a:solidFill>
                  <a:srgbClr val="113458"/>
                </a:solidFill>
                <a:cs typeface="Times New Roman" pitchFamily="18" charset="0"/>
              </a:rPr>
              <a:t>  i.e.</a:t>
            </a:r>
            <a:endParaRPr lang="en-AU" sz="2000" dirty="0">
              <a:solidFill>
                <a:srgbClr val="113458"/>
              </a:solidFill>
            </a:endParaRPr>
          </a:p>
        </p:txBody>
      </p:sp>
      <p:graphicFrame>
        <p:nvGraphicFramePr>
          <p:cNvPr id="1026" name="Object 2"/>
          <p:cNvGraphicFramePr>
            <a:graphicFrameLocks noChangeAspect="1"/>
          </p:cNvGraphicFramePr>
          <p:nvPr>
            <p:extLst>
              <p:ext uri="{D42A27DB-BD31-4B8C-83A1-F6EECF244321}">
                <p14:modId xmlns:p14="http://schemas.microsoft.com/office/powerpoint/2010/main" val="719444040"/>
              </p:ext>
            </p:extLst>
          </p:nvPr>
        </p:nvGraphicFramePr>
        <p:xfrm>
          <a:off x="3080792" y="5373216"/>
          <a:ext cx="2917825" cy="593725"/>
        </p:xfrm>
        <a:graphic>
          <a:graphicData uri="http://schemas.openxmlformats.org/presentationml/2006/ole">
            <mc:AlternateContent xmlns:mc="http://schemas.openxmlformats.org/markup-compatibility/2006">
              <mc:Choice xmlns:v="urn:schemas-microsoft-com:vml" Requires="v">
                <p:oleObj spid="_x0000_s1244" name="Equation" r:id="rId3" imgW="1079280" imgH="215640" progId="Equation.3">
                  <p:embed/>
                </p:oleObj>
              </mc:Choice>
              <mc:Fallback>
                <p:oleObj name="Equation" r:id="rId3" imgW="1079280" imgH="21564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80792" y="5373216"/>
                        <a:ext cx="2917825" cy="593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itle 1"/>
          <p:cNvSpPr txBox="1">
            <a:spLocks/>
          </p:cNvSpPr>
          <p:nvPr/>
        </p:nvSpPr>
        <p:spPr bwMode="auto">
          <a:xfrm>
            <a:off x="614165" y="152400"/>
            <a:ext cx="8982471"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a:solidFill>
                  <a:schemeClr val="accent1"/>
                </a:solidFill>
                <a:latin typeface="+mj-lt"/>
                <a:ea typeface="+mj-ea"/>
                <a:cs typeface="+mj-cs"/>
              </a:defRPr>
            </a:lvl1pPr>
            <a:lvl2pPr algn="l" rtl="0" eaLnBrk="1" fontAlgn="base" hangingPunct="1">
              <a:spcBef>
                <a:spcPct val="0"/>
              </a:spcBef>
              <a:spcAft>
                <a:spcPct val="0"/>
              </a:spcAft>
              <a:defRPr sz="3200">
                <a:solidFill>
                  <a:srgbClr val="D9AB16"/>
                </a:solidFill>
                <a:latin typeface="Arial" charset="0"/>
                <a:cs typeface="Arial" charset="0"/>
              </a:defRPr>
            </a:lvl2pPr>
            <a:lvl3pPr algn="l" rtl="0" eaLnBrk="1" fontAlgn="base" hangingPunct="1">
              <a:spcBef>
                <a:spcPct val="0"/>
              </a:spcBef>
              <a:spcAft>
                <a:spcPct val="0"/>
              </a:spcAft>
              <a:defRPr sz="3200">
                <a:solidFill>
                  <a:srgbClr val="D9AB16"/>
                </a:solidFill>
                <a:latin typeface="Arial" charset="0"/>
                <a:cs typeface="Arial" charset="0"/>
              </a:defRPr>
            </a:lvl3pPr>
            <a:lvl4pPr algn="l" rtl="0" eaLnBrk="1" fontAlgn="base" hangingPunct="1">
              <a:spcBef>
                <a:spcPct val="0"/>
              </a:spcBef>
              <a:spcAft>
                <a:spcPct val="0"/>
              </a:spcAft>
              <a:defRPr sz="3200">
                <a:solidFill>
                  <a:srgbClr val="D9AB16"/>
                </a:solidFill>
                <a:latin typeface="Arial" charset="0"/>
                <a:cs typeface="Arial" charset="0"/>
              </a:defRPr>
            </a:lvl4pPr>
            <a:lvl5pPr algn="l" rtl="0" eaLnBrk="1" fontAlgn="base" hangingPunct="1">
              <a:spcBef>
                <a:spcPct val="0"/>
              </a:spcBef>
              <a:spcAft>
                <a:spcPct val="0"/>
              </a:spcAft>
              <a:defRPr sz="3200">
                <a:solidFill>
                  <a:srgbClr val="D9AB16"/>
                </a:solidFill>
                <a:latin typeface="Arial" charset="0"/>
                <a:cs typeface="Arial" charset="0"/>
              </a:defRPr>
            </a:lvl5pPr>
            <a:lvl6pPr marL="457200" algn="l" rtl="0" eaLnBrk="1" fontAlgn="base" hangingPunct="1">
              <a:spcBef>
                <a:spcPct val="0"/>
              </a:spcBef>
              <a:spcAft>
                <a:spcPct val="0"/>
              </a:spcAft>
              <a:defRPr sz="3200">
                <a:solidFill>
                  <a:srgbClr val="D9AB16"/>
                </a:solidFill>
                <a:latin typeface="Arial" charset="0"/>
                <a:cs typeface="Arial" charset="0"/>
              </a:defRPr>
            </a:lvl6pPr>
            <a:lvl7pPr marL="914400" algn="l" rtl="0" eaLnBrk="1" fontAlgn="base" hangingPunct="1">
              <a:spcBef>
                <a:spcPct val="0"/>
              </a:spcBef>
              <a:spcAft>
                <a:spcPct val="0"/>
              </a:spcAft>
              <a:defRPr sz="3200">
                <a:solidFill>
                  <a:srgbClr val="D9AB16"/>
                </a:solidFill>
                <a:latin typeface="Arial" charset="0"/>
                <a:cs typeface="Arial" charset="0"/>
              </a:defRPr>
            </a:lvl7pPr>
            <a:lvl8pPr marL="1371600" algn="l" rtl="0" eaLnBrk="1" fontAlgn="base" hangingPunct="1">
              <a:spcBef>
                <a:spcPct val="0"/>
              </a:spcBef>
              <a:spcAft>
                <a:spcPct val="0"/>
              </a:spcAft>
              <a:defRPr sz="3200">
                <a:solidFill>
                  <a:srgbClr val="D9AB16"/>
                </a:solidFill>
                <a:latin typeface="Arial" charset="0"/>
                <a:cs typeface="Arial" charset="0"/>
              </a:defRPr>
            </a:lvl8pPr>
            <a:lvl9pPr marL="1828800" algn="l" rtl="0" eaLnBrk="1" fontAlgn="base" hangingPunct="1">
              <a:spcBef>
                <a:spcPct val="0"/>
              </a:spcBef>
              <a:spcAft>
                <a:spcPct val="0"/>
              </a:spcAft>
              <a:defRPr sz="3200">
                <a:solidFill>
                  <a:srgbClr val="D9AB16"/>
                </a:solidFill>
                <a:latin typeface="Arial" charset="0"/>
                <a:cs typeface="Arial" charset="0"/>
              </a:defRPr>
            </a:lvl9pPr>
          </a:lstStyle>
          <a:p>
            <a:pPr algn="ctr"/>
            <a:r>
              <a:rPr lang="en-AU" kern="0" smtClean="0">
                <a:cs typeface="Times New Roman" pitchFamily="18" charset="0"/>
              </a:rPr>
              <a:t>Correlation and Linearity</a:t>
            </a:r>
            <a:r>
              <a:rPr lang="en-AU" kern="0" smtClean="0"/>
              <a:t> </a:t>
            </a:r>
            <a:endParaRPr lang="en-GB" kern="0" dirty="0"/>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E8DA6AF-1811-4E27-A96F-54109F1D0275}" type="slidenum">
              <a:rPr lang="en-GB" smtClean="0"/>
              <a:pPr/>
              <a:t>50</a:t>
            </a:fld>
            <a:endParaRPr lang="en-GB"/>
          </a:p>
        </p:txBody>
      </p:sp>
      <p:sp>
        <p:nvSpPr>
          <p:cNvPr id="14" name="Rectangle 13"/>
          <p:cNvSpPr/>
          <p:nvPr/>
        </p:nvSpPr>
        <p:spPr>
          <a:xfrm>
            <a:off x="238669" y="5620795"/>
            <a:ext cx="9538867" cy="646331"/>
          </a:xfrm>
          <a:prstGeom prst="rect">
            <a:avLst/>
          </a:prstGeom>
        </p:spPr>
        <p:txBody>
          <a:bodyPr wrap="square">
            <a:spAutoFit/>
          </a:bodyPr>
          <a:lstStyle/>
          <a:p>
            <a:pPr algn="ctr"/>
            <a:r>
              <a:rPr lang="en-AU" b="1" dirty="0" smtClean="0">
                <a:solidFill>
                  <a:srgbClr val="2F5079"/>
                </a:solidFill>
              </a:rPr>
              <a:t>Incorrect model fails to pick up calendar trend; measures 98% correlation!</a:t>
            </a:r>
          </a:p>
          <a:p>
            <a:pPr algn="ctr"/>
            <a:r>
              <a:rPr lang="en-AU" b="1" u="sng" dirty="0" smtClean="0">
                <a:solidFill>
                  <a:srgbClr val="2F5079"/>
                </a:solidFill>
              </a:rPr>
              <a:t>But</a:t>
            </a:r>
            <a:r>
              <a:rPr lang="en-AU" b="1" dirty="0" smtClean="0">
                <a:solidFill>
                  <a:srgbClr val="2F5079"/>
                </a:solidFill>
              </a:rPr>
              <a:t> this is </a:t>
            </a:r>
            <a:r>
              <a:rPr lang="en-AU" b="1" u="sng" dirty="0" smtClean="0">
                <a:solidFill>
                  <a:srgbClr val="2F5079"/>
                </a:solidFill>
              </a:rPr>
              <a:t>not</a:t>
            </a:r>
            <a:r>
              <a:rPr lang="en-AU" b="1" dirty="0" smtClean="0">
                <a:solidFill>
                  <a:srgbClr val="2F5079"/>
                </a:solidFill>
              </a:rPr>
              <a:t> correlation since each sample is </a:t>
            </a:r>
            <a:r>
              <a:rPr lang="en-AU" b="1" u="sng" dirty="0" smtClean="0">
                <a:solidFill>
                  <a:srgbClr val="2F5079"/>
                </a:solidFill>
              </a:rPr>
              <a:t>not</a:t>
            </a:r>
            <a:r>
              <a:rPr lang="en-AU" b="1" dirty="0" smtClean="0">
                <a:solidFill>
                  <a:srgbClr val="2F5079"/>
                </a:solidFill>
              </a:rPr>
              <a:t> random. They have structure.</a:t>
            </a:r>
            <a:endParaRPr lang="en-AU" b="1" dirty="0">
              <a:solidFill>
                <a:srgbClr val="2F5079"/>
              </a:solidFill>
            </a:endParaRPr>
          </a:p>
        </p:txBody>
      </p:sp>
      <p:sp>
        <p:nvSpPr>
          <p:cNvPr id="12" name="TextBox 11"/>
          <p:cNvSpPr txBox="1"/>
          <p:nvPr/>
        </p:nvSpPr>
        <p:spPr>
          <a:xfrm rot="16200000">
            <a:off x="-413619" y="1625109"/>
            <a:ext cx="2286016" cy="461665"/>
          </a:xfrm>
          <a:prstGeom prst="rect">
            <a:avLst/>
          </a:prstGeom>
          <a:solidFill>
            <a:srgbClr val="D9AB16"/>
          </a:solidFill>
        </p:spPr>
        <p:txBody>
          <a:bodyPr wrap="square" rtlCol="0">
            <a:spAutoFit/>
          </a:bodyPr>
          <a:lstStyle/>
          <a:p>
            <a:pPr algn="ctr"/>
            <a:r>
              <a:rPr lang="en-AU" sz="2400" dirty="0" smtClean="0"/>
              <a:t>LOB   1</a:t>
            </a:r>
            <a:endParaRPr lang="en-AU" sz="2400" dirty="0"/>
          </a:p>
        </p:txBody>
      </p:sp>
      <p:sp>
        <p:nvSpPr>
          <p:cNvPr id="13" name="TextBox 12"/>
          <p:cNvSpPr txBox="1"/>
          <p:nvPr/>
        </p:nvSpPr>
        <p:spPr>
          <a:xfrm rot="16200000">
            <a:off x="-416654" y="4135230"/>
            <a:ext cx="2286016" cy="461665"/>
          </a:xfrm>
          <a:prstGeom prst="rect">
            <a:avLst/>
          </a:prstGeom>
          <a:solidFill>
            <a:srgbClr val="D9AB16"/>
          </a:solidFill>
        </p:spPr>
        <p:txBody>
          <a:bodyPr wrap="square" rtlCol="0">
            <a:spAutoFit/>
          </a:bodyPr>
          <a:lstStyle/>
          <a:p>
            <a:pPr algn="ctr"/>
            <a:r>
              <a:rPr lang="en-AU" sz="2400" dirty="0" smtClean="0"/>
              <a:t>LOB   2</a:t>
            </a:r>
            <a:endParaRPr lang="en-AU" sz="24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4653" y="712933"/>
            <a:ext cx="3886200" cy="228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04653" y="3085469"/>
            <a:ext cx="3867150"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4570" y="712933"/>
            <a:ext cx="3933825" cy="2286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6341" y="3085469"/>
            <a:ext cx="3952875" cy="2447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itle 1"/>
          <p:cNvSpPr>
            <a:spLocks noGrp="1"/>
          </p:cNvSpPr>
          <p:nvPr>
            <p:ph type="title"/>
          </p:nvPr>
        </p:nvSpPr>
        <p:spPr>
          <a:xfrm>
            <a:off x="461765" y="0"/>
            <a:ext cx="8982471" cy="764704"/>
          </a:xfrm>
        </p:spPr>
        <p:txBody>
          <a:bodyPr/>
          <a:lstStyle/>
          <a:p>
            <a:pPr algn="ctr"/>
            <a:r>
              <a:rPr lang="en-AU" dirty="0" smtClean="0"/>
              <a:t>Spurious correlation</a:t>
            </a:r>
            <a:endParaRPr lang="en-AU" dirty="0"/>
          </a:p>
        </p:txBody>
      </p:sp>
    </p:spTree>
    <p:extLst>
      <p:ext uri="{BB962C8B-B14F-4D97-AF65-F5344CB8AC3E}">
        <p14:creationId xmlns:p14="http://schemas.microsoft.com/office/powerpoint/2010/main" val="240992130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Spurious correlation between Industry </a:t>
            </a:r>
            <a:r>
              <a:rPr lang="en-AU" dirty="0" err="1" smtClean="0"/>
              <a:t>PPA</a:t>
            </a:r>
            <a:r>
              <a:rPr lang="en-AU" dirty="0" smtClean="0"/>
              <a:t> and CAL data</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51</a:t>
            </a:fld>
            <a:endParaRPr lang="en-GB"/>
          </a:p>
        </p:txBody>
      </p:sp>
      <p:sp>
        <p:nvSpPr>
          <p:cNvPr id="6" name="Rectangle 5"/>
          <p:cNvSpPr/>
          <p:nvPr/>
        </p:nvSpPr>
        <p:spPr>
          <a:xfrm>
            <a:off x="452406" y="2274838"/>
            <a:ext cx="9215502" cy="2554545"/>
          </a:xfrm>
          <a:prstGeom prst="rect">
            <a:avLst/>
          </a:prstGeom>
        </p:spPr>
        <p:txBody>
          <a:bodyPr wrap="square">
            <a:spAutoFit/>
          </a:bodyPr>
          <a:lstStyle/>
          <a:p>
            <a:pPr marL="342900" indent="-342900">
              <a:buFont typeface="Arial" panose="020B0604020202020204" pitchFamily="34" charset="0"/>
              <a:buChar char="•"/>
            </a:pPr>
            <a:r>
              <a:rPr lang="en-AU" sz="2000" dirty="0" smtClean="0">
                <a:solidFill>
                  <a:srgbClr val="2F5079"/>
                </a:solidFill>
              </a:rPr>
              <a:t>Spurious correlation is introduced by failing to </a:t>
            </a:r>
            <a:r>
              <a:rPr lang="en-AU" sz="2000" dirty="0" err="1" smtClean="0">
                <a:solidFill>
                  <a:srgbClr val="2F5079"/>
                </a:solidFill>
              </a:rPr>
              <a:t>detrend</a:t>
            </a:r>
            <a:r>
              <a:rPr lang="en-AU" sz="2000" dirty="0" smtClean="0">
                <a:solidFill>
                  <a:srgbClr val="2F5079"/>
                </a:solidFill>
              </a:rPr>
              <a:t> the data in the three directions. </a:t>
            </a:r>
          </a:p>
          <a:p>
            <a:pPr marL="342900" indent="-342900">
              <a:buFont typeface="Arial" panose="020B0604020202020204" pitchFamily="34" charset="0"/>
              <a:buChar char="•"/>
            </a:pPr>
            <a:endParaRPr lang="en-AU" sz="2000" dirty="0">
              <a:solidFill>
                <a:srgbClr val="2F5079"/>
              </a:solidFill>
            </a:endParaRPr>
          </a:p>
          <a:p>
            <a:pPr marL="342900" indent="-342900">
              <a:buFont typeface="Arial" panose="020B0604020202020204" pitchFamily="34" charset="0"/>
              <a:buChar char="•"/>
            </a:pPr>
            <a:r>
              <a:rPr lang="en-AU" sz="2000" dirty="0" smtClean="0">
                <a:solidFill>
                  <a:srgbClr val="2F5079"/>
                </a:solidFill>
              </a:rPr>
              <a:t>The correlation measured was spurious as there were trends in the data not described in the models. </a:t>
            </a:r>
          </a:p>
          <a:p>
            <a:pPr marL="342900" indent="-342900">
              <a:buFont typeface="Arial" panose="020B0604020202020204" pitchFamily="34" charset="0"/>
              <a:buChar char="•"/>
            </a:pPr>
            <a:endParaRPr lang="en-AU" sz="2000" dirty="0">
              <a:solidFill>
                <a:srgbClr val="2F5079"/>
              </a:solidFill>
            </a:endParaRPr>
          </a:p>
          <a:p>
            <a:pPr marL="342900" indent="-342900">
              <a:buFont typeface="Arial" panose="020B0604020202020204" pitchFamily="34" charset="0"/>
              <a:buChar char="•"/>
            </a:pPr>
            <a:r>
              <a:rPr lang="en-AU" sz="2000" dirty="0" smtClean="0">
                <a:solidFill>
                  <a:srgbClr val="2F5079"/>
                </a:solidFill>
              </a:rPr>
              <a:t>Once these trends were accounted for, the process correlation was statistically insignificant.</a:t>
            </a:r>
            <a:endParaRPr lang="en-AU" sz="2000" dirty="0">
              <a:solidFill>
                <a:srgbClr val="2F5079"/>
              </a:solidFill>
            </a:endParaRPr>
          </a:p>
        </p:txBody>
      </p:sp>
    </p:spTree>
    <p:extLst>
      <p:ext uri="{BB962C8B-B14F-4D97-AF65-F5344CB8AC3E}">
        <p14:creationId xmlns:p14="http://schemas.microsoft.com/office/powerpoint/2010/main" val="50212286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Spurious correlation between Industry PPA and CAL data due to wrong model</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52</a:t>
            </a:fld>
            <a:endParaRPr lang="en-GB"/>
          </a:p>
        </p:txBody>
      </p:sp>
      <p:sp>
        <p:nvSpPr>
          <p:cNvPr id="6" name="Rectangle 5"/>
          <p:cNvSpPr/>
          <p:nvPr/>
        </p:nvSpPr>
        <p:spPr>
          <a:xfrm>
            <a:off x="309530" y="1571612"/>
            <a:ext cx="9215502" cy="1015663"/>
          </a:xfrm>
          <a:prstGeom prst="rect">
            <a:avLst/>
          </a:prstGeom>
        </p:spPr>
        <p:txBody>
          <a:bodyPr wrap="square">
            <a:spAutoFit/>
          </a:bodyPr>
          <a:lstStyle/>
          <a:p>
            <a:r>
              <a:rPr lang="en-AU" sz="2000" smtClean="0">
                <a:solidFill>
                  <a:srgbClr val="2F5079"/>
                </a:solidFill>
              </a:rPr>
              <a:t>Paid Losses for the Industry PPA and CAL data from AM Best (2011) are modelled using the Mack method. The residuals are shown by Calendar year for CAL and PPA with the trace line for accident year 2004 highlighted.</a:t>
            </a:r>
            <a:endParaRPr lang="en-AU" sz="2000">
              <a:solidFill>
                <a:srgbClr val="2F5079"/>
              </a:solidFill>
            </a:endParaRPr>
          </a:p>
        </p:txBody>
      </p:sp>
      <p:pic>
        <p:nvPicPr>
          <p:cNvPr id="115715" name="Picture 3"/>
          <p:cNvPicPr>
            <a:picLocks noChangeAspect="1" noChangeArrowheads="1"/>
          </p:cNvPicPr>
          <p:nvPr/>
        </p:nvPicPr>
        <p:blipFill>
          <a:blip r:embed="rId2"/>
          <a:srcRect/>
          <a:stretch>
            <a:fillRect/>
          </a:stretch>
        </p:blipFill>
        <p:spPr bwMode="auto">
          <a:xfrm>
            <a:off x="4953000" y="2643182"/>
            <a:ext cx="4476750" cy="3228975"/>
          </a:xfrm>
          <a:prstGeom prst="rect">
            <a:avLst/>
          </a:prstGeom>
          <a:noFill/>
          <a:ln w="9525">
            <a:noFill/>
            <a:miter lim="800000"/>
            <a:headEnd/>
            <a:tailEnd/>
          </a:ln>
          <a:effectLst/>
        </p:spPr>
      </p:pic>
      <p:pic>
        <p:nvPicPr>
          <p:cNvPr id="115716" name="Picture 4"/>
          <p:cNvPicPr>
            <a:picLocks noChangeAspect="1" noChangeArrowheads="1"/>
          </p:cNvPicPr>
          <p:nvPr/>
        </p:nvPicPr>
        <p:blipFill>
          <a:blip r:embed="rId3"/>
          <a:srcRect/>
          <a:stretch>
            <a:fillRect/>
          </a:stretch>
        </p:blipFill>
        <p:spPr bwMode="auto">
          <a:xfrm>
            <a:off x="309530" y="2643182"/>
            <a:ext cx="4457700" cy="3219450"/>
          </a:xfrm>
          <a:prstGeom prst="rect">
            <a:avLst/>
          </a:prstGeom>
          <a:noFill/>
          <a:ln w="9525">
            <a:noFill/>
            <a:miter lim="800000"/>
            <a:headEnd/>
            <a:tailEnd/>
          </a:ln>
          <a:effectLst/>
        </p:spPr>
      </p:pic>
      <p:sp>
        <p:nvSpPr>
          <p:cNvPr id="9" name="TextBox 8"/>
          <p:cNvSpPr txBox="1"/>
          <p:nvPr/>
        </p:nvSpPr>
        <p:spPr>
          <a:xfrm>
            <a:off x="1523976" y="5786454"/>
            <a:ext cx="2286016" cy="338554"/>
          </a:xfrm>
          <a:prstGeom prst="rect">
            <a:avLst/>
          </a:prstGeom>
          <a:solidFill>
            <a:srgbClr val="D9AB16"/>
          </a:solidFill>
        </p:spPr>
        <p:txBody>
          <a:bodyPr wrap="square" rtlCol="0">
            <a:spAutoFit/>
          </a:bodyPr>
          <a:lstStyle/>
          <a:p>
            <a:pPr algn="ctr"/>
            <a:r>
              <a:rPr lang="en-AU" sz="1600" smtClean="0"/>
              <a:t>CAL</a:t>
            </a:r>
            <a:endParaRPr lang="en-AU" sz="1600"/>
          </a:p>
        </p:txBody>
      </p:sp>
      <p:sp>
        <p:nvSpPr>
          <p:cNvPr id="10" name="TextBox 9"/>
          <p:cNvSpPr txBox="1"/>
          <p:nvPr/>
        </p:nvSpPr>
        <p:spPr>
          <a:xfrm>
            <a:off x="6310322" y="5786454"/>
            <a:ext cx="2286016" cy="338554"/>
          </a:xfrm>
          <a:prstGeom prst="rect">
            <a:avLst/>
          </a:prstGeom>
          <a:solidFill>
            <a:srgbClr val="D9AB16"/>
          </a:solidFill>
        </p:spPr>
        <p:txBody>
          <a:bodyPr wrap="square" rtlCol="0">
            <a:spAutoFit/>
          </a:bodyPr>
          <a:lstStyle/>
          <a:p>
            <a:pPr algn="ctr"/>
            <a:r>
              <a:rPr lang="en-AU" sz="1600" smtClean="0"/>
              <a:t>PPA</a:t>
            </a:r>
            <a:endParaRPr lang="en-AU" sz="1600"/>
          </a:p>
        </p:txBody>
      </p:sp>
    </p:spTree>
    <p:extLst>
      <p:ext uri="{BB962C8B-B14F-4D97-AF65-F5344CB8AC3E}">
        <p14:creationId xmlns:p14="http://schemas.microsoft.com/office/powerpoint/2010/main" val="288756290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Spurious correlation between Industry </a:t>
            </a:r>
            <a:r>
              <a:rPr lang="en-AU" dirty="0" err="1" smtClean="0"/>
              <a:t>PPA</a:t>
            </a:r>
            <a:r>
              <a:rPr lang="en-AU" dirty="0" smtClean="0"/>
              <a:t> and CAL data</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53</a:t>
            </a:fld>
            <a:endParaRPr lang="en-GB"/>
          </a:p>
        </p:txBody>
      </p:sp>
      <p:sp>
        <p:nvSpPr>
          <p:cNvPr id="6" name="Rectangle 5"/>
          <p:cNvSpPr/>
          <p:nvPr/>
        </p:nvSpPr>
        <p:spPr>
          <a:xfrm>
            <a:off x="309530" y="1571612"/>
            <a:ext cx="9215502" cy="707886"/>
          </a:xfrm>
          <a:prstGeom prst="rect">
            <a:avLst/>
          </a:prstGeom>
        </p:spPr>
        <p:txBody>
          <a:bodyPr wrap="square">
            <a:spAutoFit/>
          </a:bodyPr>
          <a:lstStyle/>
          <a:p>
            <a:r>
              <a:rPr lang="en-AU" sz="2000" dirty="0" smtClean="0">
                <a:solidFill>
                  <a:srgbClr val="2F5079"/>
                </a:solidFill>
              </a:rPr>
              <a:t>Although the residual correlation is strong the indication is misleading. The observed correlation is due entirely to limitations of the model.</a:t>
            </a:r>
            <a:endParaRPr lang="en-AU" sz="2000" dirty="0">
              <a:solidFill>
                <a:srgbClr val="2F5079"/>
              </a:solidFill>
            </a:endParaRPr>
          </a:p>
        </p:txBody>
      </p:sp>
      <p:pic>
        <p:nvPicPr>
          <p:cNvPr id="116738" name="Picture 2"/>
          <p:cNvPicPr>
            <a:picLocks noChangeAspect="1" noChangeArrowheads="1"/>
          </p:cNvPicPr>
          <p:nvPr/>
        </p:nvPicPr>
        <p:blipFill>
          <a:blip r:embed="rId2"/>
          <a:srcRect/>
          <a:stretch>
            <a:fillRect/>
          </a:stretch>
        </p:blipFill>
        <p:spPr bwMode="auto">
          <a:xfrm>
            <a:off x="2738422" y="2285992"/>
            <a:ext cx="4581525" cy="3838575"/>
          </a:xfrm>
          <a:prstGeom prst="rect">
            <a:avLst/>
          </a:prstGeom>
          <a:noFill/>
          <a:ln w="9525">
            <a:noFill/>
            <a:miter lim="800000"/>
            <a:headEnd/>
            <a:tailEnd/>
          </a:ln>
          <a:effectLst/>
        </p:spPr>
      </p:pic>
      <p:sp>
        <p:nvSpPr>
          <p:cNvPr id="9" name="TextBox 8"/>
          <p:cNvSpPr txBox="1"/>
          <p:nvPr/>
        </p:nvSpPr>
        <p:spPr>
          <a:xfrm>
            <a:off x="4167182" y="6072206"/>
            <a:ext cx="2286016" cy="338554"/>
          </a:xfrm>
          <a:prstGeom prst="rect">
            <a:avLst/>
          </a:prstGeom>
          <a:solidFill>
            <a:srgbClr val="D9AB16"/>
          </a:solidFill>
        </p:spPr>
        <p:txBody>
          <a:bodyPr wrap="square" rtlCol="0">
            <a:spAutoFit/>
          </a:bodyPr>
          <a:lstStyle/>
          <a:p>
            <a:pPr algn="ctr"/>
            <a:r>
              <a:rPr lang="en-AU" sz="1600" smtClean="0"/>
              <a:t>CAL</a:t>
            </a:r>
            <a:endParaRPr lang="en-AU" sz="1600"/>
          </a:p>
        </p:txBody>
      </p:sp>
      <p:sp>
        <p:nvSpPr>
          <p:cNvPr id="10" name="TextBox 9"/>
          <p:cNvSpPr txBox="1"/>
          <p:nvPr/>
        </p:nvSpPr>
        <p:spPr>
          <a:xfrm rot="16200000">
            <a:off x="1478939" y="4045541"/>
            <a:ext cx="2286016" cy="338554"/>
          </a:xfrm>
          <a:prstGeom prst="rect">
            <a:avLst/>
          </a:prstGeom>
          <a:solidFill>
            <a:srgbClr val="D9AB16"/>
          </a:solidFill>
        </p:spPr>
        <p:txBody>
          <a:bodyPr wrap="square" rtlCol="0">
            <a:spAutoFit/>
          </a:bodyPr>
          <a:lstStyle/>
          <a:p>
            <a:pPr algn="ctr"/>
            <a:r>
              <a:rPr lang="en-AU" sz="1600" smtClean="0"/>
              <a:t>PPA</a:t>
            </a:r>
            <a:endParaRPr lang="en-AU" sz="1600"/>
          </a:p>
        </p:txBody>
      </p:sp>
    </p:spTree>
    <p:extLst>
      <p:ext uri="{BB962C8B-B14F-4D97-AF65-F5344CB8AC3E}">
        <p14:creationId xmlns:p14="http://schemas.microsoft.com/office/powerpoint/2010/main" val="24311469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Spurious correlation between Industry </a:t>
            </a:r>
            <a:r>
              <a:rPr lang="en-AU" dirty="0" err="1" smtClean="0"/>
              <a:t>PPA</a:t>
            </a:r>
            <a:r>
              <a:rPr lang="en-AU" dirty="0" smtClean="0"/>
              <a:t> and CAL data</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54</a:t>
            </a:fld>
            <a:endParaRPr lang="en-GB"/>
          </a:p>
        </p:txBody>
      </p:sp>
      <p:sp>
        <p:nvSpPr>
          <p:cNvPr id="6" name="Rectangle 5"/>
          <p:cNvSpPr/>
          <p:nvPr/>
        </p:nvSpPr>
        <p:spPr>
          <a:xfrm>
            <a:off x="309530" y="1428736"/>
            <a:ext cx="9215502" cy="400110"/>
          </a:xfrm>
          <a:prstGeom prst="rect">
            <a:avLst/>
          </a:prstGeom>
        </p:spPr>
        <p:txBody>
          <a:bodyPr wrap="square">
            <a:spAutoFit/>
          </a:bodyPr>
          <a:lstStyle/>
          <a:p>
            <a:pPr algn="ctr"/>
            <a:r>
              <a:rPr lang="en-AU" sz="2000" smtClean="0">
                <a:solidFill>
                  <a:srgbClr val="2F5079"/>
                </a:solidFill>
              </a:rPr>
              <a:t>The observed correlation is due entirely to limitations of the model.</a:t>
            </a:r>
            <a:endParaRPr lang="en-AU" sz="2000">
              <a:solidFill>
                <a:srgbClr val="2F5079"/>
              </a:solidFill>
            </a:endParaRPr>
          </a:p>
        </p:txBody>
      </p:sp>
      <p:pic>
        <p:nvPicPr>
          <p:cNvPr id="117763" name="Picture 3"/>
          <p:cNvPicPr>
            <a:picLocks noChangeAspect="1" noChangeArrowheads="1"/>
          </p:cNvPicPr>
          <p:nvPr/>
        </p:nvPicPr>
        <p:blipFill>
          <a:blip r:embed="rId2"/>
          <a:srcRect/>
          <a:stretch>
            <a:fillRect/>
          </a:stretch>
        </p:blipFill>
        <p:spPr bwMode="auto">
          <a:xfrm>
            <a:off x="166654" y="1857364"/>
            <a:ext cx="4524375" cy="3476625"/>
          </a:xfrm>
          <a:prstGeom prst="rect">
            <a:avLst/>
          </a:prstGeom>
          <a:noFill/>
          <a:ln w="9525">
            <a:noFill/>
            <a:miter lim="800000"/>
            <a:headEnd/>
            <a:tailEnd/>
          </a:ln>
          <a:effectLst/>
        </p:spPr>
      </p:pic>
      <p:pic>
        <p:nvPicPr>
          <p:cNvPr id="117764" name="Picture 4"/>
          <p:cNvPicPr>
            <a:picLocks noChangeAspect="1" noChangeArrowheads="1"/>
          </p:cNvPicPr>
          <p:nvPr/>
        </p:nvPicPr>
        <p:blipFill>
          <a:blip r:embed="rId3"/>
          <a:srcRect/>
          <a:stretch>
            <a:fillRect/>
          </a:stretch>
        </p:blipFill>
        <p:spPr bwMode="auto">
          <a:xfrm>
            <a:off x="5024438" y="1857364"/>
            <a:ext cx="4505325" cy="3486150"/>
          </a:xfrm>
          <a:prstGeom prst="rect">
            <a:avLst/>
          </a:prstGeom>
          <a:noFill/>
          <a:ln w="9525">
            <a:noFill/>
            <a:miter lim="800000"/>
            <a:headEnd/>
            <a:tailEnd/>
          </a:ln>
          <a:effectLst/>
        </p:spPr>
      </p:pic>
      <p:sp>
        <p:nvSpPr>
          <p:cNvPr id="9" name="TextBox 8"/>
          <p:cNvSpPr txBox="1"/>
          <p:nvPr/>
        </p:nvSpPr>
        <p:spPr>
          <a:xfrm>
            <a:off x="1381100" y="5330434"/>
            <a:ext cx="2286016" cy="338554"/>
          </a:xfrm>
          <a:prstGeom prst="rect">
            <a:avLst/>
          </a:prstGeom>
          <a:solidFill>
            <a:srgbClr val="D9AB16"/>
          </a:solidFill>
        </p:spPr>
        <p:txBody>
          <a:bodyPr wrap="square" rtlCol="0">
            <a:spAutoFit/>
          </a:bodyPr>
          <a:lstStyle/>
          <a:p>
            <a:pPr algn="ctr"/>
            <a:r>
              <a:rPr lang="en-AU" sz="1600" dirty="0" smtClean="0"/>
              <a:t>CAL</a:t>
            </a:r>
            <a:endParaRPr lang="en-AU" sz="1600" dirty="0"/>
          </a:p>
        </p:txBody>
      </p:sp>
      <p:sp>
        <p:nvSpPr>
          <p:cNvPr id="10" name="TextBox 9"/>
          <p:cNvSpPr txBox="1"/>
          <p:nvPr/>
        </p:nvSpPr>
        <p:spPr>
          <a:xfrm>
            <a:off x="6307961" y="5343514"/>
            <a:ext cx="2286016" cy="338554"/>
          </a:xfrm>
          <a:prstGeom prst="rect">
            <a:avLst/>
          </a:prstGeom>
          <a:solidFill>
            <a:srgbClr val="D9AB16"/>
          </a:solidFill>
        </p:spPr>
        <p:txBody>
          <a:bodyPr wrap="square" rtlCol="0">
            <a:spAutoFit/>
          </a:bodyPr>
          <a:lstStyle/>
          <a:p>
            <a:pPr algn="ctr"/>
            <a:r>
              <a:rPr lang="en-AU" sz="1600" dirty="0" smtClean="0"/>
              <a:t>PPA</a:t>
            </a:r>
            <a:endParaRPr lang="en-AU" sz="1600" dirty="0"/>
          </a:p>
        </p:txBody>
      </p:sp>
      <p:sp>
        <p:nvSpPr>
          <p:cNvPr id="12" name="Rectangle 11"/>
          <p:cNvSpPr/>
          <p:nvPr/>
        </p:nvSpPr>
        <p:spPr>
          <a:xfrm>
            <a:off x="166654" y="5572140"/>
            <a:ext cx="9429816" cy="707886"/>
          </a:xfrm>
          <a:prstGeom prst="rect">
            <a:avLst/>
          </a:prstGeom>
        </p:spPr>
        <p:txBody>
          <a:bodyPr wrap="square">
            <a:spAutoFit/>
          </a:bodyPr>
          <a:lstStyle/>
          <a:p>
            <a:r>
              <a:rPr lang="en-AU" sz="2000" smtClean="0">
                <a:solidFill>
                  <a:srgbClr val="2F5079"/>
                </a:solidFill>
              </a:rPr>
              <a:t>The calendar year residuals show the Mack method over-fits the recent data - producing a common negative trend in both residual displays.</a:t>
            </a:r>
            <a:endParaRPr lang="en-AU" sz="2000">
              <a:solidFill>
                <a:srgbClr val="2F5079"/>
              </a:solidFill>
            </a:endParaRPr>
          </a:p>
        </p:txBody>
      </p:sp>
    </p:spTree>
    <p:extLst>
      <p:ext uri="{BB962C8B-B14F-4D97-AF65-F5344CB8AC3E}">
        <p14:creationId xmlns:p14="http://schemas.microsoft.com/office/powerpoint/2010/main" val="322827529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238884" y="1785926"/>
            <a:ext cx="2286016" cy="338554"/>
          </a:xfrm>
          <a:prstGeom prst="rect">
            <a:avLst/>
          </a:prstGeom>
          <a:solidFill>
            <a:srgbClr val="D9AB16"/>
          </a:solidFill>
        </p:spPr>
        <p:txBody>
          <a:bodyPr wrap="square" rtlCol="0">
            <a:spAutoFit/>
          </a:bodyPr>
          <a:lstStyle/>
          <a:p>
            <a:pPr algn="ctr"/>
            <a:r>
              <a:rPr lang="en-AU" sz="1600" smtClean="0"/>
              <a:t>CAL</a:t>
            </a:r>
            <a:endParaRPr lang="en-AU" sz="1600"/>
          </a:p>
        </p:txBody>
      </p:sp>
      <p:sp>
        <p:nvSpPr>
          <p:cNvPr id="12" name="TextBox 11"/>
          <p:cNvSpPr txBox="1"/>
          <p:nvPr/>
        </p:nvSpPr>
        <p:spPr>
          <a:xfrm>
            <a:off x="1738290" y="1785926"/>
            <a:ext cx="2286016" cy="338554"/>
          </a:xfrm>
          <a:prstGeom prst="rect">
            <a:avLst/>
          </a:prstGeom>
          <a:solidFill>
            <a:srgbClr val="D9AB16"/>
          </a:solidFill>
        </p:spPr>
        <p:txBody>
          <a:bodyPr wrap="square" rtlCol="0">
            <a:spAutoFit/>
          </a:bodyPr>
          <a:lstStyle/>
          <a:p>
            <a:pPr algn="ctr"/>
            <a:r>
              <a:rPr lang="en-AU" sz="1600" smtClean="0"/>
              <a:t>PPA</a:t>
            </a:r>
            <a:endParaRPr lang="en-AU" sz="1600"/>
          </a:p>
        </p:txBody>
      </p:sp>
      <p:sp>
        <p:nvSpPr>
          <p:cNvPr id="2" name="Title 1"/>
          <p:cNvSpPr>
            <a:spLocks noGrp="1"/>
          </p:cNvSpPr>
          <p:nvPr>
            <p:ph type="title"/>
          </p:nvPr>
        </p:nvSpPr>
        <p:spPr/>
        <p:txBody>
          <a:bodyPr/>
          <a:lstStyle/>
          <a:p>
            <a:pPr algn="ctr"/>
            <a:r>
              <a:rPr lang="en-AU" dirty="0" smtClean="0"/>
              <a:t>Models for PPA and CAL</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55</a:t>
            </a:fld>
            <a:endParaRPr lang="en-GB"/>
          </a:p>
        </p:txBody>
      </p:sp>
      <p:pic>
        <p:nvPicPr>
          <p:cNvPr id="28675" name="Picture 3"/>
          <p:cNvPicPr>
            <a:picLocks noChangeAspect="1" noChangeArrowheads="1"/>
          </p:cNvPicPr>
          <p:nvPr/>
        </p:nvPicPr>
        <p:blipFill>
          <a:blip r:embed="rId2"/>
          <a:srcRect/>
          <a:stretch>
            <a:fillRect/>
          </a:stretch>
        </p:blipFill>
        <p:spPr bwMode="auto">
          <a:xfrm>
            <a:off x="666720" y="2071678"/>
            <a:ext cx="4152900" cy="3876675"/>
          </a:xfrm>
          <a:prstGeom prst="rect">
            <a:avLst/>
          </a:prstGeom>
          <a:noFill/>
          <a:ln w="9525">
            <a:noFill/>
            <a:miter lim="800000"/>
            <a:headEnd/>
            <a:tailEnd/>
          </a:ln>
          <a:effectLst/>
        </p:spPr>
      </p:pic>
      <p:pic>
        <p:nvPicPr>
          <p:cNvPr id="28676" name="Picture 4"/>
          <p:cNvPicPr>
            <a:picLocks noChangeAspect="1" noChangeArrowheads="1"/>
          </p:cNvPicPr>
          <p:nvPr/>
        </p:nvPicPr>
        <p:blipFill>
          <a:blip r:embed="rId3"/>
          <a:srcRect/>
          <a:stretch>
            <a:fillRect/>
          </a:stretch>
        </p:blipFill>
        <p:spPr bwMode="auto">
          <a:xfrm>
            <a:off x="5167314" y="2071678"/>
            <a:ext cx="4152900" cy="3876675"/>
          </a:xfrm>
          <a:prstGeom prst="rect">
            <a:avLst/>
          </a:prstGeom>
          <a:noFill/>
          <a:ln w="9525">
            <a:noFill/>
            <a:miter lim="800000"/>
            <a:headEnd/>
            <a:tailEnd/>
          </a:ln>
          <a:effectLst/>
        </p:spPr>
      </p:pic>
      <p:sp>
        <p:nvSpPr>
          <p:cNvPr id="10" name="Rectangle 9"/>
          <p:cNvSpPr/>
          <p:nvPr/>
        </p:nvSpPr>
        <p:spPr>
          <a:xfrm>
            <a:off x="595282" y="1071546"/>
            <a:ext cx="8858312" cy="646331"/>
          </a:xfrm>
          <a:prstGeom prst="rect">
            <a:avLst/>
          </a:prstGeom>
        </p:spPr>
        <p:txBody>
          <a:bodyPr wrap="square">
            <a:spAutoFit/>
          </a:bodyPr>
          <a:lstStyle/>
          <a:p>
            <a:pPr algn="ctr">
              <a:spcAft>
                <a:spcPts val="1200"/>
              </a:spcAft>
            </a:pPr>
            <a:r>
              <a:rPr lang="en-AU" smtClean="0">
                <a:solidFill>
                  <a:srgbClr val="113458"/>
                </a:solidFill>
              </a:rPr>
              <a:t>No LOBs have the “same” tend structure and most LOBs have zero process correlation. Consider Private Passenger Automobile and Commercial Auto Liability</a:t>
            </a:r>
            <a:endParaRPr lang="en-AU">
              <a:solidFill>
                <a:srgbClr val="113458"/>
              </a:solidFill>
            </a:endParaRPr>
          </a:p>
        </p:txBody>
      </p:sp>
      <p:sp>
        <p:nvSpPr>
          <p:cNvPr id="14" name="Rectangle 13"/>
          <p:cNvSpPr/>
          <p:nvPr/>
        </p:nvSpPr>
        <p:spPr>
          <a:xfrm>
            <a:off x="738158" y="5929330"/>
            <a:ext cx="8858312" cy="369332"/>
          </a:xfrm>
          <a:prstGeom prst="rect">
            <a:avLst/>
          </a:prstGeom>
        </p:spPr>
        <p:txBody>
          <a:bodyPr wrap="square">
            <a:spAutoFit/>
          </a:bodyPr>
          <a:lstStyle/>
          <a:p>
            <a:pPr algn="ctr">
              <a:spcAft>
                <a:spcPts val="1200"/>
              </a:spcAft>
            </a:pPr>
            <a:r>
              <a:rPr lang="en-AU" smtClean="0">
                <a:solidFill>
                  <a:srgbClr val="113458"/>
                </a:solidFill>
              </a:rPr>
              <a:t>The two lines have very different trend structure and process variance!</a:t>
            </a:r>
            <a:endParaRPr lang="en-AU">
              <a:solidFill>
                <a:srgbClr val="113458"/>
              </a:solidFill>
            </a:endParaRPr>
          </a:p>
        </p:txBody>
      </p:sp>
    </p:spTree>
    <p:extLst>
      <p:ext uri="{BB962C8B-B14F-4D97-AF65-F5344CB8AC3E}">
        <p14:creationId xmlns:p14="http://schemas.microsoft.com/office/powerpoint/2010/main" val="156756923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6238884" y="1785926"/>
            <a:ext cx="2286016" cy="338554"/>
          </a:xfrm>
          <a:prstGeom prst="rect">
            <a:avLst/>
          </a:prstGeom>
          <a:solidFill>
            <a:srgbClr val="D9AB16"/>
          </a:solidFill>
        </p:spPr>
        <p:txBody>
          <a:bodyPr wrap="square" rtlCol="0">
            <a:spAutoFit/>
          </a:bodyPr>
          <a:lstStyle/>
          <a:p>
            <a:pPr algn="ctr"/>
            <a:r>
              <a:rPr lang="en-AU" sz="1600" smtClean="0"/>
              <a:t>CAL</a:t>
            </a:r>
            <a:endParaRPr lang="en-AU" sz="1600"/>
          </a:p>
        </p:txBody>
      </p:sp>
      <p:sp>
        <p:nvSpPr>
          <p:cNvPr id="12" name="TextBox 11"/>
          <p:cNvSpPr txBox="1"/>
          <p:nvPr/>
        </p:nvSpPr>
        <p:spPr>
          <a:xfrm>
            <a:off x="1738290" y="1785926"/>
            <a:ext cx="2286016" cy="338554"/>
          </a:xfrm>
          <a:prstGeom prst="rect">
            <a:avLst/>
          </a:prstGeom>
          <a:solidFill>
            <a:srgbClr val="D9AB16"/>
          </a:solidFill>
        </p:spPr>
        <p:txBody>
          <a:bodyPr wrap="square" rtlCol="0">
            <a:spAutoFit/>
          </a:bodyPr>
          <a:lstStyle/>
          <a:p>
            <a:pPr algn="ctr"/>
            <a:r>
              <a:rPr lang="en-AU" sz="1600" smtClean="0"/>
              <a:t>PPA</a:t>
            </a:r>
            <a:endParaRPr lang="en-AU" sz="1600"/>
          </a:p>
        </p:txBody>
      </p:sp>
      <p:sp>
        <p:nvSpPr>
          <p:cNvPr id="2" name="Title 1"/>
          <p:cNvSpPr>
            <a:spLocks noGrp="1"/>
          </p:cNvSpPr>
          <p:nvPr>
            <p:ph type="title"/>
          </p:nvPr>
        </p:nvSpPr>
        <p:spPr/>
        <p:txBody>
          <a:bodyPr/>
          <a:lstStyle/>
          <a:p>
            <a:pPr algn="ctr"/>
            <a:r>
              <a:rPr lang="en-AU" dirty="0" smtClean="0"/>
              <a:t>Process correlation is zero</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56</a:t>
            </a:fld>
            <a:endParaRPr lang="en-GB"/>
          </a:p>
        </p:txBody>
      </p:sp>
      <p:sp>
        <p:nvSpPr>
          <p:cNvPr id="10" name="Rectangle 9"/>
          <p:cNvSpPr/>
          <p:nvPr/>
        </p:nvSpPr>
        <p:spPr>
          <a:xfrm>
            <a:off x="595282" y="1340768"/>
            <a:ext cx="8858312" cy="369332"/>
          </a:xfrm>
          <a:prstGeom prst="rect">
            <a:avLst/>
          </a:prstGeom>
        </p:spPr>
        <p:txBody>
          <a:bodyPr wrap="square">
            <a:spAutoFit/>
          </a:bodyPr>
          <a:lstStyle/>
          <a:p>
            <a:pPr algn="ctr">
              <a:spcAft>
                <a:spcPts val="1200"/>
              </a:spcAft>
            </a:pPr>
            <a:r>
              <a:rPr lang="en-AU" dirty="0" smtClean="0">
                <a:solidFill>
                  <a:srgbClr val="113458"/>
                </a:solidFill>
              </a:rPr>
              <a:t>Blue lines represent trace of calendar year 2006 </a:t>
            </a:r>
          </a:p>
        </p:txBody>
      </p:sp>
      <p:sp>
        <p:nvSpPr>
          <p:cNvPr id="14" name="Rectangle 13"/>
          <p:cNvSpPr/>
          <p:nvPr/>
        </p:nvSpPr>
        <p:spPr>
          <a:xfrm>
            <a:off x="738158" y="5929330"/>
            <a:ext cx="8858312" cy="369332"/>
          </a:xfrm>
          <a:prstGeom prst="rect">
            <a:avLst/>
          </a:prstGeom>
        </p:spPr>
        <p:txBody>
          <a:bodyPr wrap="square">
            <a:spAutoFit/>
          </a:bodyPr>
          <a:lstStyle/>
          <a:p>
            <a:pPr algn="ctr">
              <a:spcAft>
                <a:spcPts val="1200"/>
              </a:spcAft>
            </a:pPr>
            <a:r>
              <a:rPr lang="en-AU" smtClean="0">
                <a:solidFill>
                  <a:srgbClr val="113458"/>
                </a:solidFill>
              </a:rPr>
              <a:t>Note zero process correlation. </a:t>
            </a:r>
            <a:endParaRPr lang="en-AU">
              <a:solidFill>
                <a:srgbClr val="113458"/>
              </a:solidFill>
            </a:endParaRPr>
          </a:p>
        </p:txBody>
      </p:sp>
      <p:pic>
        <p:nvPicPr>
          <p:cNvPr id="29698" name="Picture 2"/>
          <p:cNvPicPr>
            <a:picLocks noChangeAspect="1" noChangeArrowheads="1"/>
          </p:cNvPicPr>
          <p:nvPr/>
        </p:nvPicPr>
        <p:blipFill>
          <a:blip r:embed="rId2"/>
          <a:srcRect/>
          <a:stretch>
            <a:fillRect/>
          </a:stretch>
        </p:blipFill>
        <p:spPr bwMode="auto">
          <a:xfrm>
            <a:off x="809596" y="2071678"/>
            <a:ext cx="4152900" cy="3876675"/>
          </a:xfrm>
          <a:prstGeom prst="rect">
            <a:avLst/>
          </a:prstGeom>
          <a:noFill/>
          <a:ln w="9525">
            <a:noFill/>
            <a:miter lim="800000"/>
            <a:headEnd/>
            <a:tailEnd/>
          </a:ln>
          <a:effectLst/>
        </p:spPr>
      </p:pic>
      <p:pic>
        <p:nvPicPr>
          <p:cNvPr id="29699" name="Picture 3"/>
          <p:cNvPicPr>
            <a:picLocks noChangeAspect="1" noChangeArrowheads="1"/>
          </p:cNvPicPr>
          <p:nvPr/>
        </p:nvPicPr>
        <p:blipFill>
          <a:blip r:embed="rId3"/>
          <a:srcRect/>
          <a:stretch>
            <a:fillRect/>
          </a:stretch>
        </p:blipFill>
        <p:spPr bwMode="auto">
          <a:xfrm>
            <a:off x="5095876" y="2071678"/>
            <a:ext cx="4152900" cy="3876675"/>
          </a:xfrm>
          <a:prstGeom prst="rect">
            <a:avLst/>
          </a:prstGeom>
          <a:noFill/>
          <a:ln w="9525">
            <a:noFill/>
            <a:miter lim="800000"/>
            <a:headEnd/>
            <a:tailEnd/>
          </a:ln>
          <a:effectLst/>
        </p:spPr>
      </p:pic>
      <p:sp>
        <p:nvSpPr>
          <p:cNvPr id="7" name="TextBox 6"/>
          <p:cNvSpPr txBox="1"/>
          <p:nvPr/>
        </p:nvSpPr>
        <p:spPr>
          <a:xfrm>
            <a:off x="738158" y="950284"/>
            <a:ext cx="8699194" cy="369332"/>
          </a:xfrm>
          <a:prstGeom prst="rect">
            <a:avLst/>
          </a:prstGeom>
          <a:noFill/>
        </p:spPr>
        <p:txBody>
          <a:bodyPr wrap="square" rtlCol="0">
            <a:spAutoFit/>
          </a:bodyPr>
          <a:lstStyle/>
          <a:p>
            <a:r>
              <a:rPr lang="en-AU" dirty="0" smtClean="0">
                <a:solidFill>
                  <a:srgbClr val="2F5079"/>
                </a:solidFill>
              </a:rPr>
              <a:t>PPA and CAL have different trend structure and zero process (validation) correlation</a:t>
            </a:r>
            <a:endParaRPr lang="en-AU" dirty="0"/>
          </a:p>
        </p:txBody>
      </p:sp>
    </p:spTree>
    <p:extLst>
      <p:ext uri="{BB962C8B-B14F-4D97-AF65-F5344CB8AC3E}">
        <p14:creationId xmlns:p14="http://schemas.microsoft.com/office/powerpoint/2010/main" val="50237541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6024570" y="1500174"/>
            <a:ext cx="2286016" cy="584775"/>
          </a:xfrm>
          <a:prstGeom prst="rect">
            <a:avLst/>
          </a:prstGeom>
          <a:solidFill>
            <a:srgbClr val="D9AB16"/>
          </a:solidFill>
        </p:spPr>
        <p:txBody>
          <a:bodyPr wrap="square" rtlCol="0">
            <a:spAutoFit/>
          </a:bodyPr>
          <a:lstStyle/>
          <a:p>
            <a:pPr algn="ctr"/>
            <a:r>
              <a:rPr lang="en-AU" sz="1600" smtClean="0"/>
              <a:t>LOB   3</a:t>
            </a:r>
          </a:p>
          <a:p>
            <a:pPr algn="ctr"/>
            <a:endParaRPr lang="en-AU" sz="1600"/>
          </a:p>
        </p:txBody>
      </p:sp>
      <p:sp>
        <p:nvSpPr>
          <p:cNvPr id="14" name="TextBox 13"/>
          <p:cNvSpPr txBox="1"/>
          <p:nvPr/>
        </p:nvSpPr>
        <p:spPr>
          <a:xfrm>
            <a:off x="1452538" y="1500174"/>
            <a:ext cx="2286016" cy="338554"/>
          </a:xfrm>
          <a:prstGeom prst="rect">
            <a:avLst/>
          </a:prstGeom>
          <a:solidFill>
            <a:srgbClr val="D9AB16"/>
          </a:solidFill>
        </p:spPr>
        <p:txBody>
          <a:bodyPr wrap="square" rtlCol="0">
            <a:spAutoFit/>
          </a:bodyPr>
          <a:lstStyle/>
          <a:p>
            <a:pPr algn="ctr"/>
            <a:r>
              <a:rPr lang="en-AU" sz="1600" smtClean="0"/>
              <a:t>LOB   1</a:t>
            </a:r>
            <a:endParaRPr lang="en-AU" sz="1600"/>
          </a:p>
        </p:txBody>
      </p:sp>
      <p:sp>
        <p:nvSpPr>
          <p:cNvPr id="2" name="Title 1"/>
          <p:cNvSpPr>
            <a:spLocks noGrp="1"/>
          </p:cNvSpPr>
          <p:nvPr>
            <p:ph type="title"/>
          </p:nvPr>
        </p:nvSpPr>
        <p:spPr/>
        <p:txBody>
          <a:bodyPr/>
          <a:lstStyle/>
          <a:p>
            <a:pPr algn="ctr"/>
            <a:r>
              <a:rPr lang="en-AU" dirty="0" smtClean="0"/>
              <a:t>A Tale of Two LOBs: LOB1 and LOB3</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57</a:t>
            </a:fld>
            <a:endParaRPr lang="en-GB"/>
          </a:p>
        </p:txBody>
      </p:sp>
      <p:pic>
        <p:nvPicPr>
          <p:cNvPr id="26626" name="Picture 2"/>
          <p:cNvPicPr>
            <a:picLocks noChangeAspect="1" noChangeArrowheads="1"/>
          </p:cNvPicPr>
          <p:nvPr/>
        </p:nvPicPr>
        <p:blipFill>
          <a:blip r:embed="rId2"/>
          <a:srcRect/>
          <a:stretch>
            <a:fillRect/>
          </a:stretch>
        </p:blipFill>
        <p:spPr bwMode="auto">
          <a:xfrm>
            <a:off x="380968" y="1785926"/>
            <a:ext cx="4391025" cy="3124200"/>
          </a:xfrm>
          <a:prstGeom prst="rect">
            <a:avLst/>
          </a:prstGeom>
          <a:noFill/>
          <a:ln w="9525">
            <a:noFill/>
            <a:miter lim="800000"/>
            <a:headEnd/>
            <a:tailEnd/>
          </a:ln>
          <a:effectLst/>
        </p:spPr>
      </p:pic>
      <p:pic>
        <p:nvPicPr>
          <p:cNvPr id="26627" name="Picture 3"/>
          <p:cNvPicPr>
            <a:picLocks noChangeAspect="1" noChangeArrowheads="1"/>
          </p:cNvPicPr>
          <p:nvPr/>
        </p:nvPicPr>
        <p:blipFill>
          <a:blip r:embed="rId3"/>
          <a:srcRect/>
          <a:stretch>
            <a:fillRect/>
          </a:stretch>
        </p:blipFill>
        <p:spPr bwMode="auto">
          <a:xfrm>
            <a:off x="5024438" y="1785926"/>
            <a:ext cx="4391025" cy="3124200"/>
          </a:xfrm>
          <a:prstGeom prst="rect">
            <a:avLst/>
          </a:prstGeom>
          <a:noFill/>
          <a:ln w="9525">
            <a:noFill/>
            <a:miter lim="800000"/>
            <a:headEnd/>
            <a:tailEnd/>
          </a:ln>
          <a:effectLst/>
        </p:spPr>
      </p:pic>
      <p:sp>
        <p:nvSpPr>
          <p:cNvPr id="12" name="Rectangle 11"/>
          <p:cNvSpPr/>
          <p:nvPr/>
        </p:nvSpPr>
        <p:spPr>
          <a:xfrm>
            <a:off x="2738422" y="4929198"/>
            <a:ext cx="4181594" cy="369332"/>
          </a:xfrm>
          <a:prstGeom prst="rect">
            <a:avLst/>
          </a:prstGeom>
        </p:spPr>
        <p:txBody>
          <a:bodyPr wrap="none">
            <a:spAutoFit/>
          </a:bodyPr>
          <a:lstStyle/>
          <a:p>
            <a:r>
              <a:rPr lang="en-AU" smtClean="0">
                <a:solidFill>
                  <a:srgbClr val="113458"/>
                </a:solidFill>
              </a:rPr>
              <a:t>(Actually same line, different territories)</a:t>
            </a:r>
            <a:endParaRPr lang="en-AU">
              <a:solidFill>
                <a:srgbClr val="113458"/>
              </a:solidFill>
            </a:endParaRPr>
          </a:p>
        </p:txBody>
      </p:sp>
      <p:sp>
        <p:nvSpPr>
          <p:cNvPr id="13" name="Rectangle 12"/>
          <p:cNvSpPr/>
          <p:nvPr/>
        </p:nvSpPr>
        <p:spPr>
          <a:xfrm>
            <a:off x="1095348" y="5357826"/>
            <a:ext cx="7715304" cy="877163"/>
          </a:xfrm>
          <a:prstGeom prst="rect">
            <a:avLst/>
          </a:prstGeom>
        </p:spPr>
        <p:txBody>
          <a:bodyPr wrap="square">
            <a:spAutoFit/>
          </a:bodyPr>
          <a:lstStyle/>
          <a:p>
            <a:pPr algn="ctr"/>
            <a:r>
              <a:rPr lang="en-AU" sz="2000" smtClean="0">
                <a:solidFill>
                  <a:srgbClr val="113458"/>
                </a:solidFill>
              </a:rPr>
              <a:t>Both LOBs had a calendar year trend change in 2000</a:t>
            </a:r>
          </a:p>
          <a:p>
            <a:pPr algn="ctr"/>
            <a:endParaRPr lang="en-AU" sz="1100" smtClean="0">
              <a:solidFill>
                <a:srgbClr val="113458"/>
              </a:solidFill>
            </a:endParaRPr>
          </a:p>
          <a:p>
            <a:pPr algn="ctr"/>
            <a:r>
              <a:rPr lang="en-AU" sz="2000" smtClean="0">
                <a:solidFill>
                  <a:srgbClr val="113458"/>
                </a:solidFill>
              </a:rPr>
              <a:t>That should have been of concern! </a:t>
            </a:r>
            <a:endParaRPr lang="en-AU" sz="2000">
              <a:solidFill>
                <a:srgbClr val="113458"/>
              </a:solidFill>
            </a:endParaRPr>
          </a:p>
        </p:txBody>
      </p:sp>
    </p:spTree>
    <p:extLst>
      <p:ext uri="{BB962C8B-B14F-4D97-AF65-F5344CB8AC3E}">
        <p14:creationId xmlns:p14="http://schemas.microsoft.com/office/powerpoint/2010/main" val="52254970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A Tale of Two </a:t>
            </a:r>
            <a:r>
              <a:rPr lang="en-AU" dirty="0" err="1" smtClean="0"/>
              <a:t>LOBs</a:t>
            </a:r>
            <a:r>
              <a:rPr lang="en-AU" dirty="0" smtClean="0"/>
              <a:t>: LOB1 and LOB3</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58</a:t>
            </a:fld>
            <a:endParaRPr lang="en-GB"/>
          </a:p>
        </p:txBody>
      </p:sp>
      <p:sp>
        <p:nvSpPr>
          <p:cNvPr id="12" name="Rectangle 11"/>
          <p:cNvSpPr/>
          <p:nvPr/>
        </p:nvSpPr>
        <p:spPr>
          <a:xfrm>
            <a:off x="3881430" y="5072074"/>
            <a:ext cx="2031325" cy="369332"/>
          </a:xfrm>
          <a:prstGeom prst="rect">
            <a:avLst/>
          </a:prstGeom>
        </p:spPr>
        <p:txBody>
          <a:bodyPr wrap="none">
            <a:spAutoFit/>
          </a:bodyPr>
          <a:lstStyle/>
          <a:p>
            <a:r>
              <a:rPr lang="en-AU" u="sng" dirty="0" smtClean="0">
                <a:solidFill>
                  <a:srgbClr val="113458"/>
                </a:solidFill>
              </a:rPr>
              <a:t>Full model display</a:t>
            </a:r>
            <a:endParaRPr lang="en-AU" u="sng" dirty="0">
              <a:solidFill>
                <a:srgbClr val="113458"/>
              </a:solidFill>
            </a:endParaRPr>
          </a:p>
        </p:txBody>
      </p:sp>
      <p:sp>
        <p:nvSpPr>
          <p:cNvPr id="14" name="TextBox 13"/>
          <p:cNvSpPr txBox="1"/>
          <p:nvPr/>
        </p:nvSpPr>
        <p:spPr>
          <a:xfrm>
            <a:off x="6096008" y="1285860"/>
            <a:ext cx="2286016" cy="338554"/>
          </a:xfrm>
          <a:prstGeom prst="rect">
            <a:avLst/>
          </a:prstGeom>
          <a:solidFill>
            <a:srgbClr val="D9AB16"/>
          </a:solidFill>
        </p:spPr>
        <p:txBody>
          <a:bodyPr wrap="square" rtlCol="0">
            <a:spAutoFit/>
          </a:bodyPr>
          <a:lstStyle/>
          <a:p>
            <a:pPr algn="ctr"/>
            <a:r>
              <a:rPr lang="en-AU" sz="1600" smtClean="0"/>
              <a:t>LOB   3</a:t>
            </a:r>
            <a:endParaRPr lang="en-AU" sz="1600"/>
          </a:p>
        </p:txBody>
      </p:sp>
      <p:sp>
        <p:nvSpPr>
          <p:cNvPr id="15" name="TextBox 14"/>
          <p:cNvSpPr txBox="1"/>
          <p:nvPr/>
        </p:nvSpPr>
        <p:spPr>
          <a:xfrm>
            <a:off x="1523976" y="1285860"/>
            <a:ext cx="2286016" cy="338554"/>
          </a:xfrm>
          <a:prstGeom prst="rect">
            <a:avLst/>
          </a:prstGeom>
          <a:solidFill>
            <a:srgbClr val="D9AB16"/>
          </a:solidFill>
        </p:spPr>
        <p:txBody>
          <a:bodyPr wrap="square" rtlCol="0">
            <a:spAutoFit/>
          </a:bodyPr>
          <a:lstStyle/>
          <a:p>
            <a:pPr algn="ctr"/>
            <a:r>
              <a:rPr lang="en-AU" sz="1600" smtClean="0"/>
              <a:t>LOB   1</a:t>
            </a:r>
            <a:endParaRPr lang="en-AU" sz="1600"/>
          </a:p>
        </p:txBody>
      </p:sp>
      <p:pic>
        <p:nvPicPr>
          <p:cNvPr id="25603" name="Picture 3"/>
          <p:cNvPicPr>
            <a:picLocks noChangeAspect="1" noChangeArrowheads="1"/>
          </p:cNvPicPr>
          <p:nvPr/>
        </p:nvPicPr>
        <p:blipFill>
          <a:blip r:embed="rId2"/>
          <a:srcRect/>
          <a:stretch>
            <a:fillRect/>
          </a:stretch>
        </p:blipFill>
        <p:spPr bwMode="auto">
          <a:xfrm>
            <a:off x="5024438" y="1571612"/>
            <a:ext cx="4695825" cy="3324225"/>
          </a:xfrm>
          <a:prstGeom prst="rect">
            <a:avLst/>
          </a:prstGeom>
          <a:noFill/>
          <a:ln w="9525">
            <a:noFill/>
            <a:miter lim="800000"/>
            <a:headEnd/>
            <a:tailEnd/>
          </a:ln>
          <a:effectLst/>
        </p:spPr>
      </p:pic>
      <p:pic>
        <p:nvPicPr>
          <p:cNvPr id="25604" name="Picture 4"/>
          <p:cNvPicPr>
            <a:picLocks noChangeAspect="1" noChangeArrowheads="1"/>
          </p:cNvPicPr>
          <p:nvPr/>
        </p:nvPicPr>
        <p:blipFill>
          <a:blip r:embed="rId3"/>
          <a:srcRect/>
          <a:stretch>
            <a:fillRect/>
          </a:stretch>
        </p:blipFill>
        <p:spPr bwMode="auto">
          <a:xfrm>
            <a:off x="166654" y="1571612"/>
            <a:ext cx="4695825" cy="3324225"/>
          </a:xfrm>
          <a:prstGeom prst="rect">
            <a:avLst/>
          </a:prstGeom>
          <a:noFill/>
          <a:ln w="9525">
            <a:noFill/>
            <a:miter lim="800000"/>
            <a:headEnd/>
            <a:tailEnd/>
          </a:ln>
          <a:effectLst/>
        </p:spPr>
      </p:pic>
      <p:sp>
        <p:nvSpPr>
          <p:cNvPr id="3" name="TextBox 2"/>
          <p:cNvSpPr txBox="1"/>
          <p:nvPr/>
        </p:nvSpPr>
        <p:spPr>
          <a:xfrm>
            <a:off x="704528" y="5676481"/>
            <a:ext cx="7488832" cy="369332"/>
          </a:xfrm>
          <a:prstGeom prst="rect">
            <a:avLst/>
          </a:prstGeom>
          <a:noFill/>
        </p:spPr>
        <p:txBody>
          <a:bodyPr wrap="square" rtlCol="0">
            <a:spAutoFit/>
          </a:bodyPr>
          <a:lstStyle/>
          <a:p>
            <a:pPr algn="ctr"/>
            <a:r>
              <a:rPr lang="en-AU" dirty="0" smtClean="0"/>
              <a:t>Trends in each direction and variance of normal distributions</a:t>
            </a:r>
            <a:endParaRPr lang="en-AU" dirty="0"/>
          </a:p>
        </p:txBody>
      </p:sp>
    </p:spTree>
    <p:extLst>
      <p:ext uri="{BB962C8B-B14F-4D97-AF65-F5344CB8AC3E}">
        <p14:creationId xmlns:p14="http://schemas.microsoft.com/office/powerpoint/2010/main" val="15780421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A Tale of Two </a:t>
            </a:r>
            <a:r>
              <a:rPr lang="en-AU" dirty="0" err="1" smtClean="0"/>
              <a:t>LOBs</a:t>
            </a:r>
            <a:r>
              <a:rPr lang="en-AU" dirty="0" smtClean="0"/>
              <a:t>: LOB1 and LOB3</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59</a:t>
            </a:fld>
            <a:endParaRPr lang="en-GB"/>
          </a:p>
        </p:txBody>
      </p:sp>
      <p:sp>
        <p:nvSpPr>
          <p:cNvPr id="10" name="TextBox 5"/>
          <p:cNvSpPr txBox="1">
            <a:spLocks noChangeArrowheads="1"/>
          </p:cNvSpPr>
          <p:nvPr/>
        </p:nvSpPr>
        <p:spPr bwMode="auto">
          <a:xfrm>
            <a:off x="2154150" y="1956922"/>
            <a:ext cx="838200" cy="369887"/>
          </a:xfrm>
          <a:prstGeom prst="rect">
            <a:avLst/>
          </a:prstGeom>
          <a:noFill/>
          <a:ln w="9525">
            <a:noFill/>
            <a:miter lim="800000"/>
            <a:headEnd/>
            <a:tailEnd/>
          </a:ln>
        </p:spPr>
        <p:txBody>
          <a:bodyPr>
            <a:spAutoFit/>
          </a:bodyPr>
          <a:lstStyle/>
          <a:p>
            <a:r>
              <a:rPr lang="en-US" dirty="0">
                <a:solidFill>
                  <a:srgbClr val="113458"/>
                </a:solidFill>
              </a:rPr>
              <a:t>LOB1</a:t>
            </a:r>
            <a:r>
              <a:rPr lang="en-US" dirty="0"/>
              <a:t> </a:t>
            </a:r>
          </a:p>
        </p:txBody>
      </p:sp>
      <p:sp>
        <p:nvSpPr>
          <p:cNvPr id="11" name="TextBox 7"/>
          <p:cNvSpPr txBox="1">
            <a:spLocks noChangeArrowheads="1"/>
          </p:cNvSpPr>
          <p:nvPr/>
        </p:nvSpPr>
        <p:spPr bwMode="auto">
          <a:xfrm>
            <a:off x="6810388" y="1901149"/>
            <a:ext cx="838200" cy="646331"/>
          </a:xfrm>
          <a:prstGeom prst="rect">
            <a:avLst/>
          </a:prstGeom>
          <a:noFill/>
          <a:ln w="9525">
            <a:noFill/>
            <a:miter lim="800000"/>
            <a:headEnd/>
            <a:tailEnd/>
          </a:ln>
        </p:spPr>
        <p:txBody>
          <a:bodyPr wrap="square">
            <a:spAutoFit/>
          </a:bodyPr>
          <a:lstStyle/>
          <a:p>
            <a:r>
              <a:rPr lang="en-US" dirty="0">
                <a:solidFill>
                  <a:srgbClr val="113458"/>
                </a:solidFill>
              </a:rPr>
              <a:t>LOB3</a:t>
            </a:r>
          </a:p>
          <a:p>
            <a:endParaRPr lang="en-US" dirty="0"/>
          </a:p>
        </p:txBody>
      </p:sp>
      <p:sp>
        <p:nvSpPr>
          <p:cNvPr id="14" name="TextBox 9"/>
          <p:cNvSpPr txBox="1">
            <a:spLocks noChangeArrowheads="1"/>
          </p:cNvSpPr>
          <p:nvPr/>
        </p:nvSpPr>
        <p:spPr bwMode="auto">
          <a:xfrm>
            <a:off x="560512" y="1142984"/>
            <a:ext cx="8873583" cy="830997"/>
          </a:xfrm>
          <a:prstGeom prst="rect">
            <a:avLst/>
          </a:prstGeom>
          <a:noFill/>
          <a:ln w="9525">
            <a:noFill/>
            <a:miter lim="800000"/>
            <a:headEnd/>
            <a:tailEnd/>
          </a:ln>
        </p:spPr>
        <p:txBody>
          <a:bodyPr wrap="none">
            <a:spAutoFit/>
          </a:bodyPr>
          <a:lstStyle/>
          <a:p>
            <a:pPr algn="ctr"/>
            <a:r>
              <a:rPr lang="en-US" sz="2400" dirty="0" smtClean="0">
                <a:solidFill>
                  <a:srgbClr val="113458"/>
                </a:solidFill>
              </a:rPr>
              <a:t>Volatility correlation = Process correlation = 0.35 = Correlation in</a:t>
            </a:r>
          </a:p>
          <a:p>
            <a:pPr algn="ctr"/>
            <a:r>
              <a:rPr lang="en-US" sz="2400" dirty="0" smtClean="0">
                <a:solidFill>
                  <a:srgbClr val="113458"/>
                </a:solidFill>
              </a:rPr>
              <a:t> normal distributed residuals</a:t>
            </a:r>
            <a:endParaRPr lang="en-US" sz="2400" dirty="0">
              <a:solidFill>
                <a:srgbClr val="113458"/>
              </a:solidFill>
            </a:endParaRPr>
          </a:p>
        </p:txBody>
      </p:sp>
      <p:sp>
        <p:nvSpPr>
          <p:cNvPr id="15" name="TextBox 8"/>
          <p:cNvSpPr txBox="1">
            <a:spLocks noChangeArrowheads="1"/>
          </p:cNvSpPr>
          <p:nvPr/>
        </p:nvSpPr>
        <p:spPr bwMode="auto">
          <a:xfrm>
            <a:off x="380968" y="5572140"/>
            <a:ext cx="8966200" cy="646112"/>
          </a:xfrm>
          <a:prstGeom prst="rect">
            <a:avLst/>
          </a:prstGeom>
          <a:noFill/>
          <a:ln w="9525">
            <a:noFill/>
            <a:miter lim="800000"/>
            <a:headEnd/>
            <a:tailEnd/>
          </a:ln>
        </p:spPr>
        <p:txBody>
          <a:bodyPr>
            <a:spAutoFit/>
          </a:bodyPr>
          <a:lstStyle/>
          <a:p>
            <a:r>
              <a:rPr lang="en-US" smtClean="0"/>
              <a:t>                 </a:t>
            </a:r>
            <a:r>
              <a:rPr lang="en-US" smtClean="0">
                <a:solidFill>
                  <a:srgbClr val="113458"/>
                </a:solidFill>
              </a:rPr>
              <a:t>Note 98-00 common negative </a:t>
            </a:r>
            <a:r>
              <a:rPr lang="en-US">
                <a:solidFill>
                  <a:srgbClr val="113458"/>
                </a:solidFill>
              </a:rPr>
              <a:t>trend, </a:t>
            </a:r>
            <a:r>
              <a:rPr lang="en-US" smtClean="0">
                <a:solidFill>
                  <a:srgbClr val="113458"/>
                </a:solidFill>
              </a:rPr>
              <a:t>00-02 common positive </a:t>
            </a:r>
            <a:r>
              <a:rPr lang="en-US">
                <a:solidFill>
                  <a:srgbClr val="113458"/>
                </a:solidFill>
              </a:rPr>
              <a:t>trend </a:t>
            </a:r>
            <a:endParaRPr lang="en-US" smtClean="0">
              <a:solidFill>
                <a:srgbClr val="113458"/>
              </a:solidFill>
            </a:endParaRPr>
          </a:p>
          <a:p>
            <a:r>
              <a:rPr lang="en-US" smtClean="0">
                <a:solidFill>
                  <a:srgbClr val="113458"/>
                </a:solidFill>
              </a:rPr>
              <a:t>                        and </a:t>
            </a:r>
            <a:r>
              <a:rPr lang="en-US">
                <a:solidFill>
                  <a:srgbClr val="113458"/>
                </a:solidFill>
              </a:rPr>
              <a:t>02-03  zero trend </a:t>
            </a:r>
            <a:r>
              <a:rPr lang="en-US" smtClean="0">
                <a:solidFill>
                  <a:srgbClr val="113458"/>
                </a:solidFill>
              </a:rPr>
              <a:t>for LOB1 and </a:t>
            </a:r>
            <a:r>
              <a:rPr lang="en-US">
                <a:solidFill>
                  <a:srgbClr val="113458"/>
                </a:solidFill>
              </a:rPr>
              <a:t>negative trend LOB3.</a:t>
            </a:r>
          </a:p>
        </p:txBody>
      </p:sp>
      <p:pic>
        <p:nvPicPr>
          <p:cNvPr id="25604" name="Picture 4"/>
          <p:cNvPicPr>
            <a:picLocks noChangeAspect="1" noChangeArrowheads="1"/>
          </p:cNvPicPr>
          <p:nvPr/>
        </p:nvPicPr>
        <p:blipFill>
          <a:blip r:embed="rId2"/>
          <a:srcRect/>
          <a:stretch>
            <a:fillRect/>
          </a:stretch>
        </p:blipFill>
        <p:spPr bwMode="auto">
          <a:xfrm>
            <a:off x="309530" y="2357463"/>
            <a:ext cx="4476750" cy="3181350"/>
          </a:xfrm>
          <a:prstGeom prst="rect">
            <a:avLst/>
          </a:prstGeom>
          <a:noFill/>
          <a:ln w="9525">
            <a:noFill/>
            <a:miter lim="800000"/>
            <a:headEnd/>
            <a:tailEnd/>
          </a:ln>
          <a:effectLst/>
        </p:spPr>
      </p:pic>
      <p:pic>
        <p:nvPicPr>
          <p:cNvPr id="25606" name="Picture 6"/>
          <p:cNvPicPr>
            <a:picLocks noChangeAspect="1" noChangeArrowheads="1"/>
          </p:cNvPicPr>
          <p:nvPr/>
        </p:nvPicPr>
        <p:blipFill>
          <a:blip r:embed="rId3"/>
          <a:srcRect/>
          <a:stretch>
            <a:fillRect/>
          </a:stretch>
        </p:blipFill>
        <p:spPr bwMode="auto">
          <a:xfrm>
            <a:off x="5095876" y="2328888"/>
            <a:ext cx="4448175" cy="3209925"/>
          </a:xfrm>
          <a:prstGeom prst="rect">
            <a:avLst/>
          </a:prstGeom>
          <a:noFill/>
          <a:ln w="9525">
            <a:noFill/>
            <a:miter lim="800000"/>
            <a:headEnd/>
            <a:tailEnd/>
          </a:ln>
          <a:effectLst/>
        </p:spPr>
      </p:pic>
    </p:spTree>
    <p:extLst>
      <p:ext uri="{BB962C8B-B14F-4D97-AF65-F5344CB8AC3E}">
        <p14:creationId xmlns:p14="http://schemas.microsoft.com/office/powerpoint/2010/main" val="15820790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6"/>
          <p:cNvSpPr>
            <a:spLocks noGrp="1" noChangeArrowheads="1"/>
          </p:cNvSpPr>
          <p:nvPr>
            <p:ph type="title"/>
          </p:nvPr>
        </p:nvSpPr>
        <p:spPr/>
        <p:txBody>
          <a:bodyPr wrap="none">
            <a:spAutoFit/>
          </a:bodyPr>
          <a:lstStyle/>
          <a:p>
            <a:pPr eaLnBrk="1" hangingPunct="1"/>
            <a:r>
              <a:rPr lang="en-US" altLang="en-US" dirty="0" smtClean="0"/>
              <a:t> </a:t>
            </a:r>
          </a:p>
        </p:txBody>
      </p:sp>
      <p:sp>
        <p:nvSpPr>
          <p:cNvPr id="3" name="Slide Number Placeholder 2"/>
          <p:cNvSpPr>
            <a:spLocks noGrp="1"/>
          </p:cNvSpPr>
          <p:nvPr>
            <p:ph type="sldNum" sz="quarter" idx="12"/>
          </p:nvPr>
        </p:nvSpPr>
        <p:spPr/>
        <p:txBody>
          <a:bodyPr/>
          <a:lstStyle/>
          <a:p>
            <a:fld id="{FE8DA6AF-1811-4E27-A96F-54109F1D0275}" type="slidenum">
              <a:rPr lang="en-GB" smtClean="0"/>
              <a:pPr/>
              <a:t>6</a:t>
            </a:fld>
            <a:endParaRPr lang="en-GB"/>
          </a:p>
        </p:txBody>
      </p:sp>
      <p:sp>
        <p:nvSpPr>
          <p:cNvPr id="28676" name="TextBox 6"/>
          <p:cNvSpPr txBox="1">
            <a:spLocks noChangeArrowheads="1"/>
          </p:cNvSpPr>
          <p:nvPr/>
        </p:nvSpPr>
        <p:spPr bwMode="auto">
          <a:xfrm>
            <a:off x="544218" y="1143648"/>
            <a:ext cx="8425259" cy="1338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eaLnBrk="1" hangingPunct="1">
              <a:lnSpc>
                <a:spcPct val="150000"/>
              </a:lnSpc>
            </a:pPr>
            <a:r>
              <a:rPr lang="en-US" altLang="en-US" sz="1800" dirty="0">
                <a:solidFill>
                  <a:srgbClr val="000000"/>
                </a:solidFill>
                <a:latin typeface="Calibri" pitchFamily="34" charset="0"/>
              </a:rPr>
              <a:t>Weight  =             Height  = </a:t>
            </a:r>
          </a:p>
          <a:p>
            <a:pPr algn="ctr" eaLnBrk="1" hangingPunct="1">
              <a:lnSpc>
                <a:spcPct val="150000"/>
              </a:lnSpc>
            </a:pPr>
            <a:r>
              <a:rPr lang="en-US" altLang="en-US" sz="1800" dirty="0">
                <a:solidFill>
                  <a:srgbClr val="000000"/>
                </a:solidFill>
                <a:latin typeface="Calibri" pitchFamily="34" charset="0"/>
              </a:rPr>
              <a:t>For sub-populations of heights defined by                  </a:t>
            </a:r>
            <a:r>
              <a:rPr lang="en-US" altLang="en-US" sz="1800" dirty="0" smtClean="0">
                <a:solidFill>
                  <a:srgbClr val="000000"/>
                </a:solidFill>
                <a:latin typeface="Calibri" pitchFamily="34" charset="0"/>
              </a:rPr>
              <a:t>  the </a:t>
            </a:r>
            <a:r>
              <a:rPr lang="en-US" altLang="en-US" sz="1800" dirty="0">
                <a:solidFill>
                  <a:srgbClr val="000000"/>
                </a:solidFill>
                <a:latin typeface="Calibri" pitchFamily="34" charset="0"/>
              </a:rPr>
              <a:t>distribution of </a:t>
            </a:r>
            <a:endParaRPr lang="en-US" altLang="en-US" sz="1800" dirty="0" smtClean="0">
              <a:solidFill>
                <a:srgbClr val="000000"/>
              </a:solidFill>
              <a:latin typeface="Calibri" pitchFamily="34" charset="0"/>
            </a:endParaRPr>
          </a:p>
          <a:p>
            <a:pPr algn="ctr" eaLnBrk="1" hangingPunct="1">
              <a:lnSpc>
                <a:spcPct val="150000"/>
              </a:lnSpc>
            </a:pPr>
            <a:r>
              <a:rPr lang="en-US" altLang="en-US" sz="1800" dirty="0" smtClean="0">
                <a:solidFill>
                  <a:srgbClr val="000000"/>
                </a:solidFill>
                <a:latin typeface="Calibri" pitchFamily="34" charset="0"/>
              </a:rPr>
              <a:t>weights              </a:t>
            </a:r>
            <a:r>
              <a:rPr lang="en-US" altLang="en-US" sz="1800" dirty="0">
                <a:solidFill>
                  <a:srgbClr val="000000"/>
                </a:solidFill>
                <a:latin typeface="Calibri" pitchFamily="34" charset="0"/>
              </a:rPr>
              <a:t>is normal distribution with mean                 </a:t>
            </a:r>
            <a:r>
              <a:rPr lang="en-US" altLang="en-US" sz="1800" dirty="0" smtClean="0">
                <a:solidFill>
                  <a:srgbClr val="000000"/>
                </a:solidFill>
                <a:latin typeface="Calibri" pitchFamily="34" charset="0"/>
              </a:rPr>
              <a:t> and </a:t>
            </a:r>
            <a:r>
              <a:rPr lang="en-US" altLang="en-US" sz="1800" dirty="0">
                <a:solidFill>
                  <a:srgbClr val="000000"/>
                </a:solidFill>
                <a:latin typeface="Calibri" pitchFamily="34" charset="0"/>
              </a:rPr>
              <a:t>variance        .</a:t>
            </a:r>
          </a:p>
        </p:txBody>
      </p:sp>
      <p:sp>
        <p:nvSpPr>
          <p:cNvPr id="28677" name="TextBox 7"/>
          <p:cNvSpPr txBox="1">
            <a:spLocks noChangeArrowheads="1"/>
          </p:cNvSpPr>
          <p:nvPr/>
        </p:nvSpPr>
        <p:spPr bwMode="auto">
          <a:xfrm>
            <a:off x="4561650" y="1170634"/>
            <a:ext cx="39039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dirty="0">
                <a:solidFill>
                  <a:srgbClr val="000000"/>
                </a:solidFill>
                <a:latin typeface="Calibri" pitchFamily="34" charset="0"/>
              </a:rPr>
              <a:t>Y</a:t>
            </a:r>
          </a:p>
        </p:txBody>
      </p:sp>
      <p:sp>
        <p:nvSpPr>
          <p:cNvPr id="28678" name="TextBox 8"/>
          <p:cNvSpPr txBox="1">
            <a:spLocks noChangeArrowheads="1"/>
          </p:cNvSpPr>
          <p:nvPr/>
        </p:nvSpPr>
        <p:spPr bwMode="auto">
          <a:xfrm>
            <a:off x="6137938" y="1173663"/>
            <a:ext cx="31300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dirty="0">
                <a:solidFill>
                  <a:srgbClr val="000000"/>
                </a:solidFill>
                <a:latin typeface="Calibri" pitchFamily="34" charset="0"/>
              </a:rPr>
              <a:t>X</a:t>
            </a:r>
          </a:p>
        </p:txBody>
      </p:sp>
      <p:pic>
        <p:nvPicPr>
          <p:cNvPr id="28690" name="Picture 10"/>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3334" y="1662134"/>
            <a:ext cx="791104"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1" name="Picture 2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00672" y="2054849"/>
            <a:ext cx="5451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2" name="Picture 1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98912" y="2065962"/>
            <a:ext cx="791104"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93" name="Picture 16"/>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895545" y="2022326"/>
            <a:ext cx="352558" cy="398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25206" y="3068960"/>
            <a:ext cx="5282235" cy="30544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0"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32501" y="3311564"/>
            <a:ext cx="523875"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221" name="Picture 5"/>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294439" y="5661248"/>
            <a:ext cx="523875"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itle 1"/>
          <p:cNvSpPr txBox="1">
            <a:spLocks/>
          </p:cNvSpPr>
          <p:nvPr/>
        </p:nvSpPr>
        <p:spPr bwMode="auto">
          <a:xfrm>
            <a:off x="614165" y="152400"/>
            <a:ext cx="8982471"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3200" b="1">
                <a:solidFill>
                  <a:schemeClr val="accent1"/>
                </a:solidFill>
                <a:latin typeface="+mj-lt"/>
                <a:ea typeface="+mj-ea"/>
                <a:cs typeface="+mj-cs"/>
              </a:defRPr>
            </a:lvl1pPr>
            <a:lvl2pPr algn="l" rtl="0" eaLnBrk="1" fontAlgn="base" hangingPunct="1">
              <a:spcBef>
                <a:spcPct val="0"/>
              </a:spcBef>
              <a:spcAft>
                <a:spcPct val="0"/>
              </a:spcAft>
              <a:defRPr sz="3200">
                <a:solidFill>
                  <a:srgbClr val="D9AB16"/>
                </a:solidFill>
                <a:latin typeface="Arial" charset="0"/>
                <a:cs typeface="Arial" charset="0"/>
              </a:defRPr>
            </a:lvl2pPr>
            <a:lvl3pPr algn="l" rtl="0" eaLnBrk="1" fontAlgn="base" hangingPunct="1">
              <a:spcBef>
                <a:spcPct val="0"/>
              </a:spcBef>
              <a:spcAft>
                <a:spcPct val="0"/>
              </a:spcAft>
              <a:defRPr sz="3200">
                <a:solidFill>
                  <a:srgbClr val="D9AB16"/>
                </a:solidFill>
                <a:latin typeface="Arial" charset="0"/>
                <a:cs typeface="Arial" charset="0"/>
              </a:defRPr>
            </a:lvl3pPr>
            <a:lvl4pPr algn="l" rtl="0" eaLnBrk="1" fontAlgn="base" hangingPunct="1">
              <a:spcBef>
                <a:spcPct val="0"/>
              </a:spcBef>
              <a:spcAft>
                <a:spcPct val="0"/>
              </a:spcAft>
              <a:defRPr sz="3200">
                <a:solidFill>
                  <a:srgbClr val="D9AB16"/>
                </a:solidFill>
                <a:latin typeface="Arial" charset="0"/>
                <a:cs typeface="Arial" charset="0"/>
              </a:defRPr>
            </a:lvl4pPr>
            <a:lvl5pPr algn="l" rtl="0" eaLnBrk="1" fontAlgn="base" hangingPunct="1">
              <a:spcBef>
                <a:spcPct val="0"/>
              </a:spcBef>
              <a:spcAft>
                <a:spcPct val="0"/>
              </a:spcAft>
              <a:defRPr sz="3200">
                <a:solidFill>
                  <a:srgbClr val="D9AB16"/>
                </a:solidFill>
                <a:latin typeface="Arial" charset="0"/>
                <a:cs typeface="Arial" charset="0"/>
              </a:defRPr>
            </a:lvl5pPr>
            <a:lvl6pPr marL="457200" algn="l" rtl="0" eaLnBrk="1" fontAlgn="base" hangingPunct="1">
              <a:spcBef>
                <a:spcPct val="0"/>
              </a:spcBef>
              <a:spcAft>
                <a:spcPct val="0"/>
              </a:spcAft>
              <a:defRPr sz="3200">
                <a:solidFill>
                  <a:srgbClr val="D9AB16"/>
                </a:solidFill>
                <a:latin typeface="Arial" charset="0"/>
                <a:cs typeface="Arial" charset="0"/>
              </a:defRPr>
            </a:lvl6pPr>
            <a:lvl7pPr marL="914400" algn="l" rtl="0" eaLnBrk="1" fontAlgn="base" hangingPunct="1">
              <a:spcBef>
                <a:spcPct val="0"/>
              </a:spcBef>
              <a:spcAft>
                <a:spcPct val="0"/>
              </a:spcAft>
              <a:defRPr sz="3200">
                <a:solidFill>
                  <a:srgbClr val="D9AB16"/>
                </a:solidFill>
                <a:latin typeface="Arial" charset="0"/>
                <a:cs typeface="Arial" charset="0"/>
              </a:defRPr>
            </a:lvl7pPr>
            <a:lvl8pPr marL="1371600" algn="l" rtl="0" eaLnBrk="1" fontAlgn="base" hangingPunct="1">
              <a:spcBef>
                <a:spcPct val="0"/>
              </a:spcBef>
              <a:spcAft>
                <a:spcPct val="0"/>
              </a:spcAft>
              <a:defRPr sz="3200">
                <a:solidFill>
                  <a:srgbClr val="D9AB16"/>
                </a:solidFill>
                <a:latin typeface="Arial" charset="0"/>
                <a:cs typeface="Arial" charset="0"/>
              </a:defRPr>
            </a:lvl8pPr>
            <a:lvl9pPr marL="1828800" algn="l" rtl="0" eaLnBrk="1" fontAlgn="base" hangingPunct="1">
              <a:spcBef>
                <a:spcPct val="0"/>
              </a:spcBef>
              <a:spcAft>
                <a:spcPct val="0"/>
              </a:spcAft>
              <a:defRPr sz="3200">
                <a:solidFill>
                  <a:srgbClr val="D9AB16"/>
                </a:solidFill>
                <a:latin typeface="Arial" charset="0"/>
                <a:cs typeface="Arial" charset="0"/>
              </a:defRPr>
            </a:lvl9pPr>
          </a:lstStyle>
          <a:p>
            <a:pPr algn="ctr"/>
            <a:r>
              <a:rPr lang="en-AU" kern="0" smtClean="0">
                <a:cs typeface="Times New Roman" pitchFamily="18" charset="0"/>
              </a:rPr>
              <a:t>Correlation and Linearity</a:t>
            </a:r>
            <a:r>
              <a:rPr lang="en-AU" kern="0" smtClean="0"/>
              <a:t> </a:t>
            </a:r>
            <a:endParaRPr lang="en-GB" kern="0" dirty="0"/>
          </a:p>
        </p:txBody>
      </p:sp>
    </p:spTree>
    <p:extLst>
      <p:ext uri="{BB962C8B-B14F-4D97-AF65-F5344CB8AC3E}">
        <p14:creationId xmlns:p14="http://schemas.microsoft.com/office/powerpoint/2010/main" val="72346466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573" y="250017"/>
            <a:ext cx="8982471" cy="1143000"/>
          </a:xfrm>
        </p:spPr>
        <p:txBody>
          <a:bodyPr/>
          <a:lstStyle/>
          <a:p>
            <a:pPr algn="ctr"/>
            <a:r>
              <a:rPr lang="en-AU" dirty="0" smtClean="0"/>
              <a:t>Regression in the presence of correlation</a:t>
            </a:r>
            <a:br>
              <a:rPr lang="en-AU" dirty="0" smtClean="0"/>
            </a:br>
            <a:r>
              <a:rPr lang="en-AU" dirty="0" smtClean="0"/>
              <a:t>Seemingly Unrelated Regressions (SUR) – </a:t>
            </a:r>
            <a:r>
              <a:rPr lang="en-AU" dirty="0" err="1" smtClean="0"/>
              <a:t>Zellner</a:t>
            </a:r>
            <a:r>
              <a:rPr lang="en-AU" dirty="0" smtClean="0"/>
              <a:t> (1962)</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60</a:t>
            </a:fld>
            <a:endParaRPr lang="en-GB"/>
          </a:p>
        </p:txBody>
      </p:sp>
      <p:sp>
        <p:nvSpPr>
          <p:cNvPr id="6" name="TextBox 8"/>
          <p:cNvSpPr txBox="1">
            <a:spLocks noChangeArrowheads="1"/>
          </p:cNvSpPr>
          <p:nvPr/>
        </p:nvSpPr>
        <p:spPr bwMode="auto">
          <a:xfrm>
            <a:off x="380968" y="4071942"/>
            <a:ext cx="8966200" cy="646112"/>
          </a:xfrm>
          <a:prstGeom prst="rect">
            <a:avLst/>
          </a:prstGeom>
          <a:noFill/>
          <a:ln w="9525">
            <a:noFill/>
            <a:miter lim="800000"/>
            <a:headEnd/>
            <a:tailEnd/>
          </a:ln>
        </p:spPr>
        <p:txBody>
          <a:bodyPr>
            <a:spAutoFit/>
          </a:bodyPr>
          <a:lstStyle/>
          <a:p>
            <a:r>
              <a:rPr lang="en-AU" smtClean="0">
                <a:solidFill>
                  <a:srgbClr val="113458"/>
                </a:solidFill>
              </a:rPr>
              <a:t>Without loss of sense and generality two models in (1) could be considered as one linear model:</a:t>
            </a:r>
            <a:endParaRPr lang="en-US">
              <a:solidFill>
                <a:srgbClr val="113458"/>
              </a:solidFill>
            </a:endParaRPr>
          </a:p>
        </p:txBody>
      </p:sp>
      <p:sp>
        <p:nvSpPr>
          <p:cNvPr id="7" name="TextBox 8"/>
          <p:cNvSpPr txBox="1">
            <a:spLocks noChangeArrowheads="1"/>
          </p:cNvSpPr>
          <p:nvPr/>
        </p:nvSpPr>
        <p:spPr bwMode="auto">
          <a:xfrm>
            <a:off x="523844" y="1714488"/>
            <a:ext cx="8966200" cy="646112"/>
          </a:xfrm>
          <a:prstGeom prst="rect">
            <a:avLst/>
          </a:prstGeom>
          <a:noFill/>
          <a:ln w="9525">
            <a:noFill/>
            <a:miter lim="800000"/>
            <a:headEnd/>
            <a:tailEnd/>
          </a:ln>
        </p:spPr>
        <p:txBody>
          <a:bodyPr>
            <a:spAutoFit/>
          </a:bodyPr>
          <a:lstStyle/>
          <a:p>
            <a:r>
              <a:rPr lang="en-AU" dirty="0" smtClean="0">
                <a:solidFill>
                  <a:srgbClr val="113458"/>
                </a:solidFill>
              </a:rPr>
              <a:t>Model displays shown above correspond to two linear models, which are described by the following equations:</a:t>
            </a:r>
            <a:endParaRPr lang="en-US" dirty="0">
              <a:solidFill>
                <a:srgbClr val="113458"/>
              </a:solidFill>
            </a:endParaRPr>
          </a:p>
        </p:txBody>
      </p:sp>
      <p:pic>
        <p:nvPicPr>
          <p:cNvPr id="26626" name="Picture 2"/>
          <p:cNvPicPr>
            <a:picLocks noChangeAspect="1" noChangeArrowheads="1"/>
          </p:cNvPicPr>
          <p:nvPr/>
        </p:nvPicPr>
        <p:blipFill>
          <a:blip r:embed="rId2"/>
          <a:srcRect/>
          <a:stretch>
            <a:fillRect/>
          </a:stretch>
        </p:blipFill>
        <p:spPr bwMode="auto">
          <a:xfrm>
            <a:off x="1166786" y="2357430"/>
            <a:ext cx="7532687" cy="1724025"/>
          </a:xfrm>
          <a:prstGeom prst="rect">
            <a:avLst/>
          </a:prstGeom>
          <a:noFill/>
          <a:ln w="9525">
            <a:noFill/>
            <a:miter lim="800000"/>
            <a:headEnd/>
            <a:tailEnd/>
          </a:ln>
          <a:effectLst/>
        </p:spPr>
      </p:pic>
      <p:pic>
        <p:nvPicPr>
          <p:cNvPr id="26627" name="Picture 3"/>
          <p:cNvPicPr>
            <a:picLocks noChangeAspect="1" noChangeArrowheads="1"/>
          </p:cNvPicPr>
          <p:nvPr/>
        </p:nvPicPr>
        <p:blipFill>
          <a:blip r:embed="rId3"/>
          <a:srcRect/>
          <a:stretch>
            <a:fillRect/>
          </a:stretch>
        </p:blipFill>
        <p:spPr bwMode="auto">
          <a:xfrm>
            <a:off x="2168080" y="4857760"/>
            <a:ext cx="6191250" cy="1171575"/>
          </a:xfrm>
          <a:prstGeom prst="rect">
            <a:avLst/>
          </a:prstGeom>
          <a:noFill/>
          <a:ln w="9525">
            <a:noFill/>
            <a:miter lim="800000"/>
            <a:headEnd/>
            <a:tailEnd/>
          </a:ln>
          <a:effectLst/>
        </p:spPr>
      </p:pic>
    </p:spTree>
    <p:extLst>
      <p:ext uri="{BB962C8B-B14F-4D97-AF65-F5344CB8AC3E}">
        <p14:creationId xmlns:p14="http://schemas.microsoft.com/office/powerpoint/2010/main" val="180874207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Regression in the presence of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61</a:t>
            </a:fld>
            <a:endParaRPr lang="en-GB"/>
          </a:p>
        </p:txBody>
      </p:sp>
      <p:sp>
        <p:nvSpPr>
          <p:cNvPr id="6" name="TextBox 8"/>
          <p:cNvSpPr txBox="1">
            <a:spLocks noChangeArrowheads="1"/>
          </p:cNvSpPr>
          <p:nvPr/>
        </p:nvSpPr>
        <p:spPr bwMode="auto">
          <a:xfrm>
            <a:off x="380968" y="2714620"/>
            <a:ext cx="8966200" cy="646112"/>
          </a:xfrm>
          <a:prstGeom prst="rect">
            <a:avLst/>
          </a:prstGeom>
          <a:noFill/>
          <a:ln w="9525">
            <a:noFill/>
            <a:miter lim="800000"/>
            <a:headEnd/>
            <a:tailEnd/>
          </a:ln>
        </p:spPr>
        <p:txBody>
          <a:bodyPr>
            <a:spAutoFit/>
          </a:bodyPr>
          <a:lstStyle/>
          <a:p>
            <a:r>
              <a:rPr lang="en-AU" dirty="0" smtClean="0">
                <a:solidFill>
                  <a:srgbClr val="113458"/>
                </a:solidFill>
              </a:rPr>
              <a:t>For illustration of the most simple case we suppose that size of vectors </a:t>
            </a:r>
            <a:r>
              <a:rPr lang="en-AU" i="1" dirty="0" smtClean="0">
                <a:solidFill>
                  <a:srgbClr val="113458"/>
                </a:solidFill>
              </a:rPr>
              <a:t>y</a:t>
            </a:r>
            <a:r>
              <a:rPr lang="en-AU" dirty="0" smtClean="0">
                <a:solidFill>
                  <a:srgbClr val="113458"/>
                </a:solidFill>
              </a:rPr>
              <a:t> in models (1) are the same and equal to </a:t>
            </a:r>
            <a:r>
              <a:rPr lang="en-AU" i="1" dirty="0" smtClean="0">
                <a:solidFill>
                  <a:srgbClr val="113458"/>
                </a:solidFill>
              </a:rPr>
              <a:t>n</a:t>
            </a:r>
            <a:r>
              <a:rPr lang="en-AU" dirty="0" smtClean="0">
                <a:solidFill>
                  <a:srgbClr val="113458"/>
                </a:solidFill>
              </a:rPr>
              <a:t>, also we suppose that</a:t>
            </a:r>
            <a:endParaRPr lang="en-US" dirty="0">
              <a:solidFill>
                <a:srgbClr val="113458"/>
              </a:solidFill>
            </a:endParaRPr>
          </a:p>
        </p:txBody>
      </p:sp>
      <p:sp>
        <p:nvSpPr>
          <p:cNvPr id="7" name="TextBox 8"/>
          <p:cNvSpPr txBox="1">
            <a:spLocks noChangeArrowheads="1"/>
          </p:cNvSpPr>
          <p:nvPr/>
        </p:nvSpPr>
        <p:spPr bwMode="auto">
          <a:xfrm>
            <a:off x="380968" y="1714488"/>
            <a:ext cx="8966200" cy="369332"/>
          </a:xfrm>
          <a:prstGeom prst="rect">
            <a:avLst/>
          </a:prstGeom>
          <a:noFill/>
          <a:ln w="9525">
            <a:noFill/>
            <a:miter lim="800000"/>
            <a:headEnd/>
            <a:tailEnd/>
          </a:ln>
        </p:spPr>
        <p:txBody>
          <a:bodyPr>
            <a:spAutoFit/>
          </a:bodyPr>
          <a:lstStyle/>
          <a:p>
            <a:r>
              <a:rPr lang="en-AU" dirty="0" smtClean="0">
                <a:solidFill>
                  <a:srgbClr val="113458"/>
                </a:solidFill>
              </a:rPr>
              <a:t>Which could be rewritten as:</a:t>
            </a:r>
            <a:endParaRPr lang="en-US" dirty="0">
              <a:solidFill>
                <a:srgbClr val="113458"/>
              </a:solidFill>
            </a:endParaRPr>
          </a:p>
        </p:txBody>
      </p:sp>
      <p:sp>
        <p:nvSpPr>
          <p:cNvPr id="9" name="TextBox 8"/>
          <p:cNvSpPr txBox="1">
            <a:spLocks noChangeArrowheads="1"/>
          </p:cNvSpPr>
          <p:nvPr/>
        </p:nvSpPr>
        <p:spPr bwMode="auto">
          <a:xfrm>
            <a:off x="380968" y="4214818"/>
            <a:ext cx="8966200" cy="369332"/>
          </a:xfrm>
          <a:prstGeom prst="rect">
            <a:avLst/>
          </a:prstGeom>
          <a:noFill/>
          <a:ln w="9525">
            <a:noFill/>
            <a:miter lim="800000"/>
            <a:headEnd/>
            <a:tailEnd/>
          </a:ln>
        </p:spPr>
        <p:txBody>
          <a:bodyPr>
            <a:spAutoFit/>
          </a:bodyPr>
          <a:lstStyle/>
          <a:p>
            <a:r>
              <a:rPr lang="en-AU" smtClean="0">
                <a:solidFill>
                  <a:srgbClr val="113458"/>
                </a:solidFill>
              </a:rPr>
              <a:t>In this case</a:t>
            </a:r>
            <a:endParaRPr lang="en-US">
              <a:solidFill>
                <a:srgbClr val="113458"/>
              </a:solidFill>
            </a:endParaRPr>
          </a:p>
        </p:txBody>
      </p:sp>
      <p:pic>
        <p:nvPicPr>
          <p:cNvPr id="27650" name="Picture 2"/>
          <p:cNvPicPr>
            <a:picLocks noChangeAspect="1" noChangeArrowheads="1"/>
          </p:cNvPicPr>
          <p:nvPr/>
        </p:nvPicPr>
        <p:blipFill>
          <a:blip r:embed="rId2"/>
          <a:srcRect/>
          <a:stretch>
            <a:fillRect/>
          </a:stretch>
        </p:blipFill>
        <p:spPr bwMode="auto">
          <a:xfrm>
            <a:off x="2952736" y="2071678"/>
            <a:ext cx="2324100" cy="552450"/>
          </a:xfrm>
          <a:prstGeom prst="rect">
            <a:avLst/>
          </a:prstGeom>
          <a:noFill/>
          <a:ln w="9525">
            <a:noFill/>
            <a:miter lim="800000"/>
            <a:headEnd/>
            <a:tailEnd/>
          </a:ln>
          <a:effectLst/>
        </p:spPr>
      </p:pic>
      <p:pic>
        <p:nvPicPr>
          <p:cNvPr id="27651" name="Picture 3"/>
          <p:cNvPicPr>
            <a:picLocks noChangeAspect="1" noChangeArrowheads="1"/>
          </p:cNvPicPr>
          <p:nvPr/>
        </p:nvPicPr>
        <p:blipFill>
          <a:blip r:embed="rId3"/>
          <a:srcRect/>
          <a:stretch>
            <a:fillRect/>
          </a:stretch>
        </p:blipFill>
        <p:spPr bwMode="auto">
          <a:xfrm>
            <a:off x="1952604" y="3500438"/>
            <a:ext cx="5600700" cy="600075"/>
          </a:xfrm>
          <a:prstGeom prst="rect">
            <a:avLst/>
          </a:prstGeom>
          <a:noFill/>
          <a:ln w="9525">
            <a:noFill/>
            <a:miter lim="800000"/>
            <a:headEnd/>
            <a:tailEnd/>
          </a:ln>
          <a:effectLst/>
        </p:spPr>
      </p:pic>
      <p:pic>
        <p:nvPicPr>
          <p:cNvPr id="27652" name="Picture 4"/>
          <p:cNvPicPr>
            <a:picLocks noChangeAspect="1" noChangeArrowheads="1"/>
          </p:cNvPicPr>
          <p:nvPr/>
        </p:nvPicPr>
        <p:blipFill>
          <a:blip r:embed="rId4"/>
          <a:srcRect/>
          <a:stretch>
            <a:fillRect/>
          </a:stretch>
        </p:blipFill>
        <p:spPr bwMode="auto">
          <a:xfrm>
            <a:off x="2952736" y="4786322"/>
            <a:ext cx="3286125" cy="1047750"/>
          </a:xfrm>
          <a:prstGeom prst="rect">
            <a:avLst/>
          </a:prstGeom>
          <a:noFill/>
          <a:ln w="9525">
            <a:noFill/>
            <a:miter lim="800000"/>
            <a:headEnd/>
            <a:tailEnd/>
          </a:ln>
          <a:effectLst/>
        </p:spPr>
      </p:pic>
    </p:spTree>
    <p:extLst>
      <p:ext uri="{BB962C8B-B14F-4D97-AF65-F5344CB8AC3E}">
        <p14:creationId xmlns:p14="http://schemas.microsoft.com/office/powerpoint/2010/main" val="120281638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Regression in the presence of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62</a:t>
            </a:fld>
            <a:endParaRPr lang="en-GB"/>
          </a:p>
        </p:txBody>
      </p:sp>
      <p:sp>
        <p:nvSpPr>
          <p:cNvPr id="7" name="TextBox 8"/>
          <p:cNvSpPr txBox="1">
            <a:spLocks noChangeArrowheads="1"/>
          </p:cNvSpPr>
          <p:nvPr/>
        </p:nvSpPr>
        <p:spPr bwMode="auto">
          <a:xfrm>
            <a:off x="380968" y="1714488"/>
            <a:ext cx="8966200" cy="369332"/>
          </a:xfrm>
          <a:prstGeom prst="rect">
            <a:avLst/>
          </a:prstGeom>
          <a:noFill/>
          <a:ln w="9525">
            <a:noFill/>
            <a:miter lim="800000"/>
            <a:headEnd/>
            <a:tailEnd/>
          </a:ln>
        </p:spPr>
        <p:txBody>
          <a:bodyPr>
            <a:spAutoFit/>
          </a:bodyPr>
          <a:lstStyle/>
          <a:p>
            <a:r>
              <a:rPr lang="en-AU" smtClean="0">
                <a:solidFill>
                  <a:srgbClr val="113458"/>
                </a:solidFill>
              </a:rPr>
              <a:t>For example, when </a:t>
            </a:r>
            <a:r>
              <a:rPr lang="en-AU" i="1" smtClean="0">
                <a:solidFill>
                  <a:srgbClr val="113458"/>
                </a:solidFill>
              </a:rPr>
              <a:t>n</a:t>
            </a:r>
            <a:r>
              <a:rPr lang="en-AU" smtClean="0">
                <a:solidFill>
                  <a:srgbClr val="113458"/>
                </a:solidFill>
              </a:rPr>
              <a:t> = 3 </a:t>
            </a:r>
            <a:endParaRPr lang="en-US">
              <a:solidFill>
                <a:srgbClr val="113458"/>
              </a:solidFill>
            </a:endParaRPr>
          </a:p>
        </p:txBody>
      </p:sp>
      <p:pic>
        <p:nvPicPr>
          <p:cNvPr id="28674" name="Picture 2"/>
          <p:cNvPicPr>
            <a:picLocks noChangeAspect="1" noChangeArrowheads="1"/>
          </p:cNvPicPr>
          <p:nvPr/>
        </p:nvPicPr>
        <p:blipFill>
          <a:blip r:embed="rId2"/>
          <a:srcRect/>
          <a:stretch>
            <a:fillRect/>
          </a:stretch>
        </p:blipFill>
        <p:spPr bwMode="auto">
          <a:xfrm>
            <a:off x="2595546" y="2428868"/>
            <a:ext cx="4371975" cy="3286125"/>
          </a:xfrm>
          <a:prstGeom prst="rect">
            <a:avLst/>
          </a:prstGeom>
          <a:noFill/>
          <a:ln w="9525">
            <a:noFill/>
            <a:miter lim="800000"/>
            <a:headEnd/>
            <a:tailEnd/>
          </a:ln>
          <a:effectLst/>
        </p:spPr>
      </p:pic>
    </p:spTree>
    <p:extLst>
      <p:ext uri="{BB962C8B-B14F-4D97-AF65-F5344CB8AC3E}">
        <p14:creationId xmlns:p14="http://schemas.microsoft.com/office/powerpoint/2010/main" val="30029309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Regression in the presence of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63</a:t>
            </a:fld>
            <a:endParaRPr lang="en-GB"/>
          </a:p>
        </p:txBody>
      </p:sp>
      <p:sp>
        <p:nvSpPr>
          <p:cNvPr id="6" name="TextBox 8"/>
          <p:cNvSpPr txBox="1">
            <a:spLocks noChangeArrowheads="1"/>
          </p:cNvSpPr>
          <p:nvPr/>
        </p:nvSpPr>
        <p:spPr bwMode="auto">
          <a:xfrm>
            <a:off x="380968" y="3643314"/>
            <a:ext cx="8966200" cy="1532727"/>
          </a:xfrm>
          <a:prstGeom prst="rect">
            <a:avLst/>
          </a:prstGeom>
          <a:noFill/>
          <a:ln w="9525">
            <a:noFill/>
            <a:miter lim="800000"/>
            <a:headEnd/>
            <a:tailEnd/>
          </a:ln>
        </p:spPr>
        <p:txBody>
          <a:bodyPr>
            <a:spAutoFit/>
          </a:bodyPr>
          <a:lstStyle/>
          <a:p>
            <a:pPr>
              <a:lnSpc>
                <a:spcPct val="120000"/>
              </a:lnSpc>
            </a:pPr>
            <a:r>
              <a:rPr lang="en-AU" smtClean="0">
                <a:solidFill>
                  <a:srgbClr val="113458"/>
                </a:solidFill>
              </a:rPr>
              <a:t>which derived by ordinary least square (OLS) method, does not provide any advantage, as the covariance matrix </a:t>
            </a:r>
            <a:r>
              <a:rPr lang="en-AU" sz="2400" b="1" smtClean="0">
                <a:cs typeface="Times New Roman" pitchFamily="18" charset="0"/>
                <a:sym typeface="Symbol" pitchFamily="18" charset="2"/>
              </a:rPr>
              <a:t></a:t>
            </a:r>
            <a:r>
              <a:rPr lang="en-AU" smtClean="0">
                <a:solidFill>
                  <a:srgbClr val="113458"/>
                </a:solidFill>
              </a:rPr>
              <a:t>  does not participate in the estimations.  </a:t>
            </a:r>
          </a:p>
          <a:p>
            <a:pPr>
              <a:lnSpc>
                <a:spcPct val="120000"/>
              </a:lnSpc>
            </a:pPr>
            <a:endParaRPr lang="en-AU" smtClean="0">
              <a:solidFill>
                <a:srgbClr val="113458"/>
              </a:solidFill>
            </a:endParaRPr>
          </a:p>
          <a:p>
            <a:pPr>
              <a:lnSpc>
                <a:spcPct val="120000"/>
              </a:lnSpc>
            </a:pPr>
            <a:r>
              <a:rPr lang="en-AU" smtClean="0">
                <a:solidFill>
                  <a:srgbClr val="113458"/>
                </a:solidFill>
              </a:rPr>
              <a:t>Only general least square (GLS) estimation</a:t>
            </a:r>
            <a:endParaRPr lang="en-US">
              <a:solidFill>
                <a:srgbClr val="113458"/>
              </a:solidFill>
            </a:endParaRPr>
          </a:p>
        </p:txBody>
      </p:sp>
      <p:sp>
        <p:nvSpPr>
          <p:cNvPr id="7" name="TextBox 8"/>
          <p:cNvSpPr txBox="1">
            <a:spLocks noChangeArrowheads="1"/>
          </p:cNvSpPr>
          <p:nvPr/>
        </p:nvSpPr>
        <p:spPr bwMode="auto">
          <a:xfrm>
            <a:off x="380968" y="1428736"/>
            <a:ext cx="8966200" cy="1865126"/>
          </a:xfrm>
          <a:prstGeom prst="rect">
            <a:avLst/>
          </a:prstGeom>
          <a:noFill/>
          <a:ln w="9525">
            <a:noFill/>
            <a:miter lim="800000"/>
            <a:headEnd/>
            <a:tailEnd/>
          </a:ln>
        </p:spPr>
        <p:txBody>
          <a:bodyPr>
            <a:spAutoFit/>
          </a:bodyPr>
          <a:lstStyle/>
          <a:p>
            <a:pPr>
              <a:lnSpc>
                <a:spcPct val="120000"/>
              </a:lnSpc>
            </a:pPr>
            <a:r>
              <a:rPr lang="en-AU" dirty="0" smtClean="0">
                <a:solidFill>
                  <a:srgbClr val="113458"/>
                </a:solidFill>
              </a:rPr>
              <a:t>There is a big difference between linear models in (1) and linear model (2), as in (1) we consider models separately and could not use additional information, from dependency (process correlation) of these models, what we can do in model (2).  To extract this additional information we need to use proper methods to estimate vector of parameters </a:t>
            </a:r>
            <a:r>
              <a:rPr lang="en-US" sz="2400" b="1" dirty="0" smtClean="0">
                <a:cs typeface="Times New Roman" pitchFamily="18" charset="0"/>
                <a:sym typeface="Symbol" pitchFamily="18" charset="2"/>
              </a:rPr>
              <a:t></a:t>
            </a:r>
            <a:r>
              <a:rPr lang="en-AU" dirty="0" smtClean="0">
                <a:solidFill>
                  <a:srgbClr val="113458"/>
                </a:solidFill>
              </a:rPr>
              <a:t>. The estimation </a:t>
            </a:r>
            <a:endParaRPr lang="en-US" dirty="0">
              <a:solidFill>
                <a:srgbClr val="113458"/>
              </a:solidFill>
            </a:endParaRPr>
          </a:p>
        </p:txBody>
      </p:sp>
      <p:sp>
        <p:nvSpPr>
          <p:cNvPr id="9" name="TextBox 8"/>
          <p:cNvSpPr txBox="1">
            <a:spLocks noChangeArrowheads="1"/>
          </p:cNvSpPr>
          <p:nvPr/>
        </p:nvSpPr>
        <p:spPr bwMode="auto">
          <a:xfrm>
            <a:off x="380968" y="5786454"/>
            <a:ext cx="8966200" cy="369332"/>
          </a:xfrm>
          <a:prstGeom prst="rect">
            <a:avLst/>
          </a:prstGeom>
          <a:noFill/>
          <a:ln w="9525">
            <a:noFill/>
            <a:miter lim="800000"/>
            <a:headEnd/>
            <a:tailEnd/>
          </a:ln>
        </p:spPr>
        <p:txBody>
          <a:bodyPr>
            <a:spAutoFit/>
          </a:bodyPr>
          <a:lstStyle/>
          <a:p>
            <a:r>
              <a:rPr lang="en-AU" smtClean="0">
                <a:solidFill>
                  <a:srgbClr val="113458"/>
                </a:solidFill>
              </a:rPr>
              <a:t>could help to achieve better results. </a:t>
            </a:r>
            <a:endParaRPr lang="en-US">
              <a:solidFill>
                <a:srgbClr val="113458"/>
              </a:solidFill>
            </a:endParaRPr>
          </a:p>
        </p:txBody>
      </p:sp>
      <p:pic>
        <p:nvPicPr>
          <p:cNvPr id="29698" name="Picture 2"/>
          <p:cNvPicPr>
            <a:picLocks noChangeAspect="1" noChangeArrowheads="1"/>
          </p:cNvPicPr>
          <p:nvPr/>
        </p:nvPicPr>
        <p:blipFill>
          <a:blip r:embed="rId2"/>
          <a:srcRect/>
          <a:stretch>
            <a:fillRect/>
          </a:stretch>
        </p:blipFill>
        <p:spPr bwMode="auto">
          <a:xfrm>
            <a:off x="3656856" y="2965249"/>
            <a:ext cx="2733675" cy="657225"/>
          </a:xfrm>
          <a:prstGeom prst="rect">
            <a:avLst/>
          </a:prstGeom>
          <a:noFill/>
          <a:ln w="9525">
            <a:noFill/>
            <a:miter lim="800000"/>
            <a:headEnd/>
            <a:tailEnd/>
          </a:ln>
          <a:effectLst/>
        </p:spPr>
      </p:pic>
      <p:pic>
        <p:nvPicPr>
          <p:cNvPr id="29699" name="Picture 3"/>
          <p:cNvPicPr>
            <a:picLocks noChangeAspect="1" noChangeArrowheads="1"/>
          </p:cNvPicPr>
          <p:nvPr/>
        </p:nvPicPr>
        <p:blipFill>
          <a:blip r:embed="rId3"/>
          <a:srcRect/>
          <a:stretch>
            <a:fillRect/>
          </a:stretch>
        </p:blipFill>
        <p:spPr bwMode="auto">
          <a:xfrm>
            <a:off x="2881298" y="5143512"/>
            <a:ext cx="3276600" cy="647700"/>
          </a:xfrm>
          <a:prstGeom prst="rect">
            <a:avLst/>
          </a:prstGeom>
          <a:noFill/>
          <a:ln w="9525">
            <a:noFill/>
            <a:miter lim="800000"/>
            <a:headEnd/>
            <a:tailEnd/>
          </a:ln>
          <a:effectLst/>
        </p:spPr>
      </p:pic>
    </p:spTree>
    <p:extLst>
      <p:ext uri="{BB962C8B-B14F-4D97-AF65-F5344CB8AC3E}">
        <p14:creationId xmlns:p14="http://schemas.microsoft.com/office/powerpoint/2010/main" val="55809323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Regression in the presence of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64</a:t>
            </a:fld>
            <a:endParaRPr lang="en-GB"/>
          </a:p>
        </p:txBody>
      </p:sp>
      <p:sp>
        <p:nvSpPr>
          <p:cNvPr id="6" name="TextBox 8"/>
          <p:cNvSpPr txBox="1">
            <a:spLocks noChangeArrowheads="1"/>
          </p:cNvSpPr>
          <p:nvPr/>
        </p:nvSpPr>
        <p:spPr bwMode="auto">
          <a:xfrm>
            <a:off x="452406" y="4214818"/>
            <a:ext cx="8966200" cy="1421928"/>
          </a:xfrm>
          <a:prstGeom prst="rect">
            <a:avLst/>
          </a:prstGeom>
          <a:noFill/>
          <a:ln w="9525">
            <a:noFill/>
            <a:miter lim="800000"/>
            <a:headEnd/>
            <a:tailEnd/>
          </a:ln>
        </p:spPr>
        <p:txBody>
          <a:bodyPr>
            <a:spAutoFit/>
          </a:bodyPr>
          <a:lstStyle/>
          <a:p>
            <a:pPr>
              <a:lnSpc>
                <a:spcPct val="120000"/>
              </a:lnSpc>
            </a:pPr>
            <a:r>
              <a:rPr lang="en-AU" dirty="0" smtClean="0">
                <a:solidFill>
                  <a:srgbClr val="113458"/>
                </a:solidFill>
              </a:rPr>
              <a:t>and this process will stop, when we reach estimations with satisfactory statistical properties.</a:t>
            </a:r>
          </a:p>
          <a:p>
            <a:pPr>
              <a:lnSpc>
                <a:spcPct val="120000"/>
              </a:lnSpc>
            </a:pPr>
            <a:endParaRPr lang="en-AU" dirty="0" smtClean="0">
              <a:solidFill>
                <a:srgbClr val="113458"/>
              </a:solidFill>
            </a:endParaRPr>
          </a:p>
          <a:p>
            <a:pPr>
              <a:lnSpc>
                <a:spcPct val="120000"/>
              </a:lnSpc>
            </a:pPr>
            <a:r>
              <a:rPr lang="en-AU" dirty="0" smtClean="0">
                <a:solidFill>
                  <a:srgbClr val="113458"/>
                </a:solidFill>
              </a:rPr>
              <a:t>The SUR       is a (credibility) weighted average        and </a:t>
            </a:r>
            <a:endParaRPr lang="en-US" dirty="0">
              <a:solidFill>
                <a:srgbClr val="113458"/>
              </a:solidFill>
            </a:endParaRPr>
          </a:p>
        </p:txBody>
      </p:sp>
      <p:sp>
        <p:nvSpPr>
          <p:cNvPr id="7" name="TextBox 8"/>
          <p:cNvSpPr txBox="1">
            <a:spLocks noChangeArrowheads="1"/>
          </p:cNvSpPr>
          <p:nvPr/>
        </p:nvSpPr>
        <p:spPr bwMode="auto">
          <a:xfrm>
            <a:off x="380968" y="1785926"/>
            <a:ext cx="8966200" cy="1200329"/>
          </a:xfrm>
          <a:prstGeom prst="rect">
            <a:avLst/>
          </a:prstGeom>
          <a:noFill/>
          <a:ln w="9525">
            <a:noFill/>
            <a:miter lim="800000"/>
            <a:headEnd/>
            <a:tailEnd/>
          </a:ln>
        </p:spPr>
        <p:txBody>
          <a:bodyPr>
            <a:spAutoFit/>
          </a:bodyPr>
          <a:lstStyle/>
          <a:p>
            <a:pPr>
              <a:lnSpc>
                <a:spcPct val="120000"/>
              </a:lnSpc>
            </a:pPr>
            <a:r>
              <a:rPr lang="en-AU" smtClean="0">
                <a:solidFill>
                  <a:srgbClr val="113458"/>
                </a:solidFill>
              </a:rPr>
              <a:t>However, it is necessary immediately to underline that we do not know elements of the matrix </a:t>
            </a:r>
            <a:r>
              <a:rPr lang="en-US" sz="2400" b="1" smtClean="0">
                <a:cs typeface="Times New Roman" pitchFamily="18" charset="0"/>
                <a:sym typeface="Symbol" pitchFamily="18" charset="2"/>
              </a:rPr>
              <a:t></a:t>
            </a:r>
            <a:r>
              <a:rPr lang="en-AU" smtClean="0">
                <a:solidFill>
                  <a:srgbClr val="113458"/>
                </a:solidFill>
              </a:rPr>
              <a:t> and we have to estimate them as well.  So, practically, we should build iterative process of estimations</a:t>
            </a:r>
            <a:endParaRPr lang="en-US">
              <a:solidFill>
                <a:srgbClr val="113458"/>
              </a:solidFill>
            </a:endParaRPr>
          </a:p>
        </p:txBody>
      </p:sp>
      <p:pic>
        <p:nvPicPr>
          <p:cNvPr id="30722" name="Picture 2"/>
          <p:cNvPicPr>
            <a:picLocks noChangeAspect="1" noChangeArrowheads="1"/>
          </p:cNvPicPr>
          <p:nvPr/>
        </p:nvPicPr>
        <p:blipFill>
          <a:blip r:embed="rId2"/>
          <a:srcRect/>
          <a:stretch>
            <a:fillRect/>
          </a:stretch>
        </p:blipFill>
        <p:spPr bwMode="auto">
          <a:xfrm>
            <a:off x="4095750" y="3090863"/>
            <a:ext cx="1714500" cy="676275"/>
          </a:xfrm>
          <a:prstGeom prst="rect">
            <a:avLst/>
          </a:prstGeom>
          <a:noFill/>
          <a:ln w="9525">
            <a:noFill/>
            <a:miter lim="800000"/>
            <a:headEnd/>
            <a:tailEnd/>
          </a:ln>
          <a:effectLst/>
        </p:spPr>
      </p:pic>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1152" y="5324479"/>
            <a:ext cx="247650" cy="28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23508" y="5305548"/>
            <a:ext cx="190500" cy="295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7056" y="5301377"/>
            <a:ext cx="238125" cy="361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6307403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Regression in the presence of correlation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65</a:t>
            </a:fld>
            <a:endParaRPr lang="en-GB"/>
          </a:p>
        </p:txBody>
      </p:sp>
      <p:sp>
        <p:nvSpPr>
          <p:cNvPr id="6" name="TextBox 8"/>
          <p:cNvSpPr txBox="1">
            <a:spLocks noChangeArrowheads="1"/>
          </p:cNvSpPr>
          <p:nvPr/>
        </p:nvSpPr>
        <p:spPr bwMode="auto">
          <a:xfrm>
            <a:off x="452406" y="4214818"/>
            <a:ext cx="8966200" cy="757130"/>
          </a:xfrm>
          <a:prstGeom prst="rect">
            <a:avLst/>
          </a:prstGeom>
          <a:noFill/>
          <a:ln w="9525">
            <a:noFill/>
            <a:miter lim="800000"/>
            <a:headEnd/>
            <a:tailEnd/>
          </a:ln>
        </p:spPr>
        <p:txBody>
          <a:bodyPr>
            <a:spAutoFit/>
          </a:bodyPr>
          <a:lstStyle/>
          <a:p>
            <a:pPr>
              <a:lnSpc>
                <a:spcPct val="120000"/>
              </a:lnSpc>
            </a:pPr>
            <a:r>
              <a:rPr lang="en-AU" smtClean="0">
                <a:solidFill>
                  <a:srgbClr val="113458"/>
                </a:solidFill>
              </a:rPr>
              <a:t>However in situation when two models in (1) have common regressors model (2) again will have advantages in spite of the identical structure of the design matrices.</a:t>
            </a:r>
            <a:endParaRPr lang="en-US">
              <a:solidFill>
                <a:srgbClr val="113458"/>
              </a:solidFill>
            </a:endParaRPr>
          </a:p>
        </p:txBody>
      </p:sp>
      <p:sp>
        <p:nvSpPr>
          <p:cNvPr id="7" name="TextBox 8"/>
          <p:cNvSpPr txBox="1">
            <a:spLocks noChangeArrowheads="1"/>
          </p:cNvSpPr>
          <p:nvPr/>
        </p:nvSpPr>
        <p:spPr bwMode="auto">
          <a:xfrm>
            <a:off x="380968" y="1785926"/>
            <a:ext cx="8966200" cy="1754326"/>
          </a:xfrm>
          <a:prstGeom prst="rect">
            <a:avLst/>
          </a:prstGeom>
          <a:noFill/>
          <a:ln w="9525">
            <a:noFill/>
            <a:miter lim="800000"/>
            <a:headEnd/>
            <a:tailEnd/>
          </a:ln>
        </p:spPr>
        <p:txBody>
          <a:bodyPr>
            <a:spAutoFit/>
          </a:bodyPr>
          <a:lstStyle/>
          <a:p>
            <a:pPr>
              <a:lnSpc>
                <a:spcPct val="120000"/>
              </a:lnSpc>
            </a:pPr>
            <a:r>
              <a:rPr lang="en-AU" smtClean="0">
                <a:solidFill>
                  <a:srgbClr val="113458"/>
                </a:solidFill>
              </a:rPr>
              <a:t>There are some cases, when model  (2)  provides the same results as models in (1).  They are: </a:t>
            </a:r>
          </a:p>
          <a:p>
            <a:pPr marL="342900" indent="-342900">
              <a:lnSpc>
                <a:spcPct val="120000"/>
              </a:lnSpc>
              <a:buFont typeface="+mj-lt"/>
              <a:buAutoNum type="arabicPeriod"/>
            </a:pPr>
            <a:r>
              <a:rPr lang="en-AU" smtClean="0">
                <a:solidFill>
                  <a:srgbClr val="113458"/>
                </a:solidFill>
              </a:rPr>
              <a:t> Design matrices in (1) have the same structure (they are the same or proportional to each other.)</a:t>
            </a:r>
          </a:p>
          <a:p>
            <a:pPr marL="342900" indent="-342900">
              <a:lnSpc>
                <a:spcPct val="120000"/>
              </a:lnSpc>
              <a:buFont typeface="+mj-lt"/>
              <a:buAutoNum type="arabicPeriod"/>
            </a:pPr>
            <a:r>
              <a:rPr lang="en-AU" smtClean="0">
                <a:solidFill>
                  <a:srgbClr val="113458"/>
                </a:solidFill>
              </a:rPr>
              <a:t> Models in (1) are non-correlated, in other words </a:t>
            </a:r>
            <a:endParaRPr lang="en-US">
              <a:solidFill>
                <a:srgbClr val="113458"/>
              </a:solidFill>
            </a:endParaRPr>
          </a:p>
        </p:txBody>
      </p:sp>
      <p:pic>
        <p:nvPicPr>
          <p:cNvPr id="31746" name="Picture 2"/>
          <p:cNvPicPr>
            <a:picLocks noChangeAspect="1" noChangeArrowheads="1"/>
          </p:cNvPicPr>
          <p:nvPr/>
        </p:nvPicPr>
        <p:blipFill>
          <a:blip r:embed="rId2"/>
          <a:srcRect/>
          <a:stretch>
            <a:fillRect/>
          </a:stretch>
        </p:blipFill>
        <p:spPr bwMode="auto">
          <a:xfrm>
            <a:off x="3952868" y="3643314"/>
            <a:ext cx="942975" cy="495300"/>
          </a:xfrm>
          <a:prstGeom prst="rect">
            <a:avLst/>
          </a:prstGeom>
          <a:noFill/>
          <a:ln w="9525">
            <a:noFill/>
            <a:miter lim="800000"/>
            <a:headEnd/>
            <a:tailEnd/>
          </a:ln>
          <a:effectLst/>
        </p:spPr>
      </p:pic>
    </p:spTree>
    <p:extLst>
      <p:ext uri="{BB962C8B-B14F-4D97-AF65-F5344CB8AC3E}">
        <p14:creationId xmlns:p14="http://schemas.microsoft.com/office/powerpoint/2010/main" val="177499935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altLang="en-US" sz="2400" b="1" dirty="0" smtClean="0"/>
              <a:t>Model Displays for LOB1 and LOB3 for Calendar Years</a:t>
            </a:r>
            <a:endParaRPr lang="en-AU" altLang="en-US" sz="2400" b="1" dirty="0" smtClean="0"/>
          </a:p>
        </p:txBody>
      </p:sp>
      <p:sp>
        <p:nvSpPr>
          <p:cNvPr id="3" name="Slide Number Placeholder 2"/>
          <p:cNvSpPr>
            <a:spLocks noGrp="1"/>
          </p:cNvSpPr>
          <p:nvPr>
            <p:ph type="sldNum" sz="quarter" idx="12"/>
          </p:nvPr>
        </p:nvSpPr>
        <p:spPr/>
        <p:txBody>
          <a:bodyPr/>
          <a:lstStyle/>
          <a:p>
            <a:fld id="{CCC5EDD3-CB13-45EB-8A5C-B486875EE4D2}" type="slidenum">
              <a:rPr lang="en-GB" smtClean="0"/>
              <a:pPr/>
              <a:t>66</a:t>
            </a:fld>
            <a:endParaRPr lang="en-GB"/>
          </a:p>
        </p:txBody>
      </p:sp>
      <p:pic>
        <p:nvPicPr>
          <p:cNvPr id="440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64283" y="981076"/>
            <a:ext cx="4292600" cy="2303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6"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3394" y="3429001"/>
            <a:ext cx="2677715"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7" name="Picture 7" descr="Pictur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231" y="981076"/>
            <a:ext cx="4292600" cy="2252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03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01081" y="3429001"/>
            <a:ext cx="2746508" cy="266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30716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altLang="en-US" sz="2400" dirty="0" smtClean="0"/>
              <a:t>Model for individual iota parameters- they are correlated going forward</a:t>
            </a:r>
            <a:endParaRPr lang="en-AU" altLang="en-US" sz="2400" dirty="0" smtClean="0"/>
          </a:p>
        </p:txBody>
      </p:sp>
      <p:sp>
        <p:nvSpPr>
          <p:cNvPr id="3" name="Slide Number Placeholder 2"/>
          <p:cNvSpPr>
            <a:spLocks noGrp="1"/>
          </p:cNvSpPr>
          <p:nvPr>
            <p:ph type="sldNum" sz="quarter" idx="12"/>
          </p:nvPr>
        </p:nvSpPr>
        <p:spPr/>
        <p:txBody>
          <a:bodyPr/>
          <a:lstStyle/>
          <a:p>
            <a:fld id="{CCC5EDD3-CB13-45EB-8A5C-B486875EE4D2}" type="slidenum">
              <a:rPr lang="en-GB" smtClean="0"/>
              <a:pPr/>
              <a:t>67</a:t>
            </a:fld>
            <a:endParaRPr lang="en-GB"/>
          </a:p>
        </p:txBody>
      </p:sp>
      <p:sp>
        <p:nvSpPr>
          <p:cNvPr id="45059" name="Rectangle 3"/>
          <p:cNvSpPr>
            <a:spLocks noChangeArrowheads="1"/>
          </p:cNvSpPr>
          <p:nvPr/>
        </p:nvSpPr>
        <p:spPr bwMode="auto">
          <a:xfrm>
            <a:off x="3090466" y="3200400"/>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5060" name="Rectangle 4"/>
          <p:cNvSpPr>
            <a:spLocks noChangeArrowheads="1"/>
          </p:cNvSpPr>
          <p:nvPr/>
        </p:nvSpPr>
        <p:spPr bwMode="auto">
          <a:xfrm>
            <a:off x="3054350" y="3200400"/>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5061" name="Rectangle 5"/>
          <p:cNvSpPr>
            <a:spLocks noChangeArrowheads="1"/>
          </p:cNvSpPr>
          <p:nvPr/>
        </p:nvSpPr>
        <p:spPr bwMode="auto">
          <a:xfrm>
            <a:off x="3302000" y="3200400"/>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5062" name="Rectangle 6"/>
          <p:cNvSpPr>
            <a:spLocks noChangeArrowheads="1"/>
          </p:cNvSpPr>
          <p:nvPr/>
        </p:nvSpPr>
        <p:spPr bwMode="auto">
          <a:xfrm>
            <a:off x="3116263" y="3200400"/>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graphicFrame>
        <p:nvGraphicFramePr>
          <p:cNvPr id="45063" name="Object 7"/>
          <p:cNvGraphicFramePr>
            <a:graphicFrameLocks noChangeAspect="1"/>
          </p:cNvGraphicFramePr>
          <p:nvPr/>
        </p:nvGraphicFramePr>
        <p:xfrm>
          <a:off x="815181" y="1920876"/>
          <a:ext cx="8482013" cy="1082675"/>
        </p:xfrm>
        <a:graphic>
          <a:graphicData uri="http://schemas.openxmlformats.org/presentationml/2006/ole">
            <mc:AlternateContent xmlns:mc="http://schemas.openxmlformats.org/markup-compatibility/2006">
              <mc:Choice xmlns:v="urn:schemas-microsoft-com:vml" Requires="v">
                <p:oleObj spid="_x0000_s11560" name="Equation" r:id="rId4" imgW="3302000" imgH="457200" progId="Equation.3">
                  <p:embed/>
                </p:oleObj>
              </mc:Choice>
              <mc:Fallback>
                <p:oleObj name="Equation" r:id="rId4" imgW="3302000" imgH="4572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5181" y="1920876"/>
                        <a:ext cx="8482013" cy="1082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4" name="Rectangle 8"/>
          <p:cNvSpPr>
            <a:spLocks noChangeArrowheads="1"/>
          </p:cNvSpPr>
          <p:nvPr/>
        </p:nvSpPr>
        <p:spPr bwMode="auto">
          <a:xfrm>
            <a:off x="4452541" y="3186113"/>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sp>
        <p:nvSpPr>
          <p:cNvPr id="45065" name="Rectangle 9"/>
          <p:cNvSpPr>
            <a:spLocks noChangeArrowheads="1"/>
          </p:cNvSpPr>
          <p:nvPr/>
        </p:nvSpPr>
        <p:spPr bwMode="auto">
          <a:xfrm>
            <a:off x="2739629" y="3186113"/>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graphicFrame>
        <p:nvGraphicFramePr>
          <p:cNvPr id="45066" name="Object 10"/>
          <p:cNvGraphicFramePr>
            <a:graphicFrameLocks noChangeAspect="1"/>
          </p:cNvGraphicFramePr>
          <p:nvPr/>
        </p:nvGraphicFramePr>
        <p:xfrm>
          <a:off x="873654" y="3409951"/>
          <a:ext cx="8454496" cy="1012825"/>
        </p:xfrm>
        <a:graphic>
          <a:graphicData uri="http://schemas.openxmlformats.org/presentationml/2006/ole">
            <mc:AlternateContent xmlns:mc="http://schemas.openxmlformats.org/markup-compatibility/2006">
              <mc:Choice xmlns:v="urn:schemas-microsoft-com:vml" Requires="v">
                <p:oleObj spid="_x0000_s11561" name="Equation" r:id="rId6" imgW="3746500" imgH="482600" progId="Equation.3">
                  <p:embed/>
                </p:oleObj>
              </mc:Choice>
              <mc:Fallback>
                <p:oleObj name="Equation" r:id="rId6" imgW="3746500" imgH="4826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73654" y="3409951"/>
                        <a:ext cx="8454496" cy="1012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5067" name="Rectangle 11"/>
          <p:cNvSpPr>
            <a:spLocks noChangeArrowheads="1"/>
          </p:cNvSpPr>
          <p:nvPr/>
        </p:nvSpPr>
        <p:spPr bwMode="auto">
          <a:xfrm>
            <a:off x="3817937" y="3319463"/>
            <a:ext cx="9906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endParaRPr lang="en-US" altLang="en-US"/>
          </a:p>
        </p:txBody>
      </p:sp>
      <p:graphicFrame>
        <p:nvGraphicFramePr>
          <p:cNvPr id="45068" name="Object 12"/>
          <p:cNvGraphicFramePr>
            <a:graphicFrameLocks noChangeAspect="1"/>
          </p:cNvGraphicFramePr>
          <p:nvPr/>
        </p:nvGraphicFramePr>
        <p:xfrm>
          <a:off x="2146300" y="4800600"/>
          <a:ext cx="5984875" cy="577850"/>
        </p:xfrm>
        <a:graphic>
          <a:graphicData uri="http://schemas.openxmlformats.org/presentationml/2006/ole">
            <mc:AlternateContent xmlns:mc="http://schemas.openxmlformats.org/markup-compatibility/2006">
              <mc:Choice xmlns:v="urn:schemas-microsoft-com:vml" Requires="v">
                <p:oleObj spid="_x0000_s11562" r:id="rId8" imgW="2094591" imgH="215806" progId="Equation.3">
                  <p:embed/>
                </p:oleObj>
              </mc:Choice>
              <mc:Fallback>
                <p:oleObj r:id="rId8" imgW="2094591" imgH="215806"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46300" y="4800600"/>
                        <a:ext cx="5984875"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extLst>
      <p:ext uri="{BB962C8B-B14F-4D97-AF65-F5344CB8AC3E}">
        <p14:creationId xmlns:p14="http://schemas.microsoft.com/office/powerpoint/2010/main" val="178735429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Reserve distribution correlations between two distinct LOBs - a very different story</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68</a:t>
            </a:fld>
            <a:endParaRPr lang="en-GB"/>
          </a:p>
        </p:txBody>
      </p:sp>
      <p:sp>
        <p:nvSpPr>
          <p:cNvPr id="8" name="Rectangle 7"/>
          <p:cNvSpPr/>
          <p:nvPr/>
        </p:nvSpPr>
        <p:spPr>
          <a:xfrm>
            <a:off x="416496" y="2285992"/>
            <a:ext cx="9217024" cy="3388107"/>
          </a:xfrm>
          <a:prstGeom prst="rect">
            <a:avLst/>
          </a:prstGeom>
        </p:spPr>
        <p:txBody>
          <a:bodyPr wrap="square">
            <a:spAutoFit/>
          </a:bodyPr>
          <a:lstStyle/>
          <a:p>
            <a:pPr>
              <a:lnSpc>
                <a:spcPct val="150000"/>
              </a:lnSpc>
              <a:buFont typeface="Arial" pitchFamily="34" charset="0"/>
              <a:buChar char="•"/>
            </a:pPr>
            <a:r>
              <a:rPr lang="en-AU" dirty="0" smtClean="0">
                <a:solidFill>
                  <a:srgbClr val="113458"/>
                </a:solidFill>
              </a:rPr>
              <a:t> </a:t>
            </a:r>
            <a:r>
              <a:rPr lang="en-AU" sz="2000" dirty="0" smtClean="0">
                <a:solidFill>
                  <a:srgbClr val="113458"/>
                </a:solidFill>
              </a:rPr>
              <a:t>Highest process correlation observed between two different LOBs is about 0.6 (in our experience)</a:t>
            </a:r>
          </a:p>
          <a:p>
            <a:pPr>
              <a:lnSpc>
                <a:spcPct val="150000"/>
              </a:lnSpc>
              <a:buFont typeface="Arial" pitchFamily="34" charset="0"/>
              <a:buChar char="•"/>
            </a:pPr>
            <a:r>
              <a:rPr lang="en-AU" sz="2000" dirty="0" smtClean="0">
                <a:solidFill>
                  <a:srgbClr val="113458"/>
                </a:solidFill>
              </a:rPr>
              <a:t> But Reserve distribution correlation is typically lower.</a:t>
            </a:r>
          </a:p>
          <a:p>
            <a:pPr>
              <a:lnSpc>
                <a:spcPct val="150000"/>
              </a:lnSpc>
              <a:spcBef>
                <a:spcPts val="500"/>
              </a:spcBef>
              <a:buFont typeface="Arial" pitchFamily="34" charset="0"/>
              <a:buChar char="•"/>
            </a:pPr>
            <a:r>
              <a:rPr lang="en-AU" sz="2000" dirty="0" smtClean="0">
                <a:solidFill>
                  <a:srgbClr val="113458"/>
                </a:solidFill>
              </a:rPr>
              <a:t> Trend structures for two LOBs typically different</a:t>
            </a:r>
          </a:p>
          <a:p>
            <a:pPr>
              <a:lnSpc>
                <a:spcPct val="150000"/>
              </a:lnSpc>
              <a:buFont typeface="Arial" pitchFamily="34" charset="0"/>
              <a:buChar char="•"/>
            </a:pPr>
            <a:r>
              <a:rPr lang="en-AU" sz="2000" dirty="0" smtClean="0">
                <a:solidFill>
                  <a:srgbClr val="113458"/>
                </a:solidFill>
              </a:rPr>
              <a:t> Parameter correlations low or zero</a:t>
            </a:r>
          </a:p>
          <a:p>
            <a:pPr>
              <a:lnSpc>
                <a:spcPct val="150000"/>
              </a:lnSpc>
              <a:buFont typeface="Arial" pitchFamily="34" charset="0"/>
              <a:buChar char="•"/>
            </a:pPr>
            <a:r>
              <a:rPr lang="en-AU" sz="2000" dirty="0" smtClean="0">
                <a:solidFill>
                  <a:srgbClr val="113458"/>
                </a:solidFill>
              </a:rPr>
              <a:t> See Private Passenger Automobile (PPA) versus Commercial Auto Liability (CAL)</a:t>
            </a:r>
          </a:p>
        </p:txBody>
      </p:sp>
    </p:spTree>
    <p:extLst>
      <p:ext uri="{BB962C8B-B14F-4D97-AF65-F5344CB8AC3E}">
        <p14:creationId xmlns:p14="http://schemas.microsoft.com/office/powerpoint/2010/main" val="85145707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
          <p:cNvSpPr>
            <a:spLocks noChangeArrowheads="1"/>
          </p:cNvSpPr>
          <p:nvPr/>
        </p:nvSpPr>
        <p:spPr bwMode="auto">
          <a:xfrm>
            <a:off x="470955" y="1250333"/>
            <a:ext cx="9209484"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altLang="en-US" sz="1800" dirty="0" smtClean="0">
                <a:latin typeface="+mn-lt"/>
              </a:rPr>
              <a:t>There </a:t>
            </a:r>
            <a:r>
              <a:rPr lang="en-US" altLang="en-US" sz="1800" dirty="0">
                <a:latin typeface="+mn-lt"/>
              </a:rPr>
              <a:t>are five types of </a:t>
            </a:r>
            <a:r>
              <a:rPr lang="en-US" altLang="en-US" sz="1800" dirty="0" smtClean="0">
                <a:latin typeface="+mn-lt"/>
              </a:rPr>
              <a:t>relationships.</a:t>
            </a:r>
            <a:endParaRPr lang="en-US" altLang="en-US" sz="1800" dirty="0">
              <a:latin typeface="+mn-lt"/>
            </a:endParaRPr>
          </a:p>
          <a:p>
            <a:pPr eaLnBrk="1" hangingPunct="1"/>
            <a:endParaRPr lang="en-US" altLang="en-US" sz="1800" dirty="0">
              <a:latin typeface="+mn-lt"/>
            </a:endParaRPr>
          </a:p>
          <a:p>
            <a:pPr marL="342900" indent="-342900" eaLnBrk="1" hangingPunct="1">
              <a:buFont typeface="+mj-lt"/>
              <a:buAutoNum type="arabicPeriod"/>
            </a:pPr>
            <a:r>
              <a:rPr lang="en-US" altLang="en-US" sz="1800" u="sng" dirty="0" smtClean="0">
                <a:latin typeface="+mn-lt"/>
              </a:rPr>
              <a:t>Process Correlation</a:t>
            </a:r>
            <a:r>
              <a:rPr lang="en-US" altLang="en-US" sz="1800" dirty="0" smtClean="0">
                <a:latin typeface="+mn-lt"/>
              </a:rPr>
              <a:t> between </a:t>
            </a:r>
            <a:r>
              <a:rPr lang="en-US" altLang="en-US" sz="1800" dirty="0">
                <a:latin typeface="+mn-lt"/>
              </a:rPr>
              <a:t>two sets of (random) </a:t>
            </a:r>
            <a:r>
              <a:rPr lang="en-US" altLang="en-US" sz="1800" dirty="0" smtClean="0">
                <a:latin typeface="+mn-lt"/>
              </a:rPr>
              <a:t>residuals</a:t>
            </a:r>
          </a:p>
          <a:p>
            <a:pPr marL="342900" indent="-342900" eaLnBrk="1" hangingPunct="1">
              <a:buFont typeface="+mj-lt"/>
              <a:buAutoNum type="arabicPeriod"/>
            </a:pPr>
            <a:endParaRPr lang="en-US" altLang="en-US" sz="1800" dirty="0">
              <a:latin typeface="+mn-lt"/>
            </a:endParaRPr>
          </a:p>
          <a:p>
            <a:pPr marL="342900" indent="-342900" eaLnBrk="1" hangingPunct="1">
              <a:buFont typeface="+mj-lt"/>
              <a:buAutoNum type="arabicPeriod"/>
            </a:pPr>
            <a:r>
              <a:rPr lang="en-US" altLang="en-US" sz="1800" u="sng" dirty="0" smtClean="0">
                <a:latin typeface="+mn-lt"/>
              </a:rPr>
              <a:t>Parameter Correlation</a:t>
            </a:r>
          </a:p>
          <a:p>
            <a:pPr marL="342900" indent="-342900" eaLnBrk="1" hangingPunct="1">
              <a:buFont typeface="+mj-lt"/>
              <a:buAutoNum type="arabicPeriod"/>
            </a:pPr>
            <a:endParaRPr lang="en-US" altLang="en-US" sz="1800" dirty="0">
              <a:latin typeface="+mn-lt"/>
            </a:endParaRPr>
          </a:p>
          <a:p>
            <a:pPr marL="342900" indent="-342900" eaLnBrk="1" hangingPunct="1">
              <a:buFont typeface="+mj-lt"/>
              <a:buAutoNum type="arabicPeriod"/>
            </a:pPr>
            <a:r>
              <a:rPr lang="en-US" altLang="en-US" sz="1800" u="sng" dirty="0" smtClean="0">
                <a:latin typeface="+mn-lt"/>
              </a:rPr>
              <a:t>Same </a:t>
            </a:r>
            <a:r>
              <a:rPr lang="en-US" altLang="en-US" sz="1800" u="sng" dirty="0">
                <a:latin typeface="+mn-lt"/>
              </a:rPr>
              <a:t>T</a:t>
            </a:r>
            <a:r>
              <a:rPr lang="en-US" altLang="en-US" sz="1800" u="sng" dirty="0" smtClean="0">
                <a:latin typeface="+mn-lt"/>
              </a:rPr>
              <a:t>rend </a:t>
            </a:r>
            <a:r>
              <a:rPr lang="en-US" altLang="en-US" sz="1800" u="sng" dirty="0">
                <a:latin typeface="+mn-lt"/>
              </a:rPr>
              <a:t>S</a:t>
            </a:r>
            <a:r>
              <a:rPr lang="en-US" altLang="en-US" sz="1800" u="sng" dirty="0" smtClean="0">
                <a:latin typeface="+mn-lt"/>
              </a:rPr>
              <a:t>tructure</a:t>
            </a:r>
            <a:r>
              <a:rPr lang="en-US" altLang="en-US" sz="1800" dirty="0" smtClean="0">
                <a:latin typeface="+mn-lt"/>
              </a:rPr>
              <a:t> - Common </a:t>
            </a:r>
            <a:r>
              <a:rPr lang="en-US" altLang="en-US" sz="1800" dirty="0">
                <a:latin typeface="+mn-lt"/>
              </a:rPr>
              <a:t>calendar year drivers. </a:t>
            </a:r>
            <a:r>
              <a:rPr lang="en-US" altLang="en-US" sz="1800" i="1" dirty="0">
                <a:latin typeface="+mn-lt"/>
              </a:rPr>
              <a:t>This is stronger than </a:t>
            </a:r>
            <a:r>
              <a:rPr lang="en-US" altLang="en-US" sz="1800" i="1" dirty="0" smtClean="0">
                <a:latin typeface="+mn-lt"/>
              </a:rPr>
              <a:t>correlations.</a:t>
            </a:r>
          </a:p>
          <a:p>
            <a:pPr marL="342900" indent="-342900" eaLnBrk="1" hangingPunct="1">
              <a:buFont typeface="+mj-lt"/>
              <a:buAutoNum type="arabicPeriod"/>
            </a:pPr>
            <a:endParaRPr lang="en-US" altLang="en-US" sz="1800" dirty="0">
              <a:latin typeface="+mn-lt"/>
            </a:endParaRPr>
          </a:p>
          <a:p>
            <a:pPr marL="342900" indent="-342900" eaLnBrk="1" hangingPunct="1">
              <a:buFont typeface="+mj-lt"/>
              <a:buAutoNum type="arabicPeriod"/>
            </a:pPr>
            <a:r>
              <a:rPr lang="en-US" altLang="en-US" sz="1800" u="sng" dirty="0" smtClean="0">
                <a:latin typeface="+mn-lt"/>
              </a:rPr>
              <a:t>Common Accident-Year </a:t>
            </a:r>
            <a:r>
              <a:rPr lang="en-US" altLang="en-US" sz="1800" u="sng" dirty="0">
                <a:latin typeface="+mn-lt"/>
              </a:rPr>
              <a:t>D</a:t>
            </a:r>
            <a:r>
              <a:rPr lang="en-US" altLang="en-US" sz="1800" u="sng" dirty="0" smtClean="0">
                <a:latin typeface="+mn-lt"/>
              </a:rPr>
              <a:t>rivers </a:t>
            </a:r>
            <a:r>
              <a:rPr lang="en-US" altLang="en-US" sz="1800" dirty="0" smtClean="0">
                <a:latin typeface="+mn-lt"/>
              </a:rPr>
              <a:t>- </a:t>
            </a:r>
            <a:r>
              <a:rPr lang="en-US" altLang="en-US" sz="1800" dirty="0">
                <a:latin typeface="+mn-lt"/>
              </a:rPr>
              <a:t>M</a:t>
            </a:r>
            <a:r>
              <a:rPr lang="en-US" altLang="en-US" sz="1800" dirty="0" smtClean="0">
                <a:latin typeface="+mn-lt"/>
              </a:rPr>
              <a:t>ajor </a:t>
            </a:r>
            <a:r>
              <a:rPr lang="en-US" altLang="en-US" sz="1800" dirty="0">
                <a:latin typeface="+mn-lt"/>
              </a:rPr>
              <a:t>implications for pricing future accident years. </a:t>
            </a:r>
            <a:r>
              <a:rPr lang="en-US" altLang="en-US" sz="1800" i="1" dirty="0">
                <a:latin typeface="+mn-lt"/>
              </a:rPr>
              <a:t>This relationship is also stronger than </a:t>
            </a:r>
            <a:r>
              <a:rPr lang="en-US" altLang="en-US" sz="1800" i="1" dirty="0" smtClean="0">
                <a:latin typeface="+mn-lt"/>
              </a:rPr>
              <a:t>correlations.</a:t>
            </a:r>
          </a:p>
          <a:p>
            <a:pPr marL="342900" indent="-342900" eaLnBrk="1" hangingPunct="1">
              <a:buFont typeface="+mj-lt"/>
              <a:buAutoNum type="arabicPeriod"/>
            </a:pPr>
            <a:endParaRPr lang="en-US" altLang="en-US" sz="1800" dirty="0">
              <a:latin typeface="+mn-lt"/>
            </a:endParaRPr>
          </a:p>
          <a:p>
            <a:pPr marL="342900" indent="-342900" eaLnBrk="1" hangingPunct="1">
              <a:buFont typeface="+mj-lt"/>
              <a:buAutoNum type="arabicPeriod"/>
            </a:pPr>
            <a:r>
              <a:rPr lang="en-US" altLang="en-US" sz="1800" u="sng" dirty="0" smtClean="0">
                <a:latin typeface="+mn-lt"/>
              </a:rPr>
              <a:t>Reserve </a:t>
            </a:r>
            <a:r>
              <a:rPr lang="en-US" altLang="en-US" sz="1800" u="sng" dirty="0">
                <a:latin typeface="+mn-lt"/>
              </a:rPr>
              <a:t>D</a:t>
            </a:r>
            <a:r>
              <a:rPr lang="en-US" altLang="en-US" sz="1800" u="sng" dirty="0" smtClean="0">
                <a:latin typeface="+mn-lt"/>
              </a:rPr>
              <a:t>istribution </a:t>
            </a:r>
            <a:r>
              <a:rPr lang="en-US" altLang="en-US" sz="1800" u="sng" dirty="0">
                <a:latin typeface="+mn-lt"/>
              </a:rPr>
              <a:t>C</a:t>
            </a:r>
            <a:r>
              <a:rPr lang="en-US" altLang="en-US" sz="1800" u="sng" dirty="0" smtClean="0">
                <a:latin typeface="+mn-lt"/>
              </a:rPr>
              <a:t>orrelations</a:t>
            </a:r>
            <a:r>
              <a:rPr lang="en-US" altLang="en-US" sz="1800" dirty="0" smtClean="0">
                <a:latin typeface="+mn-lt"/>
              </a:rPr>
              <a:t> </a:t>
            </a:r>
            <a:r>
              <a:rPr lang="en-US" altLang="en-US" sz="1800" dirty="0">
                <a:latin typeface="+mn-lt"/>
              </a:rPr>
              <a:t>by total, accident years and calendar </a:t>
            </a:r>
            <a:r>
              <a:rPr lang="en-US" altLang="en-US" sz="1800" dirty="0" smtClean="0">
                <a:latin typeface="+mn-lt"/>
              </a:rPr>
              <a:t>years.</a:t>
            </a:r>
            <a:endParaRPr lang="en-US" altLang="en-US" sz="1800" dirty="0">
              <a:latin typeface="+mn-lt"/>
            </a:endParaRPr>
          </a:p>
          <a:p>
            <a:pPr eaLnBrk="1" hangingPunct="1"/>
            <a:r>
              <a:rPr lang="en-US" altLang="en-US" sz="1800" dirty="0">
                <a:latin typeface="+mn-lt"/>
              </a:rPr>
              <a:t>The optimal single composite model may also involve cross dataset parameter constraints.</a:t>
            </a:r>
            <a:br>
              <a:rPr lang="en-US" altLang="en-US" sz="1800" dirty="0">
                <a:latin typeface="+mn-lt"/>
              </a:rPr>
            </a:br>
            <a:r>
              <a:rPr lang="en-US" altLang="en-US" sz="1800" dirty="0">
                <a:latin typeface="+mn-lt"/>
              </a:rPr>
              <a:t/>
            </a:r>
            <a:br>
              <a:rPr lang="en-US" altLang="en-US" sz="1800" dirty="0">
                <a:latin typeface="+mn-lt"/>
              </a:rPr>
            </a:br>
            <a:endParaRPr lang="en-US" altLang="en-US" sz="1800" dirty="0">
              <a:latin typeface="+mn-lt"/>
            </a:endParaRPr>
          </a:p>
        </p:txBody>
      </p:sp>
      <p:sp>
        <p:nvSpPr>
          <p:cNvPr id="3" name="Slide Number Placeholder 2"/>
          <p:cNvSpPr>
            <a:spLocks noGrp="1"/>
          </p:cNvSpPr>
          <p:nvPr>
            <p:ph type="sldNum" sz="quarter" idx="12"/>
          </p:nvPr>
        </p:nvSpPr>
        <p:spPr/>
        <p:txBody>
          <a:bodyPr/>
          <a:lstStyle/>
          <a:p>
            <a:fld id="{22D29D89-28D6-400C-BE2E-4CB4EC7E1F86}" type="slidenum">
              <a:rPr lang="en-GB" smtClean="0"/>
              <a:pPr/>
              <a:t>69</a:t>
            </a:fld>
            <a:endParaRPr lang="en-GB"/>
          </a:p>
        </p:txBody>
      </p:sp>
      <p:sp>
        <p:nvSpPr>
          <p:cNvPr id="12" name="Title 1"/>
          <p:cNvSpPr>
            <a:spLocks noGrp="1"/>
          </p:cNvSpPr>
          <p:nvPr>
            <p:ph type="title"/>
          </p:nvPr>
        </p:nvSpPr>
        <p:spPr>
          <a:xfrm>
            <a:off x="487685" y="-243408"/>
            <a:ext cx="8982471" cy="1143000"/>
          </a:xfrm>
        </p:spPr>
        <p:txBody>
          <a:bodyPr/>
          <a:lstStyle/>
          <a:p>
            <a:pPr algn="ctr"/>
            <a:r>
              <a:rPr lang="en-AU" dirty="0" smtClean="0"/>
              <a:t>Correlations and Other Relationships</a:t>
            </a:r>
            <a:endParaRPr lang="en-GB" dirty="0"/>
          </a:p>
        </p:txBody>
      </p:sp>
    </p:spTree>
    <p:extLst>
      <p:ext uri="{BB962C8B-B14F-4D97-AF65-F5344CB8AC3E}">
        <p14:creationId xmlns:p14="http://schemas.microsoft.com/office/powerpoint/2010/main" val="5764101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a:spLocks noGrp="1"/>
          </p:cNvSpPr>
          <p:nvPr>
            <p:ph type="title"/>
          </p:nvPr>
        </p:nvSpPr>
        <p:spPr/>
        <p:txBody>
          <a:bodyPr/>
          <a:lstStyle/>
          <a:p>
            <a:pPr algn="ctr"/>
            <a:r>
              <a:rPr lang="en-AU" dirty="0" smtClean="0">
                <a:cs typeface="Times New Roman" pitchFamily="18" charset="0"/>
              </a:rPr>
              <a:t>Correlation and Linearity</a:t>
            </a:r>
            <a:r>
              <a:rPr lang="en-AU" dirty="0" smtClean="0"/>
              <a:t> </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7</a:t>
            </a:fld>
            <a:endParaRPr lang="en-GB"/>
          </a:p>
        </p:txBody>
      </p:sp>
      <p:sp>
        <p:nvSpPr>
          <p:cNvPr id="3" name="Content Placeholder 2"/>
          <p:cNvSpPr>
            <a:spLocks noGrp="1"/>
          </p:cNvSpPr>
          <p:nvPr>
            <p:ph idx="4294967295"/>
          </p:nvPr>
        </p:nvSpPr>
        <p:spPr>
          <a:xfrm>
            <a:off x="0" y="1500188"/>
            <a:ext cx="8982075" cy="1230312"/>
          </a:xfrm>
        </p:spPr>
        <p:txBody>
          <a:bodyPr/>
          <a:lstStyle/>
          <a:p>
            <a:pPr>
              <a:buNone/>
            </a:pPr>
            <a:r>
              <a:rPr lang="en-US" sz="2200" dirty="0" smtClean="0">
                <a:solidFill>
                  <a:srgbClr val="113458"/>
                </a:solidFill>
                <a:cs typeface="Times New Roman" pitchFamily="18" charset="0"/>
              </a:rPr>
              <a:t>The slope </a:t>
            </a:r>
            <a:r>
              <a:rPr lang="en-US" sz="2200" i="1" dirty="0" smtClean="0">
                <a:solidFill>
                  <a:srgbClr val="113458"/>
                </a:solidFill>
                <a:cs typeface="Times New Roman" pitchFamily="18" charset="0"/>
                <a:sym typeface="Symbol" pitchFamily="18" charset="2"/>
              </a:rPr>
              <a:t></a:t>
            </a:r>
            <a:r>
              <a:rPr lang="en-US" sz="2200" dirty="0" smtClean="0">
                <a:solidFill>
                  <a:srgbClr val="113458"/>
                </a:solidFill>
                <a:cs typeface="Times New Roman" pitchFamily="18" charset="0"/>
              </a:rPr>
              <a:t>  is determined by the correlation </a:t>
            </a:r>
            <a:r>
              <a:rPr lang="en-US" sz="2200" i="1" dirty="0" smtClean="0">
                <a:solidFill>
                  <a:srgbClr val="113458"/>
                </a:solidFill>
                <a:cs typeface="Times New Roman" pitchFamily="18" charset="0"/>
                <a:sym typeface="Symbol" pitchFamily="18" charset="2"/>
              </a:rPr>
              <a:t></a:t>
            </a:r>
            <a:r>
              <a:rPr lang="en-US" sz="2200" dirty="0" smtClean="0">
                <a:solidFill>
                  <a:srgbClr val="113458"/>
                </a:solidFill>
                <a:cs typeface="Times New Roman" pitchFamily="18" charset="0"/>
              </a:rPr>
              <a:t>, and the standard deviations:</a:t>
            </a:r>
            <a:endParaRPr lang="en-GB" sz="2200" dirty="0" smtClean="0">
              <a:solidFill>
                <a:srgbClr val="113458"/>
              </a:solidFill>
            </a:endParaRPr>
          </a:p>
        </p:txBody>
      </p:sp>
      <p:graphicFrame>
        <p:nvGraphicFramePr>
          <p:cNvPr id="2050" name="Object 2"/>
          <p:cNvGraphicFramePr>
            <a:graphicFrameLocks noChangeAspect="1"/>
          </p:cNvGraphicFramePr>
          <p:nvPr/>
        </p:nvGraphicFramePr>
        <p:xfrm>
          <a:off x="2986088" y="2224094"/>
          <a:ext cx="2020888" cy="498475"/>
        </p:xfrm>
        <a:graphic>
          <a:graphicData uri="http://schemas.openxmlformats.org/presentationml/2006/ole">
            <mc:AlternateContent xmlns:mc="http://schemas.openxmlformats.org/markup-compatibility/2006">
              <mc:Choice xmlns:v="urn:schemas-microsoft-com:vml" Requires="v">
                <p:oleObj spid="_x0000_s2704" name="Equation" r:id="rId3" imgW="888840" imgH="215640" progId="Equation.3">
                  <p:embed/>
                </p:oleObj>
              </mc:Choice>
              <mc:Fallback>
                <p:oleObj name="Equation" r:id="rId3" imgW="888840" imgH="215640" progId="Equation.3">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6088" y="2224094"/>
                        <a:ext cx="2020888" cy="498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Rectangle 6"/>
          <p:cNvSpPr/>
          <p:nvPr/>
        </p:nvSpPr>
        <p:spPr>
          <a:xfrm>
            <a:off x="1595414" y="3071810"/>
            <a:ext cx="928694" cy="400110"/>
          </a:xfrm>
          <a:prstGeom prst="rect">
            <a:avLst/>
          </a:prstGeom>
        </p:spPr>
        <p:txBody>
          <a:bodyPr wrap="square">
            <a:spAutoFit/>
          </a:bodyPr>
          <a:lstStyle/>
          <a:p>
            <a:pPr>
              <a:spcBef>
                <a:spcPct val="50000"/>
              </a:spcBef>
            </a:pPr>
            <a:r>
              <a:rPr lang="en-US" sz="2000" dirty="0" smtClean="0">
                <a:solidFill>
                  <a:srgbClr val="113458"/>
                </a:solidFill>
              </a:rPr>
              <a:t>where</a:t>
            </a:r>
            <a:endParaRPr lang="en-AU" sz="2000" dirty="0">
              <a:solidFill>
                <a:srgbClr val="113458"/>
              </a:solidFill>
            </a:endParaRPr>
          </a:p>
        </p:txBody>
      </p:sp>
      <p:graphicFrame>
        <p:nvGraphicFramePr>
          <p:cNvPr id="2051" name="Object 4"/>
          <p:cNvGraphicFramePr>
            <a:graphicFrameLocks noChangeAspect="1"/>
          </p:cNvGraphicFramePr>
          <p:nvPr/>
        </p:nvGraphicFramePr>
        <p:xfrm>
          <a:off x="2809860" y="2928934"/>
          <a:ext cx="3348414" cy="642942"/>
        </p:xfrm>
        <a:graphic>
          <a:graphicData uri="http://schemas.openxmlformats.org/presentationml/2006/ole">
            <mc:AlternateContent xmlns:mc="http://schemas.openxmlformats.org/markup-compatibility/2006">
              <mc:Choice xmlns:v="urn:schemas-microsoft-com:vml" Requires="v">
                <p:oleObj spid="_x0000_s2705" name="Equation" r:id="rId5" imgW="1206360" imgH="228600" progId="Equation.3">
                  <p:embed/>
                </p:oleObj>
              </mc:Choice>
              <mc:Fallback>
                <p:oleObj name="Equation" r:id="rId5" imgW="1206360" imgH="228600" progId="Equation.3">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09860" y="2928934"/>
                        <a:ext cx="3348414" cy="6429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 name="Rectangle 8"/>
          <p:cNvSpPr/>
          <p:nvPr/>
        </p:nvSpPr>
        <p:spPr>
          <a:xfrm>
            <a:off x="595282" y="3857628"/>
            <a:ext cx="8501122" cy="1323439"/>
          </a:xfrm>
          <a:prstGeom prst="rect">
            <a:avLst/>
          </a:prstGeom>
        </p:spPr>
        <p:txBody>
          <a:bodyPr wrap="square">
            <a:spAutoFit/>
          </a:bodyPr>
          <a:lstStyle/>
          <a:p>
            <a:pPr algn="just">
              <a:buFont typeface="Arial" charset="0"/>
              <a:buNone/>
              <a:defRPr/>
            </a:pPr>
            <a:r>
              <a:rPr lang="en-US" sz="2000" dirty="0" smtClean="0">
                <a:solidFill>
                  <a:srgbClr val="113458"/>
                </a:solidFill>
                <a:cs typeface="Times New Roman" pitchFamily="18" charset="0"/>
              </a:rPr>
              <a:t>The correlation between </a:t>
            </a:r>
            <a:r>
              <a:rPr lang="en-US" sz="2000" i="1" dirty="0" smtClean="0">
                <a:solidFill>
                  <a:srgbClr val="113458"/>
                </a:solidFill>
                <a:cs typeface="Times New Roman" pitchFamily="18" charset="0"/>
              </a:rPr>
              <a:t>Y</a:t>
            </a:r>
            <a:r>
              <a:rPr lang="en-US" sz="2000" dirty="0" smtClean="0">
                <a:solidFill>
                  <a:srgbClr val="113458"/>
                </a:solidFill>
                <a:cs typeface="Times New Roman" pitchFamily="18" charset="0"/>
              </a:rPr>
              <a:t> and </a:t>
            </a:r>
            <a:r>
              <a:rPr lang="en-US" sz="2000" i="1" dirty="0" smtClean="0">
                <a:solidFill>
                  <a:srgbClr val="113458"/>
                </a:solidFill>
                <a:cs typeface="Times New Roman" pitchFamily="18" charset="0"/>
              </a:rPr>
              <a:t>X</a:t>
            </a:r>
            <a:r>
              <a:rPr lang="en-US" sz="2000" dirty="0" smtClean="0">
                <a:solidFill>
                  <a:srgbClr val="113458"/>
                </a:solidFill>
                <a:cs typeface="Times New Roman" pitchFamily="18" charset="0"/>
              </a:rPr>
              <a:t> is zero if and only if the slope  </a:t>
            </a:r>
            <a:r>
              <a:rPr lang="en-US" sz="2000" i="1" dirty="0" smtClean="0">
                <a:solidFill>
                  <a:srgbClr val="113458"/>
                </a:solidFill>
                <a:cs typeface="Times New Roman" pitchFamily="18" charset="0"/>
                <a:sym typeface="Symbol" pitchFamily="18" charset="2"/>
              </a:rPr>
              <a:t></a:t>
            </a:r>
            <a:r>
              <a:rPr lang="en-US" sz="2000" dirty="0" smtClean="0">
                <a:solidFill>
                  <a:srgbClr val="113458"/>
                </a:solidFill>
                <a:cs typeface="Times New Roman" pitchFamily="18" charset="0"/>
                <a:sym typeface="Symbol" pitchFamily="18" charset="2"/>
              </a:rPr>
              <a:t>  </a:t>
            </a:r>
            <a:r>
              <a:rPr lang="en-US" sz="2000" dirty="0" smtClean="0">
                <a:solidFill>
                  <a:srgbClr val="113458"/>
                </a:solidFill>
                <a:cs typeface="Times New Roman" pitchFamily="18" charset="0"/>
              </a:rPr>
              <a:t>is zero.</a:t>
            </a:r>
          </a:p>
          <a:p>
            <a:pPr algn="just">
              <a:buFont typeface="Arial" charset="0"/>
              <a:buNone/>
              <a:defRPr/>
            </a:pPr>
            <a:endParaRPr lang="en-AU" sz="2000" dirty="0" smtClean="0">
              <a:solidFill>
                <a:srgbClr val="113458"/>
              </a:solidFill>
              <a:cs typeface="Times New Roman" pitchFamily="18" charset="0"/>
            </a:endParaRPr>
          </a:p>
          <a:p>
            <a:pPr algn="just">
              <a:buFont typeface="Arial" charset="0"/>
              <a:buNone/>
              <a:defRPr/>
            </a:pPr>
            <a:r>
              <a:rPr lang="en-AU" sz="2000" dirty="0" smtClean="0">
                <a:solidFill>
                  <a:srgbClr val="113458"/>
                </a:solidFill>
                <a:cs typeface="Times New Roman" pitchFamily="18" charset="0"/>
              </a:rPr>
              <a:t>Also note: when </a:t>
            </a:r>
            <a:r>
              <a:rPr lang="en-AU" sz="2000" i="1" dirty="0" smtClean="0">
                <a:solidFill>
                  <a:srgbClr val="113458"/>
                </a:solidFill>
                <a:cs typeface="Times New Roman" pitchFamily="18" charset="0"/>
              </a:rPr>
              <a:t>Y</a:t>
            </a:r>
            <a:r>
              <a:rPr lang="en-AU" sz="2000" dirty="0" smtClean="0">
                <a:solidFill>
                  <a:srgbClr val="113458"/>
                </a:solidFill>
                <a:cs typeface="Times New Roman" pitchFamily="18" charset="0"/>
              </a:rPr>
              <a:t> and </a:t>
            </a:r>
            <a:r>
              <a:rPr lang="en-AU" sz="2000" i="1" dirty="0" smtClean="0">
                <a:solidFill>
                  <a:srgbClr val="113458"/>
                </a:solidFill>
                <a:cs typeface="Times New Roman" pitchFamily="18" charset="0"/>
              </a:rPr>
              <a:t>X</a:t>
            </a:r>
            <a:r>
              <a:rPr lang="en-AU" sz="2000" dirty="0" smtClean="0">
                <a:solidFill>
                  <a:srgbClr val="113458"/>
                </a:solidFill>
                <a:cs typeface="Times New Roman" pitchFamily="18" charset="0"/>
              </a:rPr>
              <a:t> have a bivariate normal distribution, the conditional variance of </a:t>
            </a:r>
            <a:r>
              <a:rPr lang="en-AU" sz="2000" i="1" dirty="0" smtClean="0">
                <a:solidFill>
                  <a:srgbClr val="113458"/>
                </a:solidFill>
                <a:cs typeface="Times New Roman" pitchFamily="18" charset="0"/>
              </a:rPr>
              <a:t>Y</a:t>
            </a:r>
            <a:r>
              <a:rPr lang="en-AU" sz="2000" dirty="0" smtClean="0">
                <a:solidFill>
                  <a:srgbClr val="113458"/>
                </a:solidFill>
                <a:cs typeface="Times New Roman" pitchFamily="18" charset="0"/>
              </a:rPr>
              <a:t>, given </a:t>
            </a:r>
            <a:r>
              <a:rPr lang="en-AU" sz="2000" i="1" dirty="0" smtClean="0">
                <a:solidFill>
                  <a:srgbClr val="113458"/>
                </a:solidFill>
                <a:cs typeface="Times New Roman" pitchFamily="18" charset="0"/>
              </a:rPr>
              <a:t>X</a:t>
            </a:r>
            <a:r>
              <a:rPr lang="en-AU" sz="2000" dirty="0" smtClean="0">
                <a:solidFill>
                  <a:srgbClr val="113458"/>
                </a:solidFill>
                <a:cs typeface="Times New Roman" pitchFamily="18" charset="0"/>
              </a:rPr>
              <a:t>, is constant i.e. not a function of </a:t>
            </a:r>
            <a:r>
              <a:rPr lang="en-AU" sz="2000" i="1" dirty="0" smtClean="0">
                <a:solidFill>
                  <a:srgbClr val="113458"/>
                </a:solidFill>
                <a:cs typeface="Times New Roman" pitchFamily="18" charset="0"/>
              </a:rPr>
              <a:t>X</a:t>
            </a:r>
            <a:r>
              <a:rPr lang="en-AU" sz="2000" dirty="0" smtClean="0">
                <a:solidFill>
                  <a:srgbClr val="113458"/>
                </a:solidFill>
                <a:cs typeface="Times New Roman" pitchFamily="18" charset="0"/>
              </a:rPr>
              <a:t>:</a:t>
            </a:r>
            <a:endParaRPr lang="en-AU" sz="2000" dirty="0">
              <a:solidFill>
                <a:srgbClr val="113458"/>
              </a:solidFill>
            </a:endParaRPr>
          </a:p>
        </p:txBody>
      </p:sp>
      <p:graphicFrame>
        <p:nvGraphicFramePr>
          <p:cNvPr id="2052" name="Object 3"/>
          <p:cNvGraphicFramePr>
            <a:graphicFrameLocks noChangeAspect="1"/>
          </p:cNvGraphicFramePr>
          <p:nvPr/>
        </p:nvGraphicFramePr>
        <p:xfrm>
          <a:off x="3095612" y="5357826"/>
          <a:ext cx="3273425" cy="695316"/>
        </p:xfrm>
        <a:graphic>
          <a:graphicData uri="http://schemas.openxmlformats.org/presentationml/2006/ole">
            <mc:AlternateContent xmlns:mc="http://schemas.openxmlformats.org/markup-compatibility/2006">
              <mc:Choice xmlns:v="urn:schemas-microsoft-com:vml" Requires="v">
                <p:oleObj spid="_x0000_s2706" name="Equation" r:id="rId7" imgW="1015920" imgH="253800" progId="Equation.3">
                  <p:embed/>
                </p:oleObj>
              </mc:Choice>
              <mc:Fallback>
                <p:oleObj name="Equation" r:id="rId7" imgW="1015920" imgH="253800" progId="Equation.3">
                  <p:embed/>
                  <p:pic>
                    <p:nvPicPr>
                      <p:cNvPr id="0" name="Object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95612" y="5357826"/>
                        <a:ext cx="3273425" cy="69531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2D29D89-28D6-400C-BE2E-4CB4EC7E1F86}" type="slidenum">
              <a:rPr lang="en-GB" smtClean="0"/>
              <a:pPr/>
              <a:t>70</a:t>
            </a:fld>
            <a:endParaRPr lang="en-GB"/>
          </a:p>
        </p:txBody>
      </p:sp>
      <p:sp>
        <p:nvSpPr>
          <p:cNvPr id="12" name="Title 1"/>
          <p:cNvSpPr>
            <a:spLocks noGrp="1"/>
          </p:cNvSpPr>
          <p:nvPr>
            <p:ph type="title"/>
          </p:nvPr>
        </p:nvSpPr>
        <p:spPr>
          <a:xfrm>
            <a:off x="487685" y="-243408"/>
            <a:ext cx="8982471" cy="1143000"/>
          </a:xfrm>
        </p:spPr>
        <p:txBody>
          <a:bodyPr/>
          <a:lstStyle/>
          <a:p>
            <a:pPr algn="ctr"/>
            <a:r>
              <a:rPr lang="en-AU" dirty="0" smtClean="0"/>
              <a:t>Correlations and Other Relationships</a:t>
            </a:r>
            <a:endParaRPr lang="en-GB" dirty="0"/>
          </a:p>
        </p:txBody>
      </p:sp>
      <p:sp>
        <p:nvSpPr>
          <p:cNvPr id="2" name="Rectangle 1"/>
          <p:cNvSpPr/>
          <p:nvPr/>
        </p:nvSpPr>
        <p:spPr>
          <a:xfrm>
            <a:off x="1208583" y="1052737"/>
            <a:ext cx="7567513" cy="4524315"/>
          </a:xfrm>
          <a:prstGeom prst="rect">
            <a:avLst/>
          </a:prstGeom>
        </p:spPr>
        <p:txBody>
          <a:bodyPr wrap="square">
            <a:spAutoFit/>
          </a:bodyPr>
          <a:lstStyle/>
          <a:p>
            <a:pPr marL="285750" indent="-285750" eaLnBrk="1" hangingPunct="1">
              <a:buFont typeface="Arial" panose="020B0604020202020204" pitchFamily="34" charset="0"/>
              <a:buChar char="•"/>
            </a:pPr>
            <a:r>
              <a:rPr lang="en-US" altLang="en-US" dirty="0"/>
              <a:t>#1 induces #2. </a:t>
            </a:r>
            <a:endParaRPr lang="en-US" altLang="en-US" dirty="0" smtClean="0"/>
          </a:p>
          <a:p>
            <a:pPr marL="285750" indent="-285750" eaLnBrk="1" hangingPunct="1">
              <a:buFont typeface="Arial" panose="020B0604020202020204" pitchFamily="34" charset="0"/>
              <a:buChar char="•"/>
            </a:pPr>
            <a:endParaRPr lang="en-US" altLang="en-US" dirty="0"/>
          </a:p>
          <a:p>
            <a:pPr marL="285750" indent="-285750" eaLnBrk="1" hangingPunct="1">
              <a:buFont typeface="Arial" panose="020B0604020202020204" pitchFamily="34" charset="0"/>
              <a:buChar char="•"/>
            </a:pPr>
            <a:endParaRPr lang="en-US" altLang="en-US" dirty="0" smtClean="0"/>
          </a:p>
          <a:p>
            <a:pPr marL="285750" indent="-285750" eaLnBrk="1" hangingPunct="1">
              <a:buFont typeface="Arial" panose="020B0604020202020204" pitchFamily="34" charset="0"/>
              <a:buChar char="•"/>
            </a:pPr>
            <a:r>
              <a:rPr lang="en-US" altLang="en-US" dirty="0" smtClean="0"/>
              <a:t>#3 </a:t>
            </a:r>
            <a:r>
              <a:rPr lang="en-US" altLang="en-US" dirty="0"/>
              <a:t>is the 'worst' kind of relationship you can have between two </a:t>
            </a:r>
            <a:r>
              <a:rPr lang="en-US" altLang="en-US" dirty="0" err="1" smtClean="0"/>
              <a:t>LOBs</a:t>
            </a:r>
            <a:endParaRPr lang="en-US" altLang="en-US" dirty="0" smtClean="0"/>
          </a:p>
          <a:p>
            <a:pPr marL="742950" lvl="1" indent="-285750">
              <a:buFont typeface="Arial" panose="020B0604020202020204" pitchFamily="34" charset="0"/>
              <a:buChar char="•"/>
            </a:pPr>
            <a:r>
              <a:rPr lang="en-US" altLang="en-US" dirty="0" smtClean="0"/>
              <a:t>Very little, if any, risk diversification.</a:t>
            </a:r>
          </a:p>
          <a:p>
            <a:pPr marL="742950" lvl="1" indent="-285750">
              <a:buFont typeface="Arial" panose="020B0604020202020204" pitchFamily="34" charset="0"/>
              <a:buChar char="•"/>
            </a:pPr>
            <a:r>
              <a:rPr lang="en-US" altLang="en-US" dirty="0" smtClean="0"/>
              <a:t>For future calendar year trends, the two </a:t>
            </a:r>
            <a:r>
              <a:rPr lang="en-US" altLang="en-US" dirty="0" err="1" smtClean="0"/>
              <a:t>LOBs</a:t>
            </a:r>
            <a:r>
              <a:rPr lang="en-US" altLang="en-US" dirty="0" smtClean="0"/>
              <a:t> move together.</a:t>
            </a:r>
            <a:br>
              <a:rPr lang="en-US" altLang="en-US" dirty="0" smtClean="0"/>
            </a:br>
            <a:r>
              <a:rPr lang="en-US" altLang="en-US" dirty="0" smtClean="0"/>
              <a:t>i.e. trend changes in one LOB mean trend changes in the other LOB.</a:t>
            </a:r>
          </a:p>
          <a:p>
            <a:pPr marL="285750" indent="-285750">
              <a:buFont typeface="Arial" panose="020B0604020202020204" pitchFamily="34" charset="0"/>
              <a:buChar char="•"/>
            </a:pPr>
            <a:endParaRPr lang="en-US" altLang="en-US" dirty="0"/>
          </a:p>
          <a:p>
            <a:pPr marL="285750" indent="-285750">
              <a:buFont typeface="Arial" panose="020B0604020202020204" pitchFamily="34" charset="0"/>
              <a:buChar char="•"/>
            </a:pPr>
            <a:endParaRPr lang="en-US" altLang="en-US" dirty="0" smtClean="0"/>
          </a:p>
          <a:p>
            <a:pPr marL="285750" indent="-285750">
              <a:buFont typeface="Arial" panose="020B0604020202020204" pitchFamily="34" charset="0"/>
              <a:buChar char="•"/>
            </a:pPr>
            <a:r>
              <a:rPr lang="en-US" altLang="en-US" dirty="0" smtClean="0"/>
              <a:t> If two </a:t>
            </a:r>
            <a:r>
              <a:rPr lang="en-US" altLang="en-US" dirty="0" err="1" smtClean="0"/>
              <a:t>LOBs</a:t>
            </a:r>
            <a:r>
              <a:rPr lang="en-US" altLang="en-US" dirty="0" smtClean="0"/>
              <a:t> satisfy #3, then #1 and #2 are typically not far from 1.</a:t>
            </a:r>
          </a:p>
          <a:p>
            <a:pPr marL="285750" indent="-285750">
              <a:buFont typeface="Arial" panose="020B0604020202020204" pitchFamily="34" charset="0"/>
              <a:buChar char="•"/>
            </a:pPr>
            <a:endParaRPr lang="en-US" altLang="en-US" dirty="0"/>
          </a:p>
          <a:p>
            <a:pPr marL="285750" indent="-285750">
              <a:buFont typeface="Arial" panose="020B0604020202020204" pitchFamily="34" charset="0"/>
              <a:buChar char="•"/>
            </a:pPr>
            <a:endParaRPr lang="en-US" altLang="en-US" dirty="0" smtClean="0"/>
          </a:p>
          <a:p>
            <a:pPr marL="285750" indent="-285750">
              <a:buFont typeface="Arial" panose="020B0604020202020204" pitchFamily="34" charset="0"/>
              <a:buChar char="•"/>
            </a:pPr>
            <a:r>
              <a:rPr lang="en-US" altLang="en-US" dirty="0" smtClean="0"/>
              <a:t>#3 – Only ever observed between layers of the same LOB, between segments of the same LOB, and between net of reinsurance and gross data (of the same LOB). </a:t>
            </a:r>
            <a:endParaRPr lang="en-US" altLang="en-US" dirty="0"/>
          </a:p>
        </p:txBody>
      </p:sp>
    </p:spTree>
    <p:extLst>
      <p:ext uri="{BB962C8B-B14F-4D97-AF65-F5344CB8AC3E}">
        <p14:creationId xmlns:p14="http://schemas.microsoft.com/office/powerpoint/2010/main" val="250690855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2D29D89-28D6-400C-BE2E-4CB4EC7E1F86}" type="slidenum">
              <a:rPr lang="en-GB" smtClean="0"/>
              <a:pPr/>
              <a:t>71</a:t>
            </a:fld>
            <a:endParaRPr lang="en-GB"/>
          </a:p>
        </p:txBody>
      </p:sp>
      <p:sp>
        <p:nvSpPr>
          <p:cNvPr id="12" name="Title 1"/>
          <p:cNvSpPr>
            <a:spLocks noGrp="1"/>
          </p:cNvSpPr>
          <p:nvPr>
            <p:ph type="title"/>
          </p:nvPr>
        </p:nvSpPr>
        <p:spPr>
          <a:xfrm>
            <a:off x="487685" y="-243408"/>
            <a:ext cx="8982471" cy="1143000"/>
          </a:xfrm>
        </p:spPr>
        <p:txBody>
          <a:bodyPr/>
          <a:lstStyle/>
          <a:p>
            <a:pPr algn="ctr"/>
            <a:r>
              <a:rPr lang="en-AU" dirty="0" smtClean="0"/>
              <a:t>Correlations and Other Relationships</a:t>
            </a:r>
            <a:endParaRPr lang="en-GB" dirty="0"/>
          </a:p>
        </p:txBody>
      </p:sp>
      <p:sp>
        <p:nvSpPr>
          <p:cNvPr id="2" name="Rectangle 1"/>
          <p:cNvSpPr/>
          <p:nvPr/>
        </p:nvSpPr>
        <p:spPr>
          <a:xfrm>
            <a:off x="632520" y="1052737"/>
            <a:ext cx="8837635" cy="5047536"/>
          </a:xfrm>
          <a:prstGeom prst="rect">
            <a:avLst/>
          </a:prstGeom>
        </p:spPr>
        <p:txBody>
          <a:bodyPr wrap="square">
            <a:spAutoFit/>
          </a:bodyPr>
          <a:lstStyle/>
          <a:p>
            <a:pPr marL="285750" indent="-285750" eaLnBrk="1" hangingPunct="1">
              <a:spcBef>
                <a:spcPts val="0"/>
              </a:spcBef>
              <a:spcAft>
                <a:spcPts val="1200"/>
              </a:spcAft>
              <a:buFont typeface="Arial" panose="020B0604020202020204" pitchFamily="34" charset="0"/>
              <a:buChar char="•"/>
            </a:pPr>
            <a:r>
              <a:rPr lang="en-US" altLang="en-US" dirty="0"/>
              <a:t>#1, #2, #3 induce #5</a:t>
            </a:r>
            <a:r>
              <a:rPr lang="en-US" altLang="en-US" dirty="0" smtClean="0"/>
              <a:t>.</a:t>
            </a:r>
          </a:p>
          <a:p>
            <a:pPr marL="742950" lvl="1" indent="-285750">
              <a:spcBef>
                <a:spcPts val="0"/>
              </a:spcBef>
              <a:spcAft>
                <a:spcPts val="1200"/>
              </a:spcAft>
              <a:buFont typeface="Arial" panose="020B0604020202020204" pitchFamily="34" charset="0"/>
              <a:buChar char="•"/>
            </a:pPr>
            <a:r>
              <a:rPr lang="en-US" altLang="en-US" dirty="0" smtClean="0"/>
              <a:t>#</a:t>
            </a:r>
            <a:r>
              <a:rPr lang="en-US" altLang="en-US" dirty="0"/>
              <a:t>5 is typically much less than #1 in the absence of #3</a:t>
            </a:r>
            <a:r>
              <a:rPr lang="en-US" altLang="en-US" dirty="0" smtClean="0"/>
              <a:t>.</a:t>
            </a:r>
          </a:p>
          <a:p>
            <a:pPr marL="742950" lvl="1" indent="-285750">
              <a:spcBef>
                <a:spcPts val="0"/>
              </a:spcBef>
              <a:spcAft>
                <a:spcPts val="1200"/>
              </a:spcAft>
              <a:buFont typeface="Arial" panose="020B0604020202020204" pitchFamily="34" charset="0"/>
              <a:buChar char="•"/>
            </a:pPr>
            <a:endParaRPr lang="en-US" altLang="en-US" dirty="0"/>
          </a:p>
          <a:p>
            <a:pPr marL="285750" indent="-285750">
              <a:spcBef>
                <a:spcPts val="0"/>
              </a:spcBef>
              <a:spcAft>
                <a:spcPts val="600"/>
              </a:spcAft>
              <a:buFont typeface="Arial" panose="020B0604020202020204" pitchFamily="34" charset="0"/>
              <a:buChar char="•"/>
            </a:pPr>
            <a:r>
              <a:rPr lang="en-US" altLang="en-US" dirty="0"/>
              <a:t>#4 results in mean </a:t>
            </a:r>
            <a:r>
              <a:rPr lang="en-US" altLang="en-US" dirty="0" err="1"/>
              <a:t>ultimates</a:t>
            </a:r>
            <a:r>
              <a:rPr lang="en-US" altLang="en-US" dirty="0"/>
              <a:t> by accident year moving synchronously. </a:t>
            </a:r>
            <a:endParaRPr lang="en-US" altLang="en-US" dirty="0" smtClean="0"/>
          </a:p>
          <a:p>
            <a:pPr marL="742950" lvl="1" indent="-285750">
              <a:spcBef>
                <a:spcPts val="0"/>
              </a:spcBef>
              <a:spcAft>
                <a:spcPts val="600"/>
              </a:spcAft>
              <a:buFont typeface="Arial" panose="020B0604020202020204" pitchFamily="34" charset="0"/>
              <a:buChar char="•"/>
            </a:pPr>
            <a:r>
              <a:rPr lang="en-US" altLang="en-US" dirty="0" smtClean="0"/>
              <a:t>Relationship may be close to linear- </a:t>
            </a:r>
            <a:r>
              <a:rPr lang="en-US" altLang="en-US" dirty="0"/>
              <a:t>this is stronger than correlations and has implications for pricing. </a:t>
            </a:r>
            <a:endParaRPr lang="en-US" altLang="en-US" dirty="0" smtClean="0"/>
          </a:p>
          <a:p>
            <a:pPr marL="742950" lvl="1" indent="-285750">
              <a:spcBef>
                <a:spcPts val="0"/>
              </a:spcBef>
              <a:spcAft>
                <a:spcPts val="600"/>
              </a:spcAft>
              <a:buFont typeface="Arial" panose="020B0604020202020204" pitchFamily="34" charset="0"/>
              <a:buChar char="•"/>
            </a:pPr>
            <a:r>
              <a:rPr lang="en-US" altLang="en-US" dirty="0" smtClean="0"/>
              <a:t>Synchronous </a:t>
            </a:r>
            <a:r>
              <a:rPr lang="en-US" altLang="en-US" dirty="0"/>
              <a:t>mean </a:t>
            </a:r>
            <a:r>
              <a:rPr lang="en-US" altLang="en-US" dirty="0" err="1"/>
              <a:t>ultimates</a:t>
            </a:r>
            <a:r>
              <a:rPr lang="en-US" altLang="en-US" dirty="0"/>
              <a:t> are already incorporated in the reserving </a:t>
            </a:r>
            <a:r>
              <a:rPr lang="en-US" altLang="en-US" dirty="0" smtClean="0"/>
              <a:t>model.</a:t>
            </a:r>
          </a:p>
          <a:p>
            <a:pPr marL="742950" lvl="1" indent="-285750">
              <a:spcBef>
                <a:spcPts val="0"/>
              </a:spcBef>
              <a:spcAft>
                <a:spcPts val="600"/>
              </a:spcAft>
              <a:buFont typeface="Arial" panose="020B0604020202020204" pitchFamily="34" charset="0"/>
              <a:buChar char="•"/>
            </a:pPr>
            <a:r>
              <a:rPr lang="en-US" altLang="en-US" dirty="0" smtClean="0"/>
              <a:t>Sometimes </a:t>
            </a:r>
            <a:r>
              <a:rPr lang="en-US" altLang="en-US" dirty="0"/>
              <a:t>only one or two accident years move synchronously due to a major event like Katrina. The process correlation about the new levels (trends) is usually </a:t>
            </a:r>
            <a:r>
              <a:rPr lang="en-US" altLang="en-US" dirty="0" smtClean="0"/>
              <a:t>low.</a:t>
            </a:r>
          </a:p>
          <a:p>
            <a:pPr marL="285750" indent="-285750">
              <a:spcBef>
                <a:spcPts val="0"/>
              </a:spcBef>
              <a:spcAft>
                <a:spcPts val="1200"/>
              </a:spcAft>
              <a:buFont typeface="Arial" panose="020B0604020202020204" pitchFamily="34" charset="0"/>
              <a:buChar char="•"/>
            </a:pPr>
            <a:endParaRPr lang="en-US" altLang="en-US" dirty="0"/>
          </a:p>
          <a:p>
            <a:pPr marL="285750" indent="-285750">
              <a:spcBef>
                <a:spcPts val="0"/>
              </a:spcBef>
              <a:spcAft>
                <a:spcPts val="1200"/>
              </a:spcAft>
              <a:buFont typeface="Arial" panose="020B0604020202020204" pitchFamily="34" charset="0"/>
              <a:buChar char="•"/>
            </a:pPr>
            <a:r>
              <a:rPr lang="en-US" altLang="en-US" b="1" u="sng" dirty="0" smtClean="0"/>
              <a:t>You cannot </a:t>
            </a:r>
            <a:r>
              <a:rPr lang="en-US" altLang="en-US" b="1" u="sng" dirty="0"/>
              <a:t>measure the relationship between two </a:t>
            </a:r>
            <a:r>
              <a:rPr lang="en-US" altLang="en-US" b="1" u="sng" dirty="0" err="1"/>
              <a:t>LOBs</a:t>
            </a:r>
            <a:r>
              <a:rPr lang="en-US" altLang="en-US" b="1" u="sng" dirty="0"/>
              <a:t> unless you first identify the trend structure and process variability in each LOB.</a:t>
            </a:r>
            <a:r>
              <a:rPr lang="en-US" altLang="en-US" dirty="0"/>
              <a:t> </a:t>
            </a:r>
            <a:endParaRPr lang="en-US" altLang="en-US" dirty="0" smtClean="0"/>
          </a:p>
          <a:p>
            <a:pPr marL="285750" indent="-285750">
              <a:spcBef>
                <a:spcPts val="0"/>
              </a:spcBef>
              <a:spcAft>
                <a:spcPts val="1200"/>
              </a:spcAft>
              <a:buFont typeface="Arial" panose="020B0604020202020204" pitchFamily="34" charset="0"/>
              <a:buChar char="•"/>
            </a:pPr>
            <a:endParaRPr lang="en-US" altLang="en-US" dirty="0"/>
          </a:p>
        </p:txBody>
      </p:sp>
    </p:spTree>
    <p:extLst>
      <p:ext uri="{BB962C8B-B14F-4D97-AF65-F5344CB8AC3E}">
        <p14:creationId xmlns:p14="http://schemas.microsoft.com/office/powerpoint/2010/main" val="123249387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2D29D89-28D6-400C-BE2E-4CB4EC7E1F86}" type="slidenum">
              <a:rPr lang="en-GB" smtClean="0"/>
              <a:pPr/>
              <a:t>72</a:t>
            </a:fld>
            <a:endParaRPr lang="en-GB"/>
          </a:p>
        </p:txBody>
      </p:sp>
      <p:sp>
        <p:nvSpPr>
          <p:cNvPr id="12" name="Title 1"/>
          <p:cNvSpPr>
            <a:spLocks noGrp="1"/>
          </p:cNvSpPr>
          <p:nvPr>
            <p:ph type="title"/>
          </p:nvPr>
        </p:nvSpPr>
        <p:spPr>
          <a:xfrm>
            <a:off x="487685" y="-243408"/>
            <a:ext cx="8982471" cy="1143000"/>
          </a:xfrm>
        </p:spPr>
        <p:txBody>
          <a:bodyPr/>
          <a:lstStyle/>
          <a:p>
            <a:pPr algn="ctr"/>
            <a:r>
              <a:rPr lang="en-AU" dirty="0" smtClean="0"/>
              <a:t>Correlations and Other Relationships</a:t>
            </a:r>
            <a:endParaRPr lang="en-GB" dirty="0"/>
          </a:p>
        </p:txBody>
      </p:sp>
      <p:sp>
        <p:nvSpPr>
          <p:cNvPr id="2" name="Rectangle 1"/>
          <p:cNvSpPr/>
          <p:nvPr/>
        </p:nvSpPr>
        <p:spPr>
          <a:xfrm>
            <a:off x="632520" y="1052737"/>
            <a:ext cx="9001000" cy="4801314"/>
          </a:xfrm>
          <a:prstGeom prst="rect">
            <a:avLst/>
          </a:prstGeom>
        </p:spPr>
        <p:txBody>
          <a:bodyPr wrap="square">
            <a:spAutoFit/>
          </a:bodyPr>
          <a:lstStyle/>
          <a:p>
            <a:endParaRPr lang="en-US" altLang="en-US" dirty="0" smtClean="0"/>
          </a:p>
          <a:p>
            <a:r>
              <a:rPr lang="en-US" altLang="en-US" dirty="0" smtClean="0"/>
              <a:t>Only in </a:t>
            </a:r>
            <a:r>
              <a:rPr lang="en-US" altLang="en-US" dirty="0"/>
              <a:t>the Probabilistic Trend Family (</a:t>
            </a:r>
            <a:r>
              <a:rPr lang="en-US" altLang="en-US" dirty="0" err="1"/>
              <a:t>PTF</a:t>
            </a:r>
            <a:r>
              <a:rPr lang="en-US" altLang="en-US" dirty="0"/>
              <a:t>) modelling framework </a:t>
            </a:r>
            <a:r>
              <a:rPr lang="en-US" altLang="en-US" dirty="0" smtClean="0"/>
              <a:t>can you</a:t>
            </a:r>
          </a:p>
          <a:p>
            <a:pPr marL="742950" lvl="1" indent="-285750">
              <a:buFont typeface="Arial" panose="020B0604020202020204" pitchFamily="34" charset="0"/>
              <a:buChar char="•"/>
            </a:pPr>
            <a:endParaRPr lang="en-US" altLang="en-US" dirty="0"/>
          </a:p>
          <a:p>
            <a:pPr marL="742950" lvl="1" indent="-285750">
              <a:buFont typeface="Arial" panose="020B0604020202020204" pitchFamily="34" charset="0"/>
              <a:buChar char="•"/>
            </a:pPr>
            <a:r>
              <a:rPr lang="en-US" altLang="en-US" dirty="0" smtClean="0"/>
              <a:t>Identify </a:t>
            </a:r>
            <a:r>
              <a:rPr lang="en-US" altLang="en-US" dirty="0"/>
              <a:t>a parsimonious model </a:t>
            </a:r>
            <a:r>
              <a:rPr lang="en-US" altLang="en-US" dirty="0" smtClean="0"/>
              <a:t>that</a:t>
            </a:r>
          </a:p>
          <a:p>
            <a:pPr marL="742950" lvl="1" indent="-285750">
              <a:buFont typeface="Arial" panose="020B0604020202020204" pitchFamily="34" charset="0"/>
              <a:buChar char="•"/>
            </a:pPr>
            <a:endParaRPr lang="en-US" altLang="en-US" dirty="0" smtClean="0"/>
          </a:p>
          <a:p>
            <a:pPr marL="742950" lvl="1" indent="-285750">
              <a:buFont typeface="Arial" panose="020B0604020202020204" pitchFamily="34" charset="0"/>
              <a:buChar char="•"/>
            </a:pPr>
            <a:r>
              <a:rPr lang="en-US" altLang="en-US" dirty="0" smtClean="0"/>
              <a:t>Separates </a:t>
            </a:r>
            <a:r>
              <a:rPr lang="en-US" altLang="en-US" dirty="0"/>
              <a:t>the trend structure in the three directions from the process </a:t>
            </a:r>
            <a:r>
              <a:rPr lang="en-US" altLang="en-US" dirty="0" smtClean="0"/>
              <a:t>variability</a:t>
            </a:r>
            <a:r>
              <a:rPr lang="en-US" altLang="en-US" dirty="0"/>
              <a:t>. </a:t>
            </a:r>
            <a:endParaRPr lang="en-US" altLang="en-US" dirty="0" smtClean="0"/>
          </a:p>
          <a:p>
            <a:pPr lvl="1"/>
            <a:endParaRPr lang="en-US" altLang="en-US" dirty="0" smtClean="0"/>
          </a:p>
          <a:p>
            <a:endParaRPr lang="en-US" altLang="en-US" dirty="0" smtClean="0"/>
          </a:p>
          <a:p>
            <a:endParaRPr lang="en-US" altLang="en-US" dirty="0" smtClean="0"/>
          </a:p>
          <a:p>
            <a:r>
              <a:rPr lang="en-US" altLang="en-US" dirty="0" smtClean="0"/>
              <a:t>The </a:t>
            </a:r>
            <a:r>
              <a:rPr lang="en-US" altLang="en-US" dirty="0"/>
              <a:t>data triangle (real data) is regarded as a </a:t>
            </a:r>
            <a:r>
              <a:rPr lang="en-US" altLang="en-US" u="sng" dirty="0"/>
              <a:t>sample path</a:t>
            </a:r>
            <a:r>
              <a:rPr lang="en-US" altLang="en-US" dirty="0"/>
              <a:t> from the identified model that fits (different) normal distributions to each cell. </a:t>
            </a:r>
            <a:endParaRPr lang="en-US" altLang="en-US" dirty="0" smtClean="0"/>
          </a:p>
          <a:p>
            <a:endParaRPr lang="en-US" altLang="en-US" dirty="0"/>
          </a:p>
          <a:p>
            <a:r>
              <a:rPr lang="en-US" altLang="en-US" u="sng" dirty="0" smtClean="0"/>
              <a:t/>
            </a:r>
            <a:br>
              <a:rPr lang="en-US" altLang="en-US" u="sng" dirty="0" smtClean="0"/>
            </a:br>
            <a:endParaRPr lang="en-US" altLang="en-US" b="1" u="sng" dirty="0" smtClean="0"/>
          </a:p>
          <a:p>
            <a:r>
              <a:rPr lang="en-US" altLang="en-US" b="1" u="sng" dirty="0" smtClean="0"/>
              <a:t>Simulated </a:t>
            </a:r>
            <a:r>
              <a:rPr lang="en-US" altLang="en-US" b="1" u="sng" dirty="0"/>
              <a:t>triangles from the identified </a:t>
            </a:r>
            <a:r>
              <a:rPr lang="en-US" altLang="en-US" b="1" u="sng" dirty="0" smtClean="0"/>
              <a:t>good model </a:t>
            </a:r>
            <a:r>
              <a:rPr lang="en-US" altLang="en-US" b="1" u="sng" dirty="0"/>
              <a:t>are indistinguishable </a:t>
            </a:r>
            <a:r>
              <a:rPr lang="en-US" altLang="en-US" b="1" u="sng" dirty="0" smtClean="0"/>
              <a:t>from </a:t>
            </a:r>
            <a:r>
              <a:rPr lang="en-US" altLang="en-US" b="1" u="sng" dirty="0"/>
              <a:t>the real data.</a:t>
            </a:r>
          </a:p>
          <a:p>
            <a:pPr marL="285750" indent="-285750">
              <a:buFont typeface="Arial" panose="020B0604020202020204" pitchFamily="34" charset="0"/>
              <a:buChar char="•"/>
            </a:pPr>
            <a:endParaRPr lang="en-US" altLang="en-US" dirty="0"/>
          </a:p>
        </p:txBody>
      </p:sp>
    </p:spTree>
    <p:extLst>
      <p:ext uri="{BB962C8B-B14F-4D97-AF65-F5344CB8AC3E}">
        <p14:creationId xmlns:p14="http://schemas.microsoft.com/office/powerpoint/2010/main" val="1798022237"/>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a:xfrm>
            <a:off x="461765" y="0"/>
            <a:ext cx="8982471" cy="764704"/>
          </a:xfrm>
        </p:spPr>
        <p:txBody>
          <a:bodyPr/>
          <a:lstStyle/>
          <a:p>
            <a:pPr algn="ctr" eaLnBrk="1" hangingPunct="1"/>
            <a:r>
              <a:rPr lang="en-GB" dirty="0" smtClean="0"/>
              <a:t>Updating, monitoring and the CDR</a:t>
            </a:r>
            <a:endParaRPr lang="en-US" dirty="0" smtClean="0"/>
          </a:p>
        </p:txBody>
      </p:sp>
      <p:sp>
        <p:nvSpPr>
          <p:cNvPr id="8196" name="Slide Number Placeholder 4"/>
          <p:cNvSpPr>
            <a:spLocks noGrp="1"/>
          </p:cNvSpPr>
          <p:nvPr>
            <p:ph type="sldNum" sz="quarter" idx="12"/>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DEAC2D0F-53BF-45CD-8AA0-FC688D0DB8D1}" type="slidenum">
              <a:rPr lang="en-US"/>
              <a:pPr fontAlgn="base">
                <a:spcBef>
                  <a:spcPct val="0"/>
                </a:spcBef>
                <a:spcAft>
                  <a:spcPct val="0"/>
                </a:spcAft>
                <a:defRPr/>
              </a:pPr>
              <a:t>73</a:t>
            </a:fld>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4648" y="1292099"/>
            <a:ext cx="6125156" cy="4945213"/>
          </a:xfrm>
          <a:prstGeom prst="rect">
            <a:avLst/>
          </a:prstGeom>
        </p:spPr>
      </p:pic>
      <p:sp>
        <p:nvSpPr>
          <p:cNvPr id="3" name="TextBox 2"/>
          <p:cNvSpPr txBox="1"/>
          <p:nvPr/>
        </p:nvSpPr>
        <p:spPr>
          <a:xfrm>
            <a:off x="344488" y="692696"/>
            <a:ext cx="7848872" cy="369332"/>
          </a:xfrm>
          <a:prstGeom prst="rect">
            <a:avLst/>
          </a:prstGeom>
          <a:noFill/>
        </p:spPr>
        <p:txBody>
          <a:bodyPr wrap="square" rtlCol="0">
            <a:spAutoFit/>
          </a:bodyPr>
          <a:lstStyle/>
          <a:p>
            <a:r>
              <a:rPr lang="en-GB" dirty="0"/>
              <a:t>What </a:t>
            </a:r>
            <a:r>
              <a:rPr lang="en-GB" dirty="0" smtClean="0"/>
              <a:t>is the </a:t>
            </a:r>
            <a:r>
              <a:rPr lang="en-GB" dirty="0"/>
              <a:t>CDR</a:t>
            </a:r>
            <a:r>
              <a:rPr lang="en-GB" dirty="0" smtClean="0"/>
              <a:t>? “Claims development result”</a:t>
            </a:r>
            <a:endParaRPr lang="en-AU" dirty="0"/>
          </a:p>
        </p:txBody>
      </p:sp>
    </p:spTree>
    <p:extLst>
      <p:ext uri="{BB962C8B-B14F-4D97-AF65-F5344CB8AC3E}">
        <p14:creationId xmlns:p14="http://schemas.microsoft.com/office/powerpoint/2010/main" val="1699178910"/>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pPr algn="ctr" eaLnBrk="1" hangingPunct="1"/>
            <a:r>
              <a:rPr lang="en-US" dirty="0" smtClean="0"/>
              <a:t>Consistent estimates of prior year ultimates</a:t>
            </a:r>
            <a:br>
              <a:rPr lang="en-US" dirty="0" smtClean="0"/>
            </a:br>
            <a:r>
              <a:rPr lang="en-US" dirty="0" smtClean="0"/>
              <a:t>and SII metrics on updating</a:t>
            </a:r>
          </a:p>
        </p:txBody>
      </p:sp>
      <p:sp>
        <p:nvSpPr>
          <p:cNvPr id="8196" name="Slide Number Placeholder 4"/>
          <p:cNvSpPr>
            <a:spLocks noGrp="1"/>
          </p:cNvSpPr>
          <p:nvPr>
            <p:ph type="sldNum" sz="quarter" idx="12"/>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5C8D94CB-3928-41B9-9D99-1A4D2E807472}" type="slidenum">
              <a:rPr lang="en-US"/>
              <a:pPr fontAlgn="base">
                <a:spcBef>
                  <a:spcPct val="0"/>
                </a:spcBef>
                <a:spcAft>
                  <a:spcPct val="0"/>
                </a:spcAft>
                <a:defRPr/>
              </a:pPr>
              <a:t>74</a:t>
            </a:fld>
            <a:endParaRPr lang="en-US"/>
          </a:p>
        </p:txBody>
      </p:sp>
      <p:pic>
        <p:nvPicPr>
          <p:cNvPr id="6" name="Picture 2" descr="C:\Users\Giles\AppData\Local\Temp\SNAGHTML31278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008" y="1628800"/>
            <a:ext cx="5130866" cy="41764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Users\Giles\AppData\Local\Temp\SNAGHTML33a89e.PNG"/>
          <p:cNvPicPr/>
          <p:nvPr/>
        </p:nvPicPr>
        <p:blipFill>
          <a:blip r:embed="rId3">
            <a:extLst>
              <a:ext uri="{28A0092B-C50C-407E-A947-70E740481C1C}">
                <a14:useLocalDpi xmlns:a14="http://schemas.microsoft.com/office/drawing/2010/main" val="0"/>
              </a:ext>
            </a:extLst>
          </a:blip>
          <a:srcRect/>
          <a:stretch>
            <a:fillRect/>
          </a:stretch>
        </p:blipFill>
        <p:spPr bwMode="auto">
          <a:xfrm>
            <a:off x="5202874" y="1628800"/>
            <a:ext cx="4646670" cy="4176464"/>
          </a:xfrm>
          <a:prstGeom prst="rect">
            <a:avLst/>
          </a:prstGeom>
          <a:noFill/>
          <a:ln>
            <a:noFill/>
          </a:ln>
        </p:spPr>
      </p:pic>
    </p:spTree>
    <p:extLst>
      <p:ext uri="{BB962C8B-B14F-4D97-AF65-F5344CB8AC3E}">
        <p14:creationId xmlns:p14="http://schemas.microsoft.com/office/powerpoint/2010/main" val="3608539078"/>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algn="ctr" eaLnBrk="1" hangingPunct="1"/>
            <a:r>
              <a:rPr lang="en-US" dirty="0" smtClean="0"/>
              <a:t>Consistent estimates of prior year ultimates</a:t>
            </a:r>
            <a:br>
              <a:rPr lang="en-US" dirty="0" smtClean="0"/>
            </a:br>
            <a:r>
              <a:rPr lang="en-US" dirty="0" smtClean="0"/>
              <a:t>and SII metrics updating</a:t>
            </a:r>
          </a:p>
        </p:txBody>
      </p:sp>
      <p:sp>
        <p:nvSpPr>
          <p:cNvPr id="8196" name="Slide Number Placeholder 4"/>
          <p:cNvSpPr>
            <a:spLocks noGrp="1"/>
          </p:cNvSpPr>
          <p:nvPr>
            <p:ph type="sldNum" sz="quarter" idx="12"/>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4B7307C6-2082-49A9-8863-6AACDDF0F5EF}" type="slidenum">
              <a:rPr lang="en-US"/>
              <a:pPr fontAlgn="base">
                <a:spcBef>
                  <a:spcPct val="0"/>
                </a:spcBef>
                <a:spcAft>
                  <a:spcPct val="0"/>
                </a:spcAft>
                <a:defRPr/>
              </a:pPr>
              <a:t>75</a:t>
            </a:fld>
            <a:endParaRPr lang="en-US"/>
          </a:p>
        </p:txBody>
      </p:sp>
      <p:sp>
        <p:nvSpPr>
          <p:cNvPr id="60423" name="TextBox 6"/>
          <p:cNvSpPr txBox="1">
            <a:spLocks noChangeArrowheads="1"/>
          </p:cNvSpPr>
          <p:nvPr/>
        </p:nvSpPr>
        <p:spPr bwMode="auto">
          <a:xfrm>
            <a:off x="5432572" y="1305630"/>
            <a:ext cx="2376265" cy="1200329"/>
          </a:xfrm>
          <a:prstGeom prst="rect">
            <a:avLst/>
          </a:prstGeom>
          <a:noFill/>
          <a:ln w="9525">
            <a:noFill/>
            <a:miter lim="800000"/>
            <a:headEnd/>
            <a:tailEnd/>
          </a:ln>
        </p:spPr>
        <p:txBody>
          <a:bodyPr wrap="square">
            <a:spAutoFit/>
          </a:bodyPr>
          <a:lstStyle/>
          <a:p>
            <a:r>
              <a:rPr lang="en-US" b="1" dirty="0"/>
              <a:t>Calendar year trend has not changed </a:t>
            </a:r>
            <a:r>
              <a:rPr lang="en-US" b="1" dirty="0" smtClean="0"/>
              <a:t>significantly </a:t>
            </a:r>
            <a:r>
              <a:rPr lang="en-US" b="1" dirty="0"/>
              <a:t>on updating</a:t>
            </a:r>
          </a:p>
        </p:txBody>
      </p:sp>
      <p:sp>
        <p:nvSpPr>
          <p:cNvPr id="7" name="TextBox 6"/>
          <p:cNvSpPr txBox="1"/>
          <p:nvPr/>
        </p:nvSpPr>
        <p:spPr>
          <a:xfrm>
            <a:off x="920552" y="1556792"/>
            <a:ext cx="3816424" cy="1484065"/>
          </a:xfrm>
          <a:prstGeom prst="rect">
            <a:avLst/>
          </a:prstGeom>
          <a:noFill/>
        </p:spPr>
        <p:txBody>
          <a:bodyPr wrap="square" rtlCol="0">
            <a:spAutoFit/>
          </a:bodyPr>
          <a:lstStyle/>
          <a:p>
            <a:endParaRPr lang="en-AU" dirty="0"/>
          </a:p>
        </p:txBody>
      </p:sp>
      <p:pic>
        <p:nvPicPr>
          <p:cNvPr id="9" name="Picture 8" descr="C:\Users\Giles\AppData\Local\Temp\SNAGHTML35930c.PNG"/>
          <p:cNvPicPr/>
          <p:nvPr/>
        </p:nvPicPr>
        <p:blipFill>
          <a:blip r:embed="rId2">
            <a:extLst>
              <a:ext uri="{28A0092B-C50C-407E-A947-70E740481C1C}">
                <a14:useLocalDpi xmlns:a14="http://schemas.microsoft.com/office/drawing/2010/main" val="0"/>
              </a:ext>
            </a:extLst>
          </a:blip>
          <a:srcRect/>
          <a:stretch>
            <a:fillRect/>
          </a:stretch>
        </p:blipFill>
        <p:spPr bwMode="auto">
          <a:xfrm>
            <a:off x="1370024" y="1305630"/>
            <a:ext cx="3714750" cy="3305175"/>
          </a:xfrm>
          <a:prstGeom prst="rect">
            <a:avLst/>
          </a:prstGeom>
          <a:noFill/>
          <a:ln>
            <a:noFill/>
          </a:ln>
        </p:spPr>
      </p:pic>
      <p:pic>
        <p:nvPicPr>
          <p:cNvPr id="12" name="Picture 11" descr="C:\Users\Giles\AppData\Local\Temp\SNAGHTML350905.PNG"/>
          <p:cNvPicPr/>
          <p:nvPr/>
        </p:nvPicPr>
        <p:blipFill>
          <a:blip r:embed="rId3">
            <a:extLst>
              <a:ext uri="{28A0092B-C50C-407E-A947-70E740481C1C}">
                <a14:useLocalDpi xmlns:a14="http://schemas.microsoft.com/office/drawing/2010/main" val="0"/>
              </a:ext>
            </a:extLst>
          </a:blip>
          <a:srcRect/>
          <a:stretch>
            <a:fillRect/>
          </a:stretch>
        </p:blipFill>
        <p:spPr bwMode="auto">
          <a:xfrm>
            <a:off x="4953000" y="2555966"/>
            <a:ext cx="3888432" cy="3537330"/>
          </a:xfrm>
          <a:prstGeom prst="rect">
            <a:avLst/>
          </a:prstGeom>
          <a:noFill/>
          <a:ln>
            <a:noFill/>
          </a:ln>
        </p:spPr>
      </p:pic>
    </p:spTree>
    <p:extLst>
      <p:ext uri="{BB962C8B-B14F-4D97-AF65-F5344CB8AC3E}">
        <p14:creationId xmlns:p14="http://schemas.microsoft.com/office/powerpoint/2010/main" val="190617610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pPr algn="ctr" eaLnBrk="1" hangingPunct="1"/>
            <a:r>
              <a:rPr lang="en-US" dirty="0" smtClean="0"/>
              <a:t>Consistent estimates of prior year ultimates</a:t>
            </a:r>
            <a:br>
              <a:rPr lang="en-US" dirty="0" smtClean="0"/>
            </a:br>
            <a:r>
              <a:rPr lang="en-US" dirty="0" smtClean="0"/>
              <a:t>and SII metrics updating</a:t>
            </a:r>
          </a:p>
        </p:txBody>
      </p:sp>
      <p:sp>
        <p:nvSpPr>
          <p:cNvPr id="8196" name="Slide Number Placeholder 4"/>
          <p:cNvSpPr>
            <a:spLocks noGrp="1"/>
          </p:cNvSpPr>
          <p:nvPr>
            <p:ph type="sldNum" sz="quarter" idx="12"/>
          </p:nvPr>
        </p:nvSpPr>
        <p:spPr bwMode="auto">
          <a:ln>
            <a:miter lim="800000"/>
            <a:headEnd/>
            <a:tailEnd/>
          </a:ln>
        </p:spPr>
        <p:txBody>
          <a:bodyPr numCol="1" compatLnSpc="1">
            <a:prstTxWarp prst="textNoShape">
              <a:avLst/>
            </a:prstTxWarp>
          </a:bodyPr>
          <a:lstStyle/>
          <a:p>
            <a:pPr fontAlgn="base">
              <a:spcBef>
                <a:spcPct val="0"/>
              </a:spcBef>
              <a:spcAft>
                <a:spcPct val="0"/>
              </a:spcAft>
              <a:defRPr/>
            </a:pPr>
            <a:fld id="{4B7307C6-2082-49A9-8863-6AACDDF0F5EF}" type="slidenum">
              <a:rPr lang="en-US"/>
              <a:pPr fontAlgn="base">
                <a:spcBef>
                  <a:spcPct val="0"/>
                </a:spcBef>
                <a:spcAft>
                  <a:spcPct val="0"/>
                </a:spcAft>
                <a:defRPr/>
              </a:pPr>
              <a:t>76</a:t>
            </a:fld>
            <a:endParaRPr lang="en-US"/>
          </a:p>
        </p:txBody>
      </p:sp>
      <p:sp>
        <p:nvSpPr>
          <p:cNvPr id="7" name="TextBox 6"/>
          <p:cNvSpPr txBox="1"/>
          <p:nvPr/>
        </p:nvSpPr>
        <p:spPr>
          <a:xfrm>
            <a:off x="920552" y="1556792"/>
            <a:ext cx="3816424" cy="1484065"/>
          </a:xfrm>
          <a:prstGeom prst="rect">
            <a:avLst/>
          </a:prstGeom>
          <a:noFill/>
        </p:spPr>
        <p:txBody>
          <a:bodyPr wrap="square" rtlCol="0">
            <a:spAutoFit/>
          </a:bodyPr>
          <a:lstStyle/>
          <a:p>
            <a:endParaRPr lang="en-AU"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67054" y="1399493"/>
            <a:ext cx="4419483" cy="4564923"/>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1804" y="1399493"/>
            <a:ext cx="4435172" cy="4581128"/>
          </a:xfrm>
          <a:prstGeom prst="rect">
            <a:avLst/>
          </a:prstGeom>
        </p:spPr>
      </p:pic>
    </p:spTree>
    <p:extLst>
      <p:ext uri="{BB962C8B-B14F-4D97-AF65-F5344CB8AC3E}">
        <p14:creationId xmlns:p14="http://schemas.microsoft.com/office/powerpoint/2010/main" val="908367123"/>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654966" y="5247"/>
            <a:ext cx="8982471" cy="1143000"/>
          </a:xfrm>
        </p:spPr>
        <p:txBody>
          <a:bodyPr/>
          <a:lstStyle/>
          <a:p>
            <a:r>
              <a:rPr lang="en-US" sz="2400" dirty="0" smtClean="0"/>
              <a:t>Consistent Estimates of prior year </a:t>
            </a:r>
            <a:r>
              <a:rPr lang="en-US" sz="2400" dirty="0" err="1" smtClean="0"/>
              <a:t>ultimates</a:t>
            </a:r>
            <a:r>
              <a:rPr lang="en-US" sz="2400" dirty="0" smtClean="0"/>
              <a:t> on updating</a:t>
            </a:r>
          </a:p>
        </p:txBody>
      </p:sp>
      <p:sp>
        <p:nvSpPr>
          <p:cNvPr id="4" name="Slide Number Placeholder 3"/>
          <p:cNvSpPr>
            <a:spLocks noGrp="1"/>
          </p:cNvSpPr>
          <p:nvPr>
            <p:ph type="sldNum" sz="quarter" idx="12"/>
          </p:nvPr>
        </p:nvSpPr>
        <p:spPr/>
        <p:txBody>
          <a:bodyPr/>
          <a:lstStyle/>
          <a:p>
            <a:pPr>
              <a:defRPr/>
            </a:pPr>
            <a:fld id="{B63F4655-6401-4478-96EB-17E196BE6765}" type="slidenum">
              <a:rPr lang="en-US"/>
              <a:pPr>
                <a:defRPr/>
              </a:pPr>
              <a:t>77</a:t>
            </a:fld>
            <a:endParaRPr lang="en-US"/>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094" y="1268760"/>
            <a:ext cx="1924214" cy="355868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8370" y="1268760"/>
            <a:ext cx="1931643" cy="374441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25613" y="1268760"/>
            <a:ext cx="1939073" cy="3744416"/>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41837" y="1268760"/>
            <a:ext cx="1931643" cy="3744416"/>
          </a:xfrm>
          <a:prstGeom prst="rect">
            <a:avLst/>
          </a:prstGeom>
        </p:spPr>
      </p:pic>
      <p:sp>
        <p:nvSpPr>
          <p:cNvPr id="13" name="TextBox 12"/>
          <p:cNvSpPr txBox="1"/>
          <p:nvPr/>
        </p:nvSpPr>
        <p:spPr>
          <a:xfrm>
            <a:off x="654966" y="836712"/>
            <a:ext cx="1959942" cy="369332"/>
          </a:xfrm>
          <a:prstGeom prst="rect">
            <a:avLst/>
          </a:prstGeom>
          <a:noFill/>
        </p:spPr>
        <p:txBody>
          <a:bodyPr wrap="square" rtlCol="0">
            <a:spAutoFit/>
          </a:bodyPr>
          <a:lstStyle/>
          <a:p>
            <a:r>
              <a:rPr lang="en-AU" u="sng" dirty="0" smtClean="0"/>
              <a:t>Original Forecast</a:t>
            </a:r>
            <a:endParaRPr lang="en-AU" u="sng" dirty="0"/>
          </a:p>
        </p:txBody>
      </p:sp>
      <p:sp>
        <p:nvSpPr>
          <p:cNvPr id="19" name="TextBox 18"/>
          <p:cNvSpPr txBox="1"/>
          <p:nvPr/>
        </p:nvSpPr>
        <p:spPr>
          <a:xfrm>
            <a:off x="5529064" y="836712"/>
            <a:ext cx="1959942" cy="369332"/>
          </a:xfrm>
          <a:prstGeom prst="rect">
            <a:avLst/>
          </a:prstGeom>
          <a:noFill/>
        </p:spPr>
        <p:txBody>
          <a:bodyPr wrap="square" rtlCol="0">
            <a:spAutoFit/>
          </a:bodyPr>
          <a:lstStyle/>
          <a:p>
            <a:r>
              <a:rPr lang="en-AU" u="sng" dirty="0" smtClean="0"/>
              <a:t>On Updating</a:t>
            </a:r>
            <a:endParaRPr lang="en-AU" u="sng" dirty="0"/>
          </a:p>
        </p:txBody>
      </p:sp>
      <p:sp>
        <p:nvSpPr>
          <p:cNvPr id="14" name="TextBox 13"/>
          <p:cNvSpPr txBox="1"/>
          <p:nvPr/>
        </p:nvSpPr>
        <p:spPr>
          <a:xfrm>
            <a:off x="742700" y="4866113"/>
            <a:ext cx="1872208" cy="276999"/>
          </a:xfrm>
          <a:prstGeom prst="rect">
            <a:avLst/>
          </a:prstGeom>
          <a:noFill/>
        </p:spPr>
        <p:txBody>
          <a:bodyPr wrap="square" rtlCol="0">
            <a:spAutoFit/>
          </a:bodyPr>
          <a:lstStyle/>
          <a:p>
            <a:r>
              <a:rPr lang="en-AU" sz="1200" dirty="0" smtClean="0"/>
              <a:t>8% projected CY trend</a:t>
            </a:r>
            <a:endParaRPr lang="en-AU" sz="1200" dirty="0"/>
          </a:p>
        </p:txBody>
      </p:sp>
      <p:sp>
        <p:nvSpPr>
          <p:cNvPr id="20" name="TextBox 19"/>
          <p:cNvSpPr txBox="1"/>
          <p:nvPr/>
        </p:nvSpPr>
        <p:spPr>
          <a:xfrm>
            <a:off x="3407805" y="5013194"/>
            <a:ext cx="1872208" cy="276999"/>
          </a:xfrm>
          <a:prstGeom prst="rect">
            <a:avLst/>
          </a:prstGeom>
          <a:noFill/>
        </p:spPr>
        <p:txBody>
          <a:bodyPr wrap="square" rtlCol="0">
            <a:spAutoFit/>
          </a:bodyPr>
          <a:lstStyle/>
          <a:p>
            <a:r>
              <a:rPr lang="en-AU" sz="1200" dirty="0" smtClean="0"/>
              <a:t>0% projected CY trend</a:t>
            </a:r>
            <a:endParaRPr lang="en-AU" sz="1200" dirty="0"/>
          </a:p>
        </p:txBody>
      </p:sp>
      <p:sp>
        <p:nvSpPr>
          <p:cNvPr id="21" name="TextBox 20"/>
          <p:cNvSpPr txBox="1"/>
          <p:nvPr/>
        </p:nvSpPr>
        <p:spPr>
          <a:xfrm>
            <a:off x="5406039" y="5013194"/>
            <a:ext cx="1872208" cy="276999"/>
          </a:xfrm>
          <a:prstGeom prst="rect">
            <a:avLst/>
          </a:prstGeom>
          <a:noFill/>
        </p:spPr>
        <p:txBody>
          <a:bodyPr wrap="square" rtlCol="0">
            <a:spAutoFit/>
          </a:bodyPr>
          <a:lstStyle/>
          <a:p>
            <a:r>
              <a:rPr lang="en-AU" sz="1200" dirty="0" smtClean="0"/>
              <a:t>8% projected CY trend</a:t>
            </a:r>
            <a:endParaRPr lang="en-AU" sz="1200" dirty="0"/>
          </a:p>
        </p:txBody>
      </p:sp>
      <p:sp>
        <p:nvSpPr>
          <p:cNvPr id="22" name="TextBox 21"/>
          <p:cNvSpPr txBox="1"/>
          <p:nvPr/>
        </p:nvSpPr>
        <p:spPr>
          <a:xfrm>
            <a:off x="7414865" y="5013194"/>
            <a:ext cx="1872208" cy="276999"/>
          </a:xfrm>
          <a:prstGeom prst="rect">
            <a:avLst/>
          </a:prstGeom>
          <a:noFill/>
        </p:spPr>
        <p:txBody>
          <a:bodyPr wrap="square" rtlCol="0">
            <a:spAutoFit/>
          </a:bodyPr>
          <a:lstStyle/>
          <a:p>
            <a:r>
              <a:rPr lang="en-AU" sz="1200" dirty="0" smtClean="0"/>
              <a:t>20% projected CY trend</a:t>
            </a:r>
            <a:endParaRPr lang="en-AU" sz="1200" dirty="0"/>
          </a:p>
        </p:txBody>
      </p:sp>
      <p:sp>
        <p:nvSpPr>
          <p:cNvPr id="15" name="TextBox 14"/>
          <p:cNvSpPr txBox="1"/>
          <p:nvPr/>
        </p:nvSpPr>
        <p:spPr>
          <a:xfrm>
            <a:off x="742700" y="5373216"/>
            <a:ext cx="8384234" cy="707886"/>
          </a:xfrm>
          <a:prstGeom prst="rect">
            <a:avLst/>
          </a:prstGeom>
          <a:noFill/>
        </p:spPr>
        <p:txBody>
          <a:bodyPr wrap="square" rtlCol="0">
            <a:spAutoFit/>
          </a:bodyPr>
          <a:lstStyle/>
          <a:p>
            <a:r>
              <a:rPr lang="en-AU" sz="2000" dirty="0" smtClean="0"/>
              <a:t>For forecast mean ultimates to be consistent you require a </a:t>
            </a:r>
            <a:r>
              <a:rPr lang="en-AU" sz="2000" u="sng" dirty="0" smtClean="0"/>
              <a:t>consistent model</a:t>
            </a:r>
            <a:r>
              <a:rPr lang="en-AU" sz="2000" dirty="0" smtClean="0"/>
              <a:t> and </a:t>
            </a:r>
            <a:r>
              <a:rPr lang="en-AU" sz="2000" u="sng" dirty="0" smtClean="0"/>
              <a:t>consistent assumptions about the future</a:t>
            </a:r>
            <a:r>
              <a:rPr lang="en-AU" sz="2000" dirty="0" smtClean="0"/>
              <a:t>.</a:t>
            </a:r>
            <a:endParaRPr lang="en-AU" sz="2000" dirty="0"/>
          </a:p>
        </p:txBody>
      </p:sp>
      <p:sp>
        <p:nvSpPr>
          <p:cNvPr id="17" name="Rectangle 16"/>
          <p:cNvSpPr/>
          <p:nvPr/>
        </p:nvSpPr>
        <p:spPr>
          <a:xfrm>
            <a:off x="1856656" y="4253102"/>
            <a:ext cx="720080" cy="184010"/>
          </a:xfrm>
          <a:prstGeom prst="rect">
            <a:avLst/>
          </a:prstGeom>
          <a:noFill/>
          <a:ln w="57150">
            <a:solidFill>
              <a:srgbClr val="C81E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Rectangle 24"/>
          <p:cNvSpPr/>
          <p:nvPr/>
        </p:nvSpPr>
        <p:spPr>
          <a:xfrm>
            <a:off x="4528382" y="4253102"/>
            <a:ext cx="720080" cy="184010"/>
          </a:xfrm>
          <a:prstGeom prst="rect">
            <a:avLst/>
          </a:prstGeom>
          <a:noFill/>
          <a:ln w="57150">
            <a:solidFill>
              <a:srgbClr val="C81E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6" name="Rectangle 25"/>
          <p:cNvSpPr/>
          <p:nvPr/>
        </p:nvSpPr>
        <p:spPr>
          <a:xfrm>
            <a:off x="6514668" y="4270255"/>
            <a:ext cx="720080" cy="184010"/>
          </a:xfrm>
          <a:prstGeom prst="rect">
            <a:avLst/>
          </a:prstGeom>
          <a:noFill/>
          <a:ln w="57150">
            <a:solidFill>
              <a:srgbClr val="C81E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7" name="Rectangle 26"/>
          <p:cNvSpPr/>
          <p:nvPr/>
        </p:nvSpPr>
        <p:spPr>
          <a:xfrm>
            <a:off x="8540316" y="4266841"/>
            <a:ext cx="720080" cy="184010"/>
          </a:xfrm>
          <a:prstGeom prst="rect">
            <a:avLst/>
          </a:prstGeom>
          <a:noFill/>
          <a:ln w="57150">
            <a:solidFill>
              <a:srgbClr val="C81E4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32091616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654966" y="5247"/>
            <a:ext cx="8982471" cy="1143000"/>
          </a:xfrm>
        </p:spPr>
        <p:txBody>
          <a:bodyPr/>
          <a:lstStyle/>
          <a:p>
            <a:r>
              <a:rPr lang="en-US" sz="2400" dirty="0" smtClean="0"/>
              <a:t>Consistent Estimates of prior year </a:t>
            </a:r>
            <a:r>
              <a:rPr lang="en-US" sz="2400" dirty="0" err="1" smtClean="0"/>
              <a:t>ultimates</a:t>
            </a:r>
            <a:r>
              <a:rPr lang="en-US" sz="2400" dirty="0" smtClean="0"/>
              <a:t> on updating</a:t>
            </a:r>
          </a:p>
        </p:txBody>
      </p:sp>
      <p:sp>
        <p:nvSpPr>
          <p:cNvPr id="4" name="Slide Number Placeholder 3"/>
          <p:cNvSpPr>
            <a:spLocks noGrp="1"/>
          </p:cNvSpPr>
          <p:nvPr>
            <p:ph type="sldNum" sz="quarter" idx="12"/>
          </p:nvPr>
        </p:nvSpPr>
        <p:spPr/>
        <p:txBody>
          <a:bodyPr/>
          <a:lstStyle/>
          <a:p>
            <a:pPr>
              <a:defRPr/>
            </a:pPr>
            <a:fld id="{B63F4655-6401-4478-96EB-17E196BE6765}" type="slidenum">
              <a:rPr lang="en-US"/>
              <a:pPr>
                <a:defRPr/>
              </a:pPr>
              <a:t>78</a:t>
            </a:fld>
            <a:endParaRPr lang="en-US"/>
          </a:p>
        </p:txBody>
      </p:sp>
      <p:sp>
        <p:nvSpPr>
          <p:cNvPr id="61446" name="TextBox 6"/>
          <p:cNvSpPr txBox="1">
            <a:spLocks noChangeArrowheads="1"/>
          </p:cNvSpPr>
          <p:nvPr/>
        </p:nvSpPr>
        <p:spPr bwMode="auto">
          <a:xfrm>
            <a:off x="56456" y="5517232"/>
            <a:ext cx="9793088" cy="646331"/>
          </a:xfrm>
          <a:prstGeom prst="rect">
            <a:avLst/>
          </a:prstGeom>
          <a:noFill/>
          <a:ln w="9525">
            <a:noFill/>
            <a:miter lim="800000"/>
            <a:headEnd/>
            <a:tailEnd/>
          </a:ln>
        </p:spPr>
        <p:txBody>
          <a:bodyPr wrap="square">
            <a:spAutoFit/>
          </a:bodyPr>
          <a:lstStyle/>
          <a:p>
            <a:pPr algn="ctr"/>
            <a:r>
              <a:rPr lang="en-US" dirty="0" smtClean="0"/>
              <a:t>At end 2012, Mean ultimate distribution 2012 = 64.6 and SD of ultimate distribution = 5.7</a:t>
            </a:r>
          </a:p>
          <a:p>
            <a:pPr algn="ctr"/>
            <a:r>
              <a:rPr lang="en-US" dirty="0" smtClean="0"/>
              <a:t>At </a:t>
            </a:r>
            <a:r>
              <a:rPr lang="en-US" dirty="0"/>
              <a:t>end </a:t>
            </a:r>
            <a:r>
              <a:rPr lang="en-US" dirty="0" smtClean="0"/>
              <a:t>2013, Mean ultimate distribution 2012 = 66.2 and SD of ultimate distribution = 4.2</a:t>
            </a:r>
            <a:endParaRPr lang="en-US" dirty="0"/>
          </a:p>
        </p:txBody>
      </p:sp>
      <p:pic>
        <p:nvPicPr>
          <p:cNvPr id="6" name="Picture 5" descr="C:\Users\Giles\AppData\Local\Temp\SNAGHTML37953d.PNG"/>
          <p:cNvPicPr/>
          <p:nvPr/>
        </p:nvPicPr>
        <p:blipFill>
          <a:blip r:embed="rId2">
            <a:extLst>
              <a:ext uri="{28A0092B-C50C-407E-A947-70E740481C1C}">
                <a14:useLocalDpi xmlns:a14="http://schemas.microsoft.com/office/drawing/2010/main" val="0"/>
              </a:ext>
            </a:extLst>
          </a:blip>
          <a:srcRect/>
          <a:stretch>
            <a:fillRect/>
          </a:stretch>
        </p:blipFill>
        <p:spPr bwMode="auto">
          <a:xfrm>
            <a:off x="56456" y="980728"/>
            <a:ext cx="5165487" cy="3391483"/>
          </a:xfrm>
          <a:prstGeom prst="rect">
            <a:avLst/>
          </a:prstGeom>
          <a:noFill/>
          <a:ln>
            <a:noFill/>
          </a:ln>
        </p:spPr>
      </p:pic>
      <p:pic>
        <p:nvPicPr>
          <p:cNvPr id="8" name="Picture 7" descr="C:\Users\Giles\AppData\Local\Temp\SNAGHTML3820d9.PNG"/>
          <p:cNvPicPr/>
          <p:nvPr/>
        </p:nvPicPr>
        <p:blipFill>
          <a:blip r:embed="rId3">
            <a:extLst>
              <a:ext uri="{28A0092B-C50C-407E-A947-70E740481C1C}">
                <a14:useLocalDpi xmlns:a14="http://schemas.microsoft.com/office/drawing/2010/main" val="0"/>
              </a:ext>
            </a:extLst>
          </a:blip>
          <a:srcRect/>
          <a:stretch>
            <a:fillRect/>
          </a:stretch>
        </p:blipFill>
        <p:spPr bwMode="auto">
          <a:xfrm>
            <a:off x="5053088" y="1013359"/>
            <a:ext cx="4873402" cy="3495761"/>
          </a:xfrm>
          <a:prstGeom prst="rect">
            <a:avLst/>
          </a:prstGeom>
          <a:noFill/>
          <a:ln>
            <a:noFill/>
          </a:ln>
        </p:spPr>
      </p:pic>
      <p:cxnSp>
        <p:nvCxnSpPr>
          <p:cNvPr id="10" name="Straight Arrow Connector 9"/>
          <p:cNvCxnSpPr/>
          <p:nvPr/>
        </p:nvCxnSpPr>
        <p:spPr>
          <a:xfrm flipH="1" flipV="1">
            <a:off x="6537176" y="3885552"/>
            <a:ext cx="864096" cy="1631680"/>
          </a:xfrm>
          <a:prstGeom prst="straightConnector1">
            <a:avLst/>
          </a:prstGeom>
          <a:ln w="57150">
            <a:solidFill>
              <a:srgbClr val="FF0000"/>
            </a:solidFill>
            <a:tailEnd type="triangle"/>
          </a:ln>
        </p:spPr>
        <p:style>
          <a:lnRef idx="1">
            <a:schemeClr val="accent3"/>
          </a:lnRef>
          <a:fillRef idx="0">
            <a:schemeClr val="accent3"/>
          </a:fillRef>
          <a:effectRef idx="0">
            <a:schemeClr val="accent3"/>
          </a:effectRef>
          <a:fontRef idx="minor">
            <a:schemeClr val="tx1"/>
          </a:fontRef>
        </p:style>
      </p:cxnSp>
      <p:cxnSp>
        <p:nvCxnSpPr>
          <p:cNvPr id="18" name="Straight Arrow Connector 17"/>
          <p:cNvCxnSpPr/>
          <p:nvPr/>
        </p:nvCxnSpPr>
        <p:spPr>
          <a:xfrm flipH="1" flipV="1">
            <a:off x="1551849" y="3853335"/>
            <a:ext cx="529822" cy="1661536"/>
          </a:xfrm>
          <a:prstGeom prst="straightConnector1">
            <a:avLst/>
          </a:prstGeom>
          <a:ln w="57150">
            <a:solidFill>
              <a:srgbClr val="FF0000"/>
            </a:solidFill>
            <a:tailEnd type="triangle"/>
          </a:ln>
        </p:spPr>
        <p:style>
          <a:lnRef idx="1">
            <a:schemeClr val="accent3"/>
          </a:lnRef>
          <a:fillRef idx="0">
            <a:schemeClr val="accent3"/>
          </a:fillRef>
          <a:effectRef idx="0">
            <a:schemeClr val="accent3"/>
          </a:effectRef>
          <a:fontRef idx="minor">
            <a:schemeClr val="tx1"/>
          </a:fontRef>
        </p:style>
      </p:cxnSp>
      <p:sp>
        <p:nvSpPr>
          <p:cNvPr id="2" name="TextBox 1"/>
          <p:cNvSpPr txBox="1"/>
          <p:nvPr/>
        </p:nvSpPr>
        <p:spPr>
          <a:xfrm>
            <a:off x="2936776" y="4725144"/>
            <a:ext cx="3240360" cy="646331"/>
          </a:xfrm>
          <a:prstGeom prst="rect">
            <a:avLst/>
          </a:prstGeom>
          <a:noFill/>
          <a:ln w="28575">
            <a:solidFill>
              <a:schemeClr val="tx1"/>
            </a:solidFill>
          </a:ln>
        </p:spPr>
        <p:txBody>
          <a:bodyPr wrap="square" rtlCol="0">
            <a:spAutoFit/>
          </a:bodyPr>
          <a:lstStyle/>
          <a:p>
            <a:r>
              <a:rPr lang="en-AU" dirty="0" smtClean="0"/>
              <a:t>Notice: estimates increasing. Future CY trend 9%</a:t>
            </a:r>
            <a:endParaRPr lang="en-AU" dirty="0"/>
          </a:p>
        </p:txBody>
      </p:sp>
    </p:spTree>
    <p:extLst>
      <p:ext uri="{BB962C8B-B14F-4D97-AF65-F5344CB8AC3E}">
        <p14:creationId xmlns:p14="http://schemas.microsoft.com/office/powerpoint/2010/main" val="2723812706"/>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a:xfrm>
            <a:off x="654966" y="5247"/>
            <a:ext cx="8982471" cy="1143000"/>
          </a:xfrm>
        </p:spPr>
        <p:txBody>
          <a:bodyPr/>
          <a:lstStyle/>
          <a:p>
            <a:r>
              <a:rPr lang="en-US" sz="2400" dirty="0" smtClean="0"/>
              <a:t>Consistent Estimates of prior year </a:t>
            </a:r>
            <a:r>
              <a:rPr lang="en-US" sz="2400" dirty="0" err="1" smtClean="0"/>
              <a:t>ultimates</a:t>
            </a:r>
            <a:r>
              <a:rPr lang="en-US" sz="2400" dirty="0" smtClean="0"/>
              <a:t> on updating</a:t>
            </a:r>
          </a:p>
        </p:txBody>
      </p:sp>
      <p:sp>
        <p:nvSpPr>
          <p:cNvPr id="4" name="Slide Number Placeholder 3"/>
          <p:cNvSpPr>
            <a:spLocks noGrp="1"/>
          </p:cNvSpPr>
          <p:nvPr>
            <p:ph type="sldNum" sz="quarter" idx="12"/>
          </p:nvPr>
        </p:nvSpPr>
        <p:spPr/>
        <p:txBody>
          <a:bodyPr/>
          <a:lstStyle/>
          <a:p>
            <a:pPr>
              <a:defRPr/>
            </a:pPr>
            <a:fld id="{B63F4655-6401-4478-96EB-17E196BE6765}" type="slidenum">
              <a:rPr lang="en-US"/>
              <a:pPr>
                <a:defRPr/>
              </a:pPr>
              <a:t>79</a:t>
            </a:fld>
            <a:endParaRPr lang="en-US"/>
          </a:p>
        </p:txBody>
      </p:sp>
      <p:sp>
        <p:nvSpPr>
          <p:cNvPr id="61446" name="TextBox 6"/>
          <p:cNvSpPr txBox="1">
            <a:spLocks noChangeArrowheads="1"/>
          </p:cNvSpPr>
          <p:nvPr/>
        </p:nvSpPr>
        <p:spPr bwMode="auto">
          <a:xfrm>
            <a:off x="56456" y="5517232"/>
            <a:ext cx="9793088" cy="646331"/>
          </a:xfrm>
          <a:prstGeom prst="rect">
            <a:avLst/>
          </a:prstGeom>
          <a:noFill/>
          <a:ln w="9525">
            <a:noFill/>
            <a:miter lim="800000"/>
            <a:headEnd/>
            <a:tailEnd/>
          </a:ln>
        </p:spPr>
        <p:txBody>
          <a:bodyPr wrap="square">
            <a:spAutoFit/>
          </a:bodyPr>
          <a:lstStyle/>
          <a:p>
            <a:pPr algn="ctr"/>
            <a:r>
              <a:rPr lang="en-US" dirty="0" smtClean="0"/>
              <a:t>At end 2012, Mean ultimate distribution 2012 = 64.6 and SD of ultimate distribution = 5.7</a:t>
            </a:r>
          </a:p>
          <a:p>
            <a:pPr algn="ctr"/>
            <a:r>
              <a:rPr lang="en-US" dirty="0" smtClean="0"/>
              <a:t>At </a:t>
            </a:r>
            <a:r>
              <a:rPr lang="en-US" dirty="0"/>
              <a:t>end </a:t>
            </a:r>
            <a:r>
              <a:rPr lang="en-US" dirty="0" smtClean="0"/>
              <a:t>2013, Mean ultimate distribution 2012 = 66.2 and SD of ultimate distribution = 4.2</a:t>
            </a:r>
            <a:endParaRPr lang="en-US" dirty="0"/>
          </a:p>
        </p:txBody>
      </p:sp>
      <p:pic>
        <p:nvPicPr>
          <p:cNvPr id="6" name="Picture 5" descr="C:\Users\Giles\AppData\Local\Temp\SNAGHTML37953d.PNG"/>
          <p:cNvPicPr/>
          <p:nvPr/>
        </p:nvPicPr>
        <p:blipFill>
          <a:blip r:embed="rId2">
            <a:extLst>
              <a:ext uri="{28A0092B-C50C-407E-A947-70E740481C1C}">
                <a14:useLocalDpi xmlns:a14="http://schemas.microsoft.com/office/drawing/2010/main" val="0"/>
              </a:ext>
            </a:extLst>
          </a:blip>
          <a:srcRect/>
          <a:stretch>
            <a:fillRect/>
          </a:stretch>
        </p:blipFill>
        <p:spPr bwMode="auto">
          <a:xfrm>
            <a:off x="56456" y="980728"/>
            <a:ext cx="5165487" cy="3391483"/>
          </a:xfrm>
          <a:prstGeom prst="rect">
            <a:avLst/>
          </a:prstGeom>
          <a:noFill/>
          <a:ln>
            <a:noFill/>
          </a:ln>
        </p:spPr>
      </p:pic>
      <p:pic>
        <p:nvPicPr>
          <p:cNvPr id="8" name="Picture 7" descr="C:\Users\Giles\AppData\Local\Temp\SNAGHTML3820d9.PNG"/>
          <p:cNvPicPr/>
          <p:nvPr/>
        </p:nvPicPr>
        <p:blipFill>
          <a:blip r:embed="rId3">
            <a:extLst>
              <a:ext uri="{28A0092B-C50C-407E-A947-70E740481C1C}">
                <a14:useLocalDpi xmlns:a14="http://schemas.microsoft.com/office/drawing/2010/main" val="0"/>
              </a:ext>
            </a:extLst>
          </a:blip>
          <a:srcRect/>
          <a:stretch>
            <a:fillRect/>
          </a:stretch>
        </p:blipFill>
        <p:spPr bwMode="auto">
          <a:xfrm>
            <a:off x="5053088" y="1013359"/>
            <a:ext cx="4873402" cy="3495761"/>
          </a:xfrm>
          <a:prstGeom prst="rect">
            <a:avLst/>
          </a:prstGeom>
          <a:noFill/>
          <a:ln>
            <a:noFill/>
          </a:ln>
        </p:spPr>
      </p:pic>
      <p:cxnSp>
        <p:nvCxnSpPr>
          <p:cNvPr id="3" name="Straight Arrow Connector 2"/>
          <p:cNvCxnSpPr/>
          <p:nvPr/>
        </p:nvCxnSpPr>
        <p:spPr>
          <a:xfrm flipV="1">
            <a:off x="3737855" y="3858093"/>
            <a:ext cx="346111" cy="768332"/>
          </a:xfrm>
          <a:prstGeom prst="straightConnector1">
            <a:avLst/>
          </a:prstGeom>
          <a:ln w="57150">
            <a:solidFill>
              <a:schemeClr val="accent5">
                <a:lumMod val="60000"/>
                <a:lumOff val="40000"/>
              </a:schemeClr>
            </a:solidFill>
            <a:tailEnd type="triangle"/>
          </a:ln>
        </p:spPr>
        <p:style>
          <a:lnRef idx="1">
            <a:schemeClr val="accent3"/>
          </a:lnRef>
          <a:fillRef idx="0">
            <a:schemeClr val="accent3"/>
          </a:fillRef>
          <a:effectRef idx="0">
            <a:schemeClr val="accent3"/>
          </a:effectRef>
          <a:fontRef idx="minor">
            <a:schemeClr val="tx1"/>
          </a:fontRef>
        </p:style>
      </p:cxnSp>
      <p:cxnSp>
        <p:nvCxnSpPr>
          <p:cNvPr id="10" name="Straight Arrow Connector 9"/>
          <p:cNvCxnSpPr/>
          <p:nvPr/>
        </p:nvCxnSpPr>
        <p:spPr>
          <a:xfrm flipH="1" flipV="1">
            <a:off x="6537176" y="3885552"/>
            <a:ext cx="864096" cy="1631680"/>
          </a:xfrm>
          <a:prstGeom prst="straightConnector1">
            <a:avLst/>
          </a:prstGeom>
          <a:ln w="57150">
            <a:solidFill>
              <a:srgbClr val="FF0000"/>
            </a:solidFill>
            <a:tailEnd type="triangle"/>
          </a:ln>
        </p:spPr>
        <p:style>
          <a:lnRef idx="1">
            <a:schemeClr val="accent3"/>
          </a:lnRef>
          <a:fillRef idx="0">
            <a:schemeClr val="accent3"/>
          </a:fillRef>
          <a:effectRef idx="0">
            <a:schemeClr val="accent3"/>
          </a:effectRef>
          <a:fontRef idx="minor">
            <a:schemeClr val="tx1"/>
          </a:fontRef>
        </p:style>
      </p:cxnSp>
      <p:sp>
        <p:nvSpPr>
          <p:cNvPr id="11" name="TextBox 10"/>
          <p:cNvSpPr txBox="1"/>
          <p:nvPr/>
        </p:nvSpPr>
        <p:spPr>
          <a:xfrm>
            <a:off x="4497273" y="4653136"/>
            <a:ext cx="1297859" cy="738664"/>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AU" sz="1400" dirty="0" smtClean="0"/>
              <a:t>SD of </a:t>
            </a:r>
          </a:p>
          <a:p>
            <a:pPr algn="ctr"/>
            <a:r>
              <a:rPr lang="en-AU" sz="1400" smtClean="0"/>
              <a:t>variation in </a:t>
            </a:r>
            <a:r>
              <a:rPr lang="en-AU" sz="1400" dirty="0" smtClean="0"/>
              <a:t>mean ultimate</a:t>
            </a:r>
            <a:endParaRPr lang="en-AU" sz="1400" dirty="0"/>
          </a:p>
        </p:txBody>
      </p:sp>
      <p:sp>
        <p:nvSpPr>
          <p:cNvPr id="12" name="TextBox 11"/>
          <p:cNvSpPr txBox="1"/>
          <p:nvPr/>
        </p:nvSpPr>
        <p:spPr>
          <a:xfrm>
            <a:off x="2864768" y="4653136"/>
            <a:ext cx="1440160" cy="738664"/>
          </a:xfrm>
          <a:prstGeom prst="rect">
            <a:avLst/>
          </a:prstGeom>
          <a:solidFill>
            <a:schemeClr val="accent5">
              <a:lumMod val="60000"/>
              <a:lumOff val="40000"/>
            </a:schemeClr>
          </a:solidFill>
          <a:ln>
            <a:solidFill>
              <a:schemeClr val="tx1"/>
            </a:solidFill>
          </a:ln>
        </p:spPr>
        <p:txBody>
          <a:bodyPr wrap="square" rtlCol="0">
            <a:spAutoFit/>
          </a:bodyPr>
          <a:lstStyle/>
          <a:p>
            <a:pPr algn="ctr"/>
            <a:r>
              <a:rPr lang="en-AU" sz="1400" dirty="0" smtClean="0"/>
              <a:t>Average change in ultimate SD</a:t>
            </a:r>
            <a:endParaRPr lang="en-AU" sz="1400" dirty="0"/>
          </a:p>
        </p:txBody>
      </p:sp>
      <p:cxnSp>
        <p:nvCxnSpPr>
          <p:cNvPr id="16" name="Straight Arrow Connector 15"/>
          <p:cNvCxnSpPr/>
          <p:nvPr/>
        </p:nvCxnSpPr>
        <p:spPr>
          <a:xfrm flipH="1" flipV="1">
            <a:off x="4794349" y="3884804"/>
            <a:ext cx="158651" cy="741621"/>
          </a:xfrm>
          <a:prstGeom prst="straightConnector1">
            <a:avLst/>
          </a:prstGeom>
          <a:ln w="57150">
            <a:solidFill>
              <a:schemeClr val="accent6">
                <a:lumMod val="40000"/>
                <a:lumOff val="60000"/>
              </a:schemeClr>
            </a:solidFill>
            <a:tailEnd type="triangle"/>
          </a:ln>
        </p:spPr>
        <p:style>
          <a:lnRef idx="1">
            <a:schemeClr val="accent3"/>
          </a:lnRef>
          <a:fillRef idx="0">
            <a:schemeClr val="accent3"/>
          </a:fillRef>
          <a:effectRef idx="0">
            <a:schemeClr val="accent3"/>
          </a:effectRef>
          <a:fontRef idx="minor">
            <a:schemeClr val="tx1"/>
          </a:fontRef>
        </p:style>
      </p:cxnSp>
      <p:cxnSp>
        <p:nvCxnSpPr>
          <p:cNvPr id="18" name="Straight Arrow Connector 17"/>
          <p:cNvCxnSpPr/>
          <p:nvPr/>
        </p:nvCxnSpPr>
        <p:spPr>
          <a:xfrm flipH="1" flipV="1">
            <a:off x="1551849" y="3853335"/>
            <a:ext cx="529822" cy="1661536"/>
          </a:xfrm>
          <a:prstGeom prst="straightConnector1">
            <a:avLst/>
          </a:prstGeom>
          <a:ln w="57150">
            <a:solidFill>
              <a:srgbClr val="FF0000"/>
            </a:solidFill>
            <a:tailEnd type="triangle"/>
          </a:ln>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24996907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FE8DA6AF-1811-4E27-A96F-54109F1D0275}" type="slidenum">
              <a:rPr lang="en-GB" smtClean="0"/>
              <a:pPr/>
              <a:t>8</a:t>
            </a:fld>
            <a:endParaRPr lang="en-GB"/>
          </a:p>
        </p:txBody>
      </p:sp>
      <mc:AlternateContent xmlns:mc="http://schemas.openxmlformats.org/markup-compatibility/2006" xmlns:a14="http://schemas.microsoft.com/office/drawing/2010/main">
        <mc:Choice Requires="a14">
          <p:sp>
            <p:nvSpPr>
              <p:cNvPr id="29699" name="Content Placeholder 2"/>
              <p:cNvSpPr>
                <a:spLocks noGrp="1"/>
              </p:cNvSpPr>
              <p:nvPr>
                <p:ph idx="4294967295"/>
              </p:nvPr>
            </p:nvSpPr>
            <p:spPr>
              <a:xfrm>
                <a:off x="495697" y="1052736"/>
                <a:ext cx="8982075" cy="4640263"/>
              </a:xfrm>
            </p:spPr>
            <p:txBody>
              <a:bodyPr/>
              <a:lstStyle/>
              <a:p>
                <a:pPr marL="0" indent="0" eaLnBrk="1" hangingPunct="1">
                  <a:buNone/>
                </a:pPr>
                <a:r>
                  <a:rPr lang="en-US" altLang="en-US" dirty="0" smtClean="0"/>
                  <a:t>If </a:t>
                </a:r>
                <a14:m>
                  <m:oMath xmlns:m="http://schemas.openxmlformats.org/officeDocument/2006/math">
                    <m:r>
                      <a:rPr lang="en-AU" altLang="en-US" b="0" i="1" smtClean="0">
                        <a:latin typeface="Cambria Math" panose="02040503050406030204" pitchFamily="18" charset="0"/>
                      </a:rPr>
                      <m:t>(</m:t>
                    </m:r>
                    <m:r>
                      <a:rPr lang="en-AU" altLang="en-US" b="0" i="1" smtClean="0">
                        <a:latin typeface="Cambria Math" panose="02040503050406030204" pitchFamily="18" charset="0"/>
                      </a:rPr>
                      <m:t>𝑌</m:t>
                    </m:r>
                    <m:r>
                      <a:rPr lang="en-AU" altLang="en-US" b="0" i="1" smtClean="0">
                        <a:latin typeface="Cambria Math" panose="02040503050406030204" pitchFamily="18" charset="0"/>
                      </a:rPr>
                      <m:t>, </m:t>
                    </m:r>
                    <m:r>
                      <a:rPr lang="en-AU" altLang="en-US" b="0" i="1" smtClean="0">
                        <a:latin typeface="Cambria Math" panose="02040503050406030204" pitchFamily="18" charset="0"/>
                      </a:rPr>
                      <m:t>𝑋</m:t>
                    </m:r>
                    <m:r>
                      <a:rPr lang="en-AU" altLang="en-US" b="0" i="1" smtClean="0">
                        <a:latin typeface="Cambria Math" panose="02040503050406030204" pitchFamily="18" charset="0"/>
                      </a:rPr>
                      <m:t>)</m:t>
                    </m:r>
                  </m:oMath>
                </a14:m>
                <a:r>
                  <a:rPr lang="en-US" altLang="en-US" dirty="0" smtClean="0"/>
                  <a:t> has a joint normal distribution then</a:t>
                </a:r>
              </a:p>
              <a:p>
                <a:pPr marL="0" indent="0" eaLnBrk="1" hangingPunct="1">
                  <a:buNone/>
                </a:pPr>
                <a:r>
                  <a:rPr lang="en-AU" altLang="en-US" sz="4000" i="1" dirty="0">
                    <a:latin typeface="Cambria Math" panose="02040503050406030204" pitchFamily="18" charset="0"/>
                  </a:rPr>
                  <a:t/>
                </a:r>
                <a:br>
                  <a:rPr lang="en-AU" altLang="en-US" sz="4000" i="1" dirty="0">
                    <a:latin typeface="Cambria Math" panose="02040503050406030204" pitchFamily="18" charset="0"/>
                  </a:rPr>
                </a:br>
                <a14:m>
                  <m:oMathPara xmlns:m="http://schemas.openxmlformats.org/officeDocument/2006/math">
                    <m:oMathParaPr>
                      <m:jc m:val="centerGroup"/>
                    </m:oMathParaPr>
                    <m:oMath xmlns:m="http://schemas.openxmlformats.org/officeDocument/2006/math">
                      <m:r>
                        <a:rPr lang="en-AU" altLang="en-US" sz="4000" b="0" i="1" smtClean="0">
                          <a:latin typeface="Cambria Math" panose="02040503050406030204" pitchFamily="18" charset="0"/>
                        </a:rPr>
                        <m:t>𝑌</m:t>
                      </m:r>
                      <m:r>
                        <a:rPr lang="en-AU" altLang="en-US" sz="4000" b="0" i="1" smtClean="0">
                          <a:latin typeface="Cambria Math" panose="02040503050406030204" pitchFamily="18" charset="0"/>
                        </a:rPr>
                        <m:t> | </m:t>
                      </m:r>
                      <m:r>
                        <a:rPr lang="en-AU" altLang="en-US" sz="4000" b="0" i="1" smtClean="0">
                          <a:latin typeface="Cambria Math" panose="02040503050406030204" pitchFamily="18" charset="0"/>
                        </a:rPr>
                        <m:t>𝑋</m:t>
                      </m:r>
                      <m:r>
                        <a:rPr lang="en-AU" altLang="en-US" sz="4000" b="0" i="1" smtClean="0">
                          <a:latin typeface="Cambria Math" panose="02040503050406030204" pitchFamily="18" charset="0"/>
                        </a:rPr>
                        <m:t>=</m:t>
                      </m:r>
                      <m:r>
                        <a:rPr lang="en-AU" altLang="en-US" sz="4000" b="0" i="1" smtClean="0">
                          <a:latin typeface="Cambria Math" panose="02040503050406030204" pitchFamily="18" charset="0"/>
                        </a:rPr>
                        <m:t>𝑥</m:t>
                      </m:r>
                      <m:r>
                        <a:rPr lang="en-AU" altLang="en-US" sz="4000" b="0" i="1" smtClean="0">
                          <a:latin typeface="Cambria Math" panose="02040503050406030204" pitchFamily="18" charset="0"/>
                        </a:rPr>
                        <m:t> ~ </m:t>
                      </m:r>
                      <m:r>
                        <a:rPr lang="en-AU" altLang="en-US" sz="4000" b="0" i="1" smtClean="0">
                          <a:latin typeface="Cambria Math" panose="02040503050406030204" pitchFamily="18" charset="0"/>
                        </a:rPr>
                        <m:t>𝑁</m:t>
                      </m:r>
                      <m:r>
                        <a:rPr lang="en-AU" altLang="en-US" sz="4000" b="0" i="1" smtClean="0">
                          <a:latin typeface="Cambria Math" panose="02040503050406030204" pitchFamily="18" charset="0"/>
                        </a:rPr>
                        <m:t>(</m:t>
                      </m:r>
                      <m:r>
                        <a:rPr lang="en-AU" altLang="en-US" sz="4000" b="0" i="1" smtClean="0">
                          <a:latin typeface="Cambria Math" panose="02040503050406030204" pitchFamily="18" charset="0"/>
                        </a:rPr>
                        <m:t>𝛼</m:t>
                      </m:r>
                      <m:r>
                        <a:rPr lang="en-AU" altLang="en-US" sz="4000" b="0" i="1" smtClean="0">
                          <a:latin typeface="Cambria Math" panose="02040503050406030204" pitchFamily="18" charset="0"/>
                        </a:rPr>
                        <m:t>+</m:t>
                      </m:r>
                      <m:r>
                        <a:rPr lang="en-AU" altLang="en-US" sz="4000" b="0" i="1" smtClean="0">
                          <a:latin typeface="Cambria Math" panose="02040503050406030204" pitchFamily="18" charset="0"/>
                        </a:rPr>
                        <m:t>𝛽</m:t>
                      </m:r>
                      <m:r>
                        <a:rPr lang="en-AU" altLang="en-US" sz="4000" b="0" i="1" smtClean="0">
                          <a:latin typeface="Cambria Math" panose="02040503050406030204" pitchFamily="18" charset="0"/>
                        </a:rPr>
                        <m:t>𝑥</m:t>
                      </m:r>
                      <m:r>
                        <a:rPr lang="en-AU" altLang="en-US" sz="4000" b="0" i="1" smtClean="0">
                          <a:latin typeface="Cambria Math" panose="02040503050406030204" pitchFamily="18" charset="0"/>
                        </a:rPr>
                        <m:t>, </m:t>
                      </m:r>
                      <m:sSup>
                        <m:sSupPr>
                          <m:ctrlPr>
                            <a:rPr lang="en-AU" altLang="en-US" sz="4000" b="0" i="1" smtClean="0">
                              <a:latin typeface="Cambria Math" panose="02040503050406030204" pitchFamily="18" charset="0"/>
                            </a:rPr>
                          </m:ctrlPr>
                        </m:sSupPr>
                        <m:e>
                          <m:r>
                            <a:rPr lang="en-AU" altLang="en-US" sz="4000" b="0" i="1" smtClean="0">
                              <a:latin typeface="Cambria Math" panose="02040503050406030204" pitchFamily="18" charset="0"/>
                            </a:rPr>
                            <m:t>𝜎</m:t>
                          </m:r>
                        </m:e>
                        <m:sup>
                          <m:r>
                            <a:rPr lang="en-AU" altLang="en-US" sz="4000" b="0" i="1" smtClean="0">
                              <a:latin typeface="Cambria Math" panose="02040503050406030204" pitchFamily="18" charset="0"/>
                            </a:rPr>
                            <m:t>2</m:t>
                          </m:r>
                        </m:sup>
                      </m:sSup>
                      <m:r>
                        <a:rPr lang="en-AU" altLang="en-US" sz="4000" b="0" i="1" smtClean="0">
                          <a:latin typeface="Cambria Math" panose="02040503050406030204" pitchFamily="18" charset="0"/>
                        </a:rPr>
                        <m:t>)</m:t>
                      </m:r>
                    </m:oMath>
                  </m:oMathPara>
                </a14:m>
                <a:endParaRPr lang="en-US" altLang="en-US" sz="4000" dirty="0" smtClean="0"/>
              </a:p>
              <a:p>
                <a:pPr eaLnBrk="1" hangingPunct="1">
                  <a:buFont typeface="Arial" charset="0"/>
                  <a:buNone/>
                </a:pPr>
                <a:r>
                  <a:rPr lang="en-US" altLang="en-US" dirty="0" smtClean="0"/>
                  <a:t>    and</a:t>
                </a:r>
              </a:p>
              <a:p>
                <a:pPr>
                  <a:buNone/>
                </a:pPr>
                <a:endParaRPr lang="en-AU" altLang="en-US" b="0" i="1" dirty="0" smtClean="0">
                  <a:latin typeface="Cambria Math" panose="02040503050406030204" pitchFamily="18" charset="0"/>
                </a:endParaRPr>
              </a:p>
              <a:p>
                <a:pPr>
                  <a:buNone/>
                </a:pPr>
                <a14:m>
                  <m:oMathPara xmlns:m="http://schemas.openxmlformats.org/officeDocument/2006/math">
                    <m:oMathParaPr>
                      <m:jc m:val="centerGroup"/>
                    </m:oMathParaPr>
                    <m:oMath xmlns:m="http://schemas.openxmlformats.org/officeDocument/2006/math">
                      <m:r>
                        <a:rPr lang="en-AU" altLang="en-US" sz="3600" b="0" i="1" smtClean="0">
                          <a:latin typeface="Cambria Math" panose="02040503050406030204" pitchFamily="18" charset="0"/>
                        </a:rPr>
                        <m:t>𝑉𝑎𝑟</m:t>
                      </m:r>
                      <m:d>
                        <m:dPr>
                          <m:ctrlPr>
                            <a:rPr lang="en-AU" altLang="en-US" sz="3600" b="0" i="1" smtClean="0">
                              <a:latin typeface="Cambria Math" panose="02040503050406030204" pitchFamily="18" charset="0"/>
                            </a:rPr>
                          </m:ctrlPr>
                        </m:dPr>
                        <m:e>
                          <m:r>
                            <a:rPr lang="en-AU" altLang="en-US" sz="3600" b="0" i="1" smtClean="0">
                              <a:latin typeface="Cambria Math" panose="02040503050406030204" pitchFamily="18" charset="0"/>
                            </a:rPr>
                            <m:t>𝑌</m:t>
                          </m:r>
                        </m:e>
                      </m:d>
                      <m:r>
                        <a:rPr lang="en-AU" altLang="en-US" sz="3600" b="0" i="1" smtClean="0">
                          <a:latin typeface="Cambria Math" panose="02040503050406030204" pitchFamily="18" charset="0"/>
                        </a:rPr>
                        <m:t>≥</m:t>
                      </m:r>
                      <m:r>
                        <a:rPr lang="en-AU" altLang="en-US" sz="3600" b="0" i="1" smtClean="0">
                          <a:latin typeface="Cambria Math" panose="02040503050406030204" pitchFamily="18" charset="0"/>
                        </a:rPr>
                        <m:t>𝑉𝑎𝑟</m:t>
                      </m:r>
                      <m:d>
                        <m:dPr>
                          <m:endChr m:val="|"/>
                          <m:ctrlPr>
                            <a:rPr lang="en-AU" altLang="en-US" sz="3600" b="0" i="1" smtClean="0">
                              <a:latin typeface="Cambria Math" panose="02040503050406030204" pitchFamily="18" charset="0"/>
                            </a:rPr>
                          </m:ctrlPr>
                        </m:dPr>
                        <m:e>
                          <m:r>
                            <a:rPr lang="en-AU" altLang="en-US" sz="3600" b="0" i="1" smtClean="0">
                              <a:latin typeface="Cambria Math" panose="02040503050406030204" pitchFamily="18" charset="0"/>
                            </a:rPr>
                            <m:t>𝑌</m:t>
                          </m:r>
                          <m:r>
                            <a:rPr lang="en-AU" altLang="en-US" sz="3600" b="0" i="1" smtClean="0">
                              <a:latin typeface="Cambria Math" panose="02040503050406030204" pitchFamily="18" charset="0"/>
                            </a:rPr>
                            <m:t> </m:t>
                          </m:r>
                        </m:e>
                      </m:d>
                      <m:r>
                        <a:rPr lang="en-AU" altLang="en-US" sz="3600" b="0" i="1" smtClean="0">
                          <a:latin typeface="Cambria Math" panose="02040503050406030204" pitchFamily="18" charset="0"/>
                        </a:rPr>
                        <m:t>𝑋</m:t>
                      </m:r>
                      <m:r>
                        <a:rPr lang="en-AU" altLang="en-US" sz="3600" b="0" i="1" smtClean="0">
                          <a:latin typeface="Cambria Math" panose="02040503050406030204" pitchFamily="18" charset="0"/>
                        </a:rPr>
                        <m:t>=</m:t>
                      </m:r>
                      <m:r>
                        <a:rPr lang="en-AU" altLang="en-US" sz="3600" b="0" i="1" smtClean="0">
                          <a:latin typeface="Cambria Math" panose="02040503050406030204" pitchFamily="18" charset="0"/>
                        </a:rPr>
                        <m:t>𝑥</m:t>
                      </m:r>
                      <m:r>
                        <a:rPr lang="en-AU" altLang="en-US" sz="3600" b="0" i="1" smtClean="0">
                          <a:latin typeface="Cambria Math" panose="02040503050406030204" pitchFamily="18" charset="0"/>
                        </a:rPr>
                        <m:t>)=</m:t>
                      </m:r>
                      <m:sSup>
                        <m:sSupPr>
                          <m:ctrlPr>
                            <a:rPr lang="en-AU" altLang="en-US" sz="3600" i="1">
                              <a:latin typeface="Cambria Math" panose="02040503050406030204" pitchFamily="18" charset="0"/>
                            </a:rPr>
                          </m:ctrlPr>
                        </m:sSupPr>
                        <m:e>
                          <m:r>
                            <a:rPr lang="en-AU" altLang="en-US" sz="3600" i="1">
                              <a:latin typeface="Cambria Math" panose="02040503050406030204" pitchFamily="18" charset="0"/>
                            </a:rPr>
                            <m:t>𝜎</m:t>
                          </m:r>
                        </m:e>
                        <m:sup>
                          <m:r>
                            <a:rPr lang="en-AU" altLang="en-US" sz="3600" i="1">
                              <a:latin typeface="Cambria Math" panose="02040503050406030204" pitchFamily="18" charset="0"/>
                            </a:rPr>
                            <m:t>2</m:t>
                          </m:r>
                        </m:sup>
                      </m:sSup>
                    </m:oMath>
                  </m:oMathPara>
                </a14:m>
                <a:endParaRPr lang="en-US" altLang="en-US" sz="3600" dirty="0" smtClean="0"/>
              </a:p>
              <a:p>
                <a:pPr eaLnBrk="1" hangingPunct="1"/>
                <a:endParaRPr lang="en-US" altLang="en-US" dirty="0" smtClean="0"/>
              </a:p>
            </p:txBody>
          </p:sp>
        </mc:Choice>
        <mc:Fallback xmlns="">
          <p:sp>
            <p:nvSpPr>
              <p:cNvPr id="29699" name="Content Placeholder 2"/>
              <p:cNvSpPr>
                <a:spLocks noGrp="1" noRot="1" noChangeAspect="1" noMove="1" noResize="1" noEditPoints="1" noAdjustHandles="1" noChangeArrowheads="1" noChangeShapeType="1" noTextEdit="1"/>
              </p:cNvSpPr>
              <p:nvPr>
                <p:ph idx="4294967295"/>
              </p:nvPr>
            </p:nvSpPr>
            <p:spPr>
              <a:xfrm>
                <a:off x="495697" y="1052736"/>
                <a:ext cx="8982075" cy="4640263"/>
              </a:xfrm>
              <a:blipFill rotWithShape="0">
                <a:blip r:embed="rId2"/>
                <a:stretch>
                  <a:fillRect l="-1018" t="-920"/>
                </a:stretch>
              </a:blipFill>
            </p:spPr>
            <p:txBody>
              <a:bodyPr/>
              <a:lstStyle/>
              <a:p>
                <a:r>
                  <a:rPr lang="en-AU">
                    <a:noFill/>
                  </a:rPr>
                  <a:t> </a:t>
                </a:r>
              </a:p>
            </p:txBody>
          </p:sp>
        </mc:Fallback>
      </mc:AlternateContent>
      <p:sp>
        <p:nvSpPr>
          <p:cNvPr id="15" name="Title 1"/>
          <p:cNvSpPr>
            <a:spLocks noGrp="1"/>
          </p:cNvSpPr>
          <p:nvPr>
            <p:ph type="title"/>
          </p:nvPr>
        </p:nvSpPr>
        <p:spPr>
          <a:xfrm>
            <a:off x="461765" y="0"/>
            <a:ext cx="8982471" cy="1143000"/>
          </a:xfrm>
        </p:spPr>
        <p:txBody>
          <a:bodyPr/>
          <a:lstStyle/>
          <a:p>
            <a:pPr algn="ctr"/>
            <a:r>
              <a:rPr lang="en-AU" dirty="0" smtClean="0">
                <a:cs typeface="Times New Roman" pitchFamily="18" charset="0"/>
              </a:rPr>
              <a:t>Correlation and Linearity</a:t>
            </a:r>
            <a:r>
              <a:rPr lang="en-AU" dirty="0" smtClean="0"/>
              <a:t> </a:t>
            </a:r>
            <a:endParaRPr lang="en-GB" dirty="0"/>
          </a:p>
        </p:txBody>
      </p:sp>
    </p:spTree>
    <p:extLst>
      <p:ext uri="{BB962C8B-B14F-4D97-AF65-F5344CB8AC3E}">
        <p14:creationId xmlns:p14="http://schemas.microsoft.com/office/powerpoint/2010/main" val="64539663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6496" y="692913"/>
            <a:ext cx="8982471" cy="1018143"/>
          </a:xfrm>
        </p:spPr>
        <p:txBody>
          <a:bodyPr/>
          <a:lstStyle/>
          <a:p>
            <a:pPr algn="ctr"/>
            <a:r>
              <a:rPr lang="en-AU" sz="1400" dirty="0" smtClean="0"/>
              <a:t/>
            </a:r>
            <a:br>
              <a:rPr lang="en-AU" sz="1400" dirty="0" smtClean="0"/>
            </a:br>
            <a:r>
              <a:rPr lang="en-US" altLang="en-US" sz="1400" dirty="0"/>
              <a:t>When do estimates of prior year ultimates stay consistent on updating (next valuation period) ?</a:t>
            </a:r>
            <a:br>
              <a:rPr lang="en-US" altLang="en-US" sz="1400" dirty="0"/>
            </a:br>
            <a:r>
              <a:rPr lang="en-US" altLang="en-US" sz="1400" dirty="0" smtClean="0"/>
              <a:t/>
            </a:r>
            <a:br>
              <a:rPr lang="en-US" altLang="en-US" sz="1400" dirty="0" smtClean="0"/>
            </a:br>
            <a:r>
              <a:rPr lang="en-AU" sz="1400" b="0" dirty="0" smtClean="0">
                <a:solidFill>
                  <a:schemeClr val="tx1"/>
                </a:solidFill>
              </a:rPr>
              <a:t>With identified optimal parametric distribution models that are tested from the data, it is relatively straightforward to compute the </a:t>
            </a:r>
            <a:r>
              <a:rPr lang="en-AU" sz="1400" b="0" dirty="0" err="1" smtClean="0">
                <a:solidFill>
                  <a:schemeClr val="tx1"/>
                </a:solidFill>
              </a:rPr>
              <a:t>CDR.</a:t>
            </a:r>
            <a:r>
              <a:rPr lang="en-AU" sz="1400" b="0" dirty="0" smtClean="0">
                <a:solidFill>
                  <a:schemeClr val="tx1"/>
                </a:solidFill>
              </a:rPr>
              <a:t> </a:t>
            </a:r>
            <a:br>
              <a:rPr lang="en-AU" sz="1400" b="0" dirty="0" smtClean="0">
                <a:solidFill>
                  <a:schemeClr val="tx1"/>
                </a:solidFill>
              </a:rPr>
            </a:br>
            <a:endParaRPr lang="en-AU" sz="1400" b="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80</a:t>
            </a:fld>
            <a:endParaRPr lang="en-GB"/>
          </a:p>
        </p:txBody>
      </p:sp>
      <p:sp>
        <p:nvSpPr>
          <p:cNvPr id="4" name="TextBox 3"/>
          <p:cNvSpPr txBox="1"/>
          <p:nvPr/>
        </p:nvSpPr>
        <p:spPr>
          <a:xfrm>
            <a:off x="6897216" y="2060848"/>
            <a:ext cx="3382947" cy="2893100"/>
          </a:xfrm>
          <a:prstGeom prst="rect">
            <a:avLst/>
          </a:prstGeom>
          <a:noFill/>
        </p:spPr>
        <p:txBody>
          <a:bodyPr wrap="square" rtlCol="0">
            <a:spAutoFit/>
          </a:bodyPr>
          <a:lstStyle/>
          <a:p>
            <a:pPr algn="ctr"/>
            <a:r>
              <a:rPr lang="en-AU" sz="1400" dirty="0" smtClean="0"/>
              <a:t>Note Pythagoras’s theorem</a:t>
            </a:r>
            <a:r>
              <a:rPr lang="en-AU" sz="1400" dirty="0"/>
              <a:t>:</a:t>
            </a:r>
            <a:br>
              <a:rPr lang="en-AU" sz="1400" dirty="0"/>
            </a:br>
            <a:r>
              <a:rPr lang="en-AU" sz="1400" dirty="0" smtClean="0"/>
              <a:t/>
            </a:r>
            <a:br>
              <a:rPr lang="en-AU" sz="1400" dirty="0" smtClean="0"/>
            </a:br>
            <a:r>
              <a:rPr lang="en-AU" sz="1400" dirty="0" err="1" smtClean="0"/>
              <a:t>Var</a:t>
            </a:r>
            <a:r>
              <a:rPr lang="en-AU" sz="1400" dirty="0" smtClean="0"/>
              <a:t>[Ult.] = </a:t>
            </a:r>
          </a:p>
          <a:p>
            <a:pPr algn="ctr"/>
            <a:r>
              <a:rPr lang="en-AU" sz="1400" dirty="0" smtClean="0"/>
              <a:t>E[</a:t>
            </a:r>
            <a:r>
              <a:rPr lang="en-AU" sz="1400" dirty="0" err="1" smtClean="0"/>
              <a:t>Var</a:t>
            </a:r>
            <a:r>
              <a:rPr lang="en-AU" sz="1400" dirty="0" smtClean="0"/>
              <a:t>[Ult.|CY1]] +</a:t>
            </a:r>
          </a:p>
          <a:p>
            <a:pPr algn="ctr"/>
            <a:r>
              <a:rPr lang="en-AU" sz="1400" dirty="0" err="1" smtClean="0"/>
              <a:t>Var</a:t>
            </a:r>
            <a:r>
              <a:rPr lang="en-AU" sz="1400" dirty="0" smtClean="0"/>
              <a:t>[E[Ult.|CY1]]</a:t>
            </a:r>
            <a:r>
              <a:rPr lang="en-AU" sz="1400" dirty="0"/>
              <a:t/>
            </a:r>
            <a:br>
              <a:rPr lang="en-AU" sz="1400" dirty="0"/>
            </a:br>
            <a:r>
              <a:rPr lang="en-AU" sz="1400" dirty="0" smtClean="0"/>
              <a:t/>
            </a:r>
            <a:br>
              <a:rPr lang="en-AU" sz="1400" dirty="0" smtClean="0"/>
            </a:br>
            <a:endParaRPr lang="en-AU" sz="1400" dirty="0" smtClean="0"/>
          </a:p>
          <a:p>
            <a:pPr algn="ctr"/>
            <a:r>
              <a:rPr lang="en-AU" sz="1400" dirty="0" smtClean="0"/>
              <a:t>Analogous </a:t>
            </a:r>
            <a:r>
              <a:rPr lang="en-AU" sz="1400" dirty="0"/>
              <a:t>to </a:t>
            </a:r>
            <a:r>
              <a:rPr lang="en-AU" sz="1400" dirty="0" smtClean="0"/>
              <a:t>One-Way ANOVA</a:t>
            </a:r>
          </a:p>
          <a:p>
            <a:pPr algn="ctr"/>
            <a:r>
              <a:rPr lang="en-AU" sz="1400" dirty="0"/>
              <a:t/>
            </a:r>
            <a:br>
              <a:rPr lang="en-AU" sz="1400" dirty="0"/>
            </a:br>
            <a:r>
              <a:rPr lang="en-AU" sz="1400" dirty="0"/>
              <a:t>Total </a:t>
            </a:r>
            <a:r>
              <a:rPr lang="en-AU" sz="1400" dirty="0" smtClean="0"/>
              <a:t>SS = </a:t>
            </a:r>
          </a:p>
          <a:p>
            <a:pPr algn="ctr"/>
            <a:r>
              <a:rPr lang="en-AU" sz="1400" dirty="0" smtClean="0"/>
              <a:t>Within </a:t>
            </a:r>
            <a:r>
              <a:rPr lang="en-AU" sz="1400" dirty="0"/>
              <a:t>Group </a:t>
            </a:r>
            <a:r>
              <a:rPr lang="en-AU" sz="1400" dirty="0" smtClean="0"/>
              <a:t>SS +</a:t>
            </a:r>
          </a:p>
          <a:p>
            <a:pPr algn="ctr"/>
            <a:r>
              <a:rPr lang="en-AU" sz="1400" dirty="0" smtClean="0"/>
              <a:t> </a:t>
            </a:r>
            <a:r>
              <a:rPr lang="en-AU" sz="1400" dirty="0"/>
              <a:t>Between Group SS</a:t>
            </a:r>
            <a:br>
              <a:rPr lang="en-AU" sz="1400" dirty="0"/>
            </a:br>
            <a:endParaRPr lang="en-AU" sz="1400" dirty="0"/>
          </a:p>
        </p:txBody>
      </p:sp>
      <p:sp>
        <p:nvSpPr>
          <p:cNvPr id="3" name="TextBox 2"/>
          <p:cNvSpPr txBox="1"/>
          <p:nvPr/>
        </p:nvSpPr>
        <p:spPr>
          <a:xfrm>
            <a:off x="848544" y="113864"/>
            <a:ext cx="8928992" cy="523220"/>
          </a:xfrm>
          <a:prstGeom prst="rect">
            <a:avLst/>
          </a:prstGeom>
          <a:noFill/>
        </p:spPr>
        <p:txBody>
          <a:bodyPr wrap="square" rtlCol="0">
            <a:spAutoFit/>
          </a:bodyPr>
          <a:lstStyle/>
          <a:p>
            <a:r>
              <a:rPr lang="en-AU" sz="2800" b="1" kern="0" dirty="0">
                <a:solidFill>
                  <a:srgbClr val="8F4693"/>
                </a:solidFill>
                <a:latin typeface="Arial"/>
                <a:ea typeface="+mj-ea"/>
                <a:cs typeface="Arial"/>
              </a:rPr>
              <a:t>Peter England’s </a:t>
            </a:r>
            <a:r>
              <a:rPr lang="en-AU" sz="2800" b="1" kern="0" dirty="0" smtClean="0">
                <a:solidFill>
                  <a:srgbClr val="8F4693"/>
                </a:solidFill>
                <a:latin typeface="Arial"/>
                <a:ea typeface="+mj-ea"/>
                <a:cs typeface="Arial"/>
              </a:rPr>
              <a:t>“CDR” </a:t>
            </a:r>
            <a:r>
              <a:rPr lang="en-AU" sz="2800" b="1" kern="0" dirty="0">
                <a:solidFill>
                  <a:srgbClr val="8F4693"/>
                </a:solidFill>
                <a:latin typeface="Arial"/>
                <a:ea typeface="+mj-ea"/>
                <a:cs typeface="Arial"/>
              </a:rPr>
              <a:t>is </a:t>
            </a:r>
            <a:r>
              <a:rPr lang="en-AU" sz="2800" b="1" kern="0" dirty="0" smtClean="0">
                <a:solidFill>
                  <a:srgbClr val="8F4693"/>
                </a:solidFill>
                <a:latin typeface="Arial"/>
                <a:ea typeface="+mj-ea"/>
                <a:cs typeface="Arial"/>
              </a:rPr>
              <a:t>simply </a:t>
            </a:r>
            <a:r>
              <a:rPr lang="en-AU" sz="2800" b="1" kern="0" dirty="0" err="1">
                <a:solidFill>
                  <a:srgbClr val="8F4693"/>
                </a:solidFill>
                <a:latin typeface="Arial"/>
                <a:ea typeface="+mj-ea"/>
                <a:cs typeface="Arial"/>
              </a:rPr>
              <a:t>Var</a:t>
            </a:r>
            <a:r>
              <a:rPr lang="en-AU" sz="2800" b="1" kern="0" dirty="0">
                <a:solidFill>
                  <a:srgbClr val="8F4693"/>
                </a:solidFill>
                <a:latin typeface="Arial"/>
                <a:ea typeface="+mj-ea"/>
                <a:cs typeface="Arial"/>
              </a:rPr>
              <a:t>[E[Ult.|CY1]]</a:t>
            </a:r>
            <a:endParaRPr lang="en-AU"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456" y="1844824"/>
            <a:ext cx="7239000" cy="4248150"/>
          </a:xfrm>
          <a:prstGeom prst="rect">
            <a:avLst/>
          </a:prstGeom>
        </p:spPr>
      </p:pic>
    </p:spTree>
    <p:extLst>
      <p:ext uri="{BB962C8B-B14F-4D97-AF65-F5344CB8AC3E}">
        <p14:creationId xmlns:p14="http://schemas.microsoft.com/office/powerpoint/2010/main" val="987044472"/>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342691" y="125760"/>
                <a:ext cx="8982471" cy="544450"/>
              </a:xfrm>
            </p:spPr>
            <p:txBody>
              <a:bodyPr/>
              <a:lstStyle/>
              <a:p>
                <a:pPr algn="ctr"/>
                <a:r>
                  <a:rPr lang="en-AU" dirty="0" smtClean="0"/>
                  <a:t>Var[E[Ult.|</a:t>
                </a:r>
                <a14:m>
                  <m:oMath xmlns:m="http://schemas.openxmlformats.org/officeDocument/2006/math">
                    <m:r>
                      <a:rPr lang="en-AU" i="1" dirty="0" smtClean="0">
                        <a:latin typeface="Cambria Math" panose="02040503050406030204" pitchFamily="18" charset="0"/>
                      </a:rPr>
                      <m:t>𝐶</m:t>
                    </m:r>
                    <m:sSub>
                      <m:sSubPr>
                        <m:ctrlPr>
                          <a:rPr lang="en-AU" b="1" i="1" dirty="0" smtClean="0">
                            <a:latin typeface="Cambria Math" panose="02040503050406030204" pitchFamily="18" charset="0"/>
                          </a:rPr>
                        </m:ctrlPr>
                      </m:sSubPr>
                      <m:e>
                        <m:r>
                          <a:rPr lang="en-AU" i="1" dirty="0" smtClean="0">
                            <a:latin typeface="Cambria Math" panose="02040503050406030204" pitchFamily="18" charset="0"/>
                          </a:rPr>
                          <m:t>𝑌</m:t>
                        </m:r>
                      </m:e>
                      <m:sub>
                        <m:r>
                          <a:rPr lang="en-AU" b="1" i="1" dirty="0" smtClean="0">
                            <a:latin typeface="Cambria Math" panose="02040503050406030204" pitchFamily="18" charset="0"/>
                          </a:rPr>
                          <m:t>𝒌</m:t>
                        </m:r>
                      </m:sub>
                    </m:sSub>
                  </m:oMath>
                </a14:m>
                <a:r>
                  <a:rPr lang="en-AU" dirty="0" smtClean="0"/>
                  <a:t>]]</a:t>
                </a:r>
                <a:endParaRPr lang="en-AU" sz="1600" b="0"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342691" y="125760"/>
                <a:ext cx="8982471" cy="544450"/>
              </a:xfrm>
              <a:blipFill rotWithShape="0">
                <a:blip r:embed="rId2"/>
                <a:stretch>
                  <a:fillRect t="-17978" b="-40449"/>
                </a:stretch>
              </a:blipFill>
            </p:spPr>
            <p:txBody>
              <a:bodyPr/>
              <a:lstStyle/>
              <a:p>
                <a:r>
                  <a:rPr lang="en-AU">
                    <a:noFill/>
                  </a:rPr>
                  <a:t> </a:t>
                </a:r>
              </a:p>
            </p:txBody>
          </p:sp>
        </mc:Fallback>
      </mc:AlternateContent>
      <p:sp>
        <p:nvSpPr>
          <p:cNvPr id="5" name="Slide Number Placeholder 4"/>
          <p:cNvSpPr>
            <a:spLocks noGrp="1"/>
          </p:cNvSpPr>
          <p:nvPr>
            <p:ph type="sldNum" sz="quarter" idx="12"/>
          </p:nvPr>
        </p:nvSpPr>
        <p:spPr/>
        <p:txBody>
          <a:bodyPr/>
          <a:lstStyle/>
          <a:p>
            <a:fld id="{FE8DA6AF-1811-4E27-A96F-54109F1D0275}" type="slidenum">
              <a:rPr lang="en-GB" smtClean="0"/>
              <a:pPr/>
              <a:t>81</a:t>
            </a:fld>
            <a:endParaRPr lang="en-GB"/>
          </a:p>
        </p:txBody>
      </p:sp>
      <p:sp>
        <p:nvSpPr>
          <p:cNvPr id="3" name="TextBox 2"/>
          <p:cNvSpPr txBox="1"/>
          <p:nvPr/>
        </p:nvSpPr>
        <p:spPr>
          <a:xfrm>
            <a:off x="1901553" y="654805"/>
            <a:ext cx="7128792" cy="923330"/>
          </a:xfrm>
          <a:prstGeom prst="rect">
            <a:avLst/>
          </a:prstGeom>
          <a:noFill/>
        </p:spPr>
        <p:txBody>
          <a:bodyPr wrap="square" rtlCol="0">
            <a:spAutoFit/>
          </a:bodyPr>
          <a:lstStyle/>
          <a:p>
            <a:r>
              <a:rPr lang="en-AU" dirty="0" smtClean="0"/>
              <a:t>Conditioning on more future years…</a:t>
            </a:r>
          </a:p>
          <a:p>
            <a:endParaRPr lang="en-AU" dirty="0"/>
          </a:p>
          <a:p>
            <a:endParaRPr lang="en-AU" dirty="0"/>
          </a:p>
        </p:txBody>
      </p:sp>
      <mc:AlternateContent xmlns:mc="http://schemas.openxmlformats.org/markup-compatibility/2006" xmlns:a14="http://schemas.microsoft.com/office/drawing/2010/main">
        <mc:Choice Requires="a14">
          <p:sp>
            <p:nvSpPr>
              <p:cNvPr id="8" name="Rectangle 7"/>
              <p:cNvSpPr/>
              <p:nvPr/>
            </p:nvSpPr>
            <p:spPr>
              <a:xfrm>
                <a:off x="632520" y="1014589"/>
                <a:ext cx="7992887" cy="369332"/>
              </a:xfrm>
              <a:prstGeom prst="rect">
                <a:avLst/>
              </a:prstGeom>
            </p:spPr>
            <p:txBody>
              <a:bodyPr wrap="square">
                <a:spAutoFit/>
              </a:bodyPr>
              <a:lstStyle/>
              <a:p>
                <a:pPr algn="ctr"/>
                <a:r>
                  <a:rPr lang="en-AU" dirty="0" smtClean="0"/>
                  <a:t>Var</a:t>
                </a:r>
                <a:r>
                  <a:rPr lang="en-AU" dirty="0"/>
                  <a:t>[Ult.] </a:t>
                </a:r>
                <a:r>
                  <a:rPr lang="en-AU" dirty="0" smtClean="0"/>
                  <a:t>= E[</a:t>
                </a:r>
                <a:r>
                  <a:rPr lang="en-AU" dirty="0" err="1" smtClean="0"/>
                  <a:t>Var</a:t>
                </a:r>
                <a:r>
                  <a:rPr lang="en-AU" dirty="0" smtClean="0"/>
                  <a:t>[Ult.|</a:t>
                </a:r>
                <a14:m>
                  <m:oMath xmlns:m="http://schemas.openxmlformats.org/officeDocument/2006/math">
                    <m:r>
                      <a:rPr lang="en-AU" b="0" i="1" smtClean="0">
                        <a:latin typeface="Cambria Math" panose="02040503050406030204" pitchFamily="18" charset="0"/>
                      </a:rPr>
                      <m:t>𝐶</m:t>
                    </m:r>
                    <m:sSub>
                      <m:sSubPr>
                        <m:ctrlPr>
                          <a:rPr lang="en-AU" b="0" i="1" smtClean="0">
                            <a:latin typeface="Cambria Math" panose="02040503050406030204" pitchFamily="18" charset="0"/>
                          </a:rPr>
                        </m:ctrlPr>
                      </m:sSubPr>
                      <m:e>
                        <m:r>
                          <a:rPr lang="en-AU" b="0" i="1" smtClean="0">
                            <a:latin typeface="Cambria Math" panose="02040503050406030204" pitchFamily="18" charset="0"/>
                          </a:rPr>
                          <m:t>𝑌</m:t>
                        </m:r>
                      </m:e>
                      <m:sub>
                        <m:r>
                          <a:rPr lang="en-AU" b="0" i="1" smtClean="0">
                            <a:latin typeface="Cambria Math" panose="02040503050406030204" pitchFamily="18" charset="0"/>
                          </a:rPr>
                          <m:t>1</m:t>
                        </m:r>
                      </m:sub>
                    </m:sSub>
                    <m:r>
                      <a:rPr lang="en-AU" b="0" i="1" smtClean="0">
                        <a:latin typeface="Cambria Math" panose="02040503050406030204" pitchFamily="18" charset="0"/>
                      </a:rPr>
                      <m:t>,…, </m:t>
                    </m:r>
                    <m:r>
                      <a:rPr lang="en-AU" b="0" i="1" smtClean="0">
                        <a:latin typeface="Cambria Math" panose="02040503050406030204" pitchFamily="18" charset="0"/>
                      </a:rPr>
                      <m:t>𝐶</m:t>
                    </m:r>
                    <m:sSub>
                      <m:sSubPr>
                        <m:ctrlPr>
                          <a:rPr lang="en-AU" b="0" i="1" smtClean="0">
                            <a:latin typeface="Cambria Math" panose="02040503050406030204" pitchFamily="18" charset="0"/>
                          </a:rPr>
                        </m:ctrlPr>
                      </m:sSubPr>
                      <m:e>
                        <m:r>
                          <a:rPr lang="en-AU" b="0" i="1" smtClean="0">
                            <a:latin typeface="Cambria Math" panose="02040503050406030204" pitchFamily="18" charset="0"/>
                          </a:rPr>
                          <m:t>𝑌</m:t>
                        </m:r>
                      </m:e>
                      <m:sub>
                        <m:r>
                          <a:rPr lang="en-AU" b="0" i="1" smtClean="0">
                            <a:latin typeface="Cambria Math" panose="02040503050406030204" pitchFamily="18" charset="0"/>
                          </a:rPr>
                          <m:t>𝑘</m:t>
                        </m:r>
                      </m:sub>
                    </m:sSub>
                    <m:r>
                      <a:rPr lang="en-AU" b="0" i="1" smtClean="0">
                        <a:latin typeface="Cambria Math" panose="02040503050406030204" pitchFamily="18" charset="0"/>
                      </a:rPr>
                      <m:t> </m:t>
                    </m:r>
                  </m:oMath>
                </a14:m>
                <a:r>
                  <a:rPr lang="en-AU" dirty="0" smtClean="0"/>
                  <a:t>]] + </a:t>
                </a:r>
                <a:r>
                  <a:rPr lang="en-AU" dirty="0" err="1" smtClean="0"/>
                  <a:t>Var</a:t>
                </a:r>
                <a:r>
                  <a:rPr lang="en-AU" dirty="0" smtClean="0"/>
                  <a:t>[E[Ult.| </a:t>
                </a:r>
                <a14:m>
                  <m:oMath xmlns:m="http://schemas.openxmlformats.org/officeDocument/2006/math">
                    <m:r>
                      <a:rPr lang="en-AU" b="0" i="1" smtClean="0">
                        <a:latin typeface="Cambria Math" panose="02040503050406030204" pitchFamily="18" charset="0"/>
                      </a:rPr>
                      <m:t>𝐶</m:t>
                    </m:r>
                    <m:sSub>
                      <m:sSubPr>
                        <m:ctrlPr>
                          <a:rPr lang="en-AU" b="0" i="1" smtClean="0">
                            <a:latin typeface="Cambria Math" panose="02040503050406030204" pitchFamily="18" charset="0"/>
                          </a:rPr>
                        </m:ctrlPr>
                      </m:sSubPr>
                      <m:e>
                        <m:r>
                          <a:rPr lang="en-AU" b="0" i="1" smtClean="0">
                            <a:latin typeface="Cambria Math" panose="02040503050406030204" pitchFamily="18" charset="0"/>
                          </a:rPr>
                          <m:t>𝑌</m:t>
                        </m:r>
                      </m:e>
                      <m:sub>
                        <m:r>
                          <a:rPr lang="en-AU" b="0" i="1" smtClean="0">
                            <a:latin typeface="Cambria Math" panose="02040503050406030204" pitchFamily="18" charset="0"/>
                          </a:rPr>
                          <m:t>1</m:t>
                        </m:r>
                      </m:sub>
                    </m:sSub>
                    <m:r>
                      <a:rPr lang="en-AU" b="0" i="1" smtClean="0">
                        <a:latin typeface="Cambria Math" panose="02040503050406030204" pitchFamily="18" charset="0"/>
                      </a:rPr>
                      <m:t>,…, </m:t>
                    </m:r>
                    <m:r>
                      <a:rPr lang="en-AU" b="0" i="1" smtClean="0">
                        <a:latin typeface="Cambria Math" panose="02040503050406030204" pitchFamily="18" charset="0"/>
                      </a:rPr>
                      <m:t>𝐶</m:t>
                    </m:r>
                    <m:sSub>
                      <m:sSubPr>
                        <m:ctrlPr>
                          <a:rPr lang="en-AU" b="0" i="1" smtClean="0">
                            <a:latin typeface="Cambria Math" panose="02040503050406030204" pitchFamily="18" charset="0"/>
                          </a:rPr>
                        </m:ctrlPr>
                      </m:sSubPr>
                      <m:e>
                        <m:r>
                          <a:rPr lang="en-AU" b="0" i="1" smtClean="0">
                            <a:latin typeface="Cambria Math" panose="02040503050406030204" pitchFamily="18" charset="0"/>
                          </a:rPr>
                          <m:t>𝑌</m:t>
                        </m:r>
                      </m:e>
                      <m:sub>
                        <m:r>
                          <a:rPr lang="en-AU" b="0" i="1" smtClean="0">
                            <a:latin typeface="Cambria Math" panose="02040503050406030204" pitchFamily="18" charset="0"/>
                          </a:rPr>
                          <m:t>𝑘</m:t>
                        </m:r>
                      </m:sub>
                    </m:sSub>
                  </m:oMath>
                </a14:m>
                <a:r>
                  <a:rPr lang="en-AU" dirty="0" smtClean="0"/>
                  <a:t>]</a:t>
                </a:r>
                <a:endParaRPr lang="en-AU" dirty="0"/>
              </a:p>
            </p:txBody>
          </p:sp>
        </mc:Choice>
        <mc:Fallback xmlns="">
          <p:sp>
            <p:nvSpPr>
              <p:cNvPr id="8" name="Rectangle 7"/>
              <p:cNvSpPr>
                <a:spLocks noRot="1" noChangeAspect="1" noMove="1" noResize="1" noEditPoints="1" noAdjustHandles="1" noChangeArrowheads="1" noChangeShapeType="1" noTextEdit="1"/>
              </p:cNvSpPr>
              <p:nvPr/>
            </p:nvSpPr>
            <p:spPr>
              <a:xfrm>
                <a:off x="632520" y="1014589"/>
                <a:ext cx="7992887" cy="369332"/>
              </a:xfrm>
              <a:prstGeom prst="rect">
                <a:avLst/>
              </a:prstGeom>
              <a:blipFill rotWithShape="0">
                <a:blip r:embed="rId3"/>
                <a:stretch>
                  <a:fillRect t="-8197" b="-24590"/>
                </a:stretch>
              </a:blipFill>
            </p:spPr>
            <p:txBody>
              <a:bodyPr/>
              <a:lstStyle/>
              <a:p>
                <a:r>
                  <a:rPr lang="en-AU">
                    <a:noFill/>
                  </a:rPr>
                  <a:t> </a:t>
                </a:r>
              </a:p>
            </p:txBody>
          </p:sp>
        </mc:Fallback>
      </mc:AlternateContent>
      <p:pic>
        <p:nvPicPr>
          <p:cNvPr id="11268" name="Picture 4" descr="C:\Users\Giles\AppData\Local\Temp\SNAGHTML15687eb.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16896" y="2552896"/>
            <a:ext cx="5013449" cy="3653775"/>
          </a:xfrm>
          <a:prstGeom prst="rect">
            <a:avLst/>
          </a:prstGeom>
          <a:noFill/>
          <a:extLst>
            <a:ext uri="{909E8E84-426E-40DD-AFC4-6F175D3DCCD1}">
              <a14:hiddenFill xmlns:a14="http://schemas.microsoft.com/office/drawing/2010/main">
                <a:solidFill>
                  <a:srgbClr val="FFFFFF"/>
                </a:solidFill>
              </a14:hiddenFill>
            </a:ext>
          </a:extLst>
        </p:spPr>
      </p:pic>
      <p:pic>
        <p:nvPicPr>
          <p:cNvPr id="11266" name="Picture 2" descr="C:\Users\Giles\AppData\Local\Temp\SNAGHTML1536d1a.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512" y="2357178"/>
            <a:ext cx="4940247" cy="3600426"/>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3" name="TextBox 22"/>
              <p:cNvSpPr txBox="1"/>
              <p:nvPr/>
            </p:nvSpPr>
            <p:spPr>
              <a:xfrm>
                <a:off x="3514363" y="1758850"/>
                <a:ext cx="45044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AU" b="0" i="1" smtClean="0">
                          <a:latin typeface="Cambria Math" panose="02040503050406030204" pitchFamily="18" charset="0"/>
                        </a:rPr>
                        <m:t>→0</m:t>
                      </m:r>
                    </m:oMath>
                  </m:oMathPara>
                </a14:m>
                <a:endParaRPr lang="en-AU" dirty="0"/>
              </a:p>
            </p:txBody>
          </p:sp>
        </mc:Choice>
        <mc:Fallback xmlns="">
          <p:sp>
            <p:nvSpPr>
              <p:cNvPr id="23" name="TextBox 22"/>
              <p:cNvSpPr txBox="1">
                <a:spLocks noRot="1" noChangeAspect="1" noMove="1" noResize="1" noEditPoints="1" noAdjustHandles="1" noChangeArrowheads="1" noChangeShapeType="1" noTextEdit="1"/>
              </p:cNvSpPr>
              <p:nvPr/>
            </p:nvSpPr>
            <p:spPr>
              <a:xfrm>
                <a:off x="3514363" y="1758850"/>
                <a:ext cx="450444" cy="276999"/>
              </a:xfrm>
              <a:prstGeom prst="rect">
                <a:avLst/>
              </a:prstGeom>
              <a:blipFill rotWithShape="0">
                <a:blip r:embed="rId6"/>
                <a:stretch>
                  <a:fillRect l="-6849" r="-10959" b="-8889"/>
                </a:stretch>
              </a:blipFill>
            </p:spPr>
            <p:txBody>
              <a:bodyPr/>
              <a:lstStyle/>
              <a:p>
                <a:r>
                  <a:rPr lang="en-AU">
                    <a:noFill/>
                  </a:rPr>
                  <a:t> </a:t>
                </a:r>
              </a:p>
            </p:txBody>
          </p:sp>
        </mc:Fallback>
      </mc:AlternateContent>
      <mc:AlternateContent xmlns:mc="http://schemas.openxmlformats.org/markup-compatibility/2006" xmlns:a14="http://schemas.microsoft.com/office/drawing/2010/main">
        <mc:Choice Requires="a14">
          <p:sp>
            <p:nvSpPr>
              <p:cNvPr id="20" name="TextBox 19"/>
              <p:cNvSpPr txBox="1"/>
              <p:nvPr/>
            </p:nvSpPr>
            <p:spPr>
              <a:xfrm>
                <a:off x="5613193" y="1698756"/>
                <a:ext cx="1656184" cy="369332"/>
              </a:xfrm>
              <a:prstGeom prst="rect">
                <a:avLst/>
              </a:prstGeom>
              <a:noFill/>
            </p:spPr>
            <p:txBody>
              <a:bodyPr wrap="square" rtlCol="0">
                <a:spAutoFit/>
              </a:bodyPr>
              <a:lstStyle/>
              <a:p>
                <a14:m>
                  <m:oMath xmlns:m="http://schemas.openxmlformats.org/officeDocument/2006/math">
                    <m:r>
                      <a:rPr lang="en-AU" b="0" i="1" smtClean="0">
                        <a:latin typeface="Cambria Math" panose="02040503050406030204" pitchFamily="18" charset="0"/>
                      </a:rPr>
                      <m:t>→ </m:t>
                    </m:r>
                  </m:oMath>
                </a14:m>
                <a:r>
                  <a:rPr lang="en-AU" dirty="0" err="1" smtClean="0"/>
                  <a:t>Var</a:t>
                </a:r>
                <a:r>
                  <a:rPr lang="en-AU" dirty="0" smtClean="0"/>
                  <a:t>[Ult.]</a:t>
                </a:r>
                <a:endParaRPr lang="en-AU" dirty="0"/>
              </a:p>
            </p:txBody>
          </p:sp>
        </mc:Choice>
        <mc:Fallback xmlns="">
          <p:sp>
            <p:nvSpPr>
              <p:cNvPr id="20" name="TextBox 19"/>
              <p:cNvSpPr txBox="1">
                <a:spLocks noRot="1" noChangeAspect="1" noMove="1" noResize="1" noEditPoints="1" noAdjustHandles="1" noChangeArrowheads="1" noChangeShapeType="1" noTextEdit="1"/>
              </p:cNvSpPr>
              <p:nvPr/>
            </p:nvSpPr>
            <p:spPr>
              <a:xfrm>
                <a:off x="5613193" y="1698756"/>
                <a:ext cx="1656184" cy="369332"/>
              </a:xfrm>
              <a:prstGeom prst="rect">
                <a:avLst/>
              </a:prstGeom>
              <a:blipFill rotWithShape="0">
                <a:blip r:embed="rId7"/>
                <a:stretch>
                  <a:fillRect t="-10000" b="-26667"/>
                </a:stretch>
              </a:blipFill>
            </p:spPr>
            <p:txBody>
              <a:bodyPr/>
              <a:lstStyle/>
              <a:p>
                <a:r>
                  <a:rPr lang="en-AU">
                    <a:noFill/>
                  </a:rPr>
                  <a:t> </a:t>
                </a:r>
              </a:p>
            </p:txBody>
          </p:sp>
        </mc:Fallback>
      </mc:AlternateContent>
      <p:cxnSp>
        <p:nvCxnSpPr>
          <p:cNvPr id="26" name="Straight Arrow Connector 25"/>
          <p:cNvCxnSpPr/>
          <p:nvPr/>
        </p:nvCxnSpPr>
        <p:spPr>
          <a:xfrm flipH="1">
            <a:off x="4342400" y="1728300"/>
            <a:ext cx="16081" cy="1342589"/>
          </a:xfrm>
          <a:prstGeom prst="straightConnector1">
            <a:avLst/>
          </a:prstGeom>
          <a:ln w="57150">
            <a:solidFill>
              <a:schemeClr val="accent5">
                <a:lumMod val="60000"/>
                <a:lumOff val="40000"/>
              </a:schemeClr>
            </a:solidFill>
            <a:tailEnd type="triangle"/>
          </a:ln>
        </p:spPr>
        <p:style>
          <a:lnRef idx="1">
            <a:schemeClr val="accent3"/>
          </a:lnRef>
          <a:fillRef idx="0">
            <a:schemeClr val="accent3"/>
          </a:fillRef>
          <a:effectRef idx="0">
            <a:schemeClr val="accent3"/>
          </a:effectRef>
          <a:fontRef idx="minor">
            <a:schemeClr val="tx1"/>
          </a:fontRef>
        </p:style>
      </p:cxnSp>
      <p:cxnSp>
        <p:nvCxnSpPr>
          <p:cNvPr id="27" name="Straight Arrow Connector 26"/>
          <p:cNvCxnSpPr/>
          <p:nvPr/>
        </p:nvCxnSpPr>
        <p:spPr>
          <a:xfrm>
            <a:off x="7269377" y="1698756"/>
            <a:ext cx="1291710" cy="1586228"/>
          </a:xfrm>
          <a:prstGeom prst="straightConnector1">
            <a:avLst/>
          </a:prstGeom>
          <a:ln w="57150">
            <a:solidFill>
              <a:schemeClr val="accent6">
                <a:lumMod val="40000"/>
                <a:lumOff val="60000"/>
              </a:schemeClr>
            </a:solidFill>
            <a:tailEnd type="triangle"/>
          </a:ln>
        </p:spPr>
        <p:style>
          <a:lnRef idx="1">
            <a:schemeClr val="accent3"/>
          </a:lnRef>
          <a:fillRef idx="0">
            <a:schemeClr val="accent3"/>
          </a:fillRef>
          <a:effectRef idx="0">
            <a:schemeClr val="accent3"/>
          </a:effectRef>
          <a:fontRef idx="minor">
            <a:schemeClr val="tx1"/>
          </a:fontRef>
        </p:style>
      </p:cxnSp>
      <p:sp>
        <p:nvSpPr>
          <p:cNvPr id="11" name="Left Brace 10"/>
          <p:cNvSpPr/>
          <p:nvPr/>
        </p:nvSpPr>
        <p:spPr>
          <a:xfrm rot="16200000">
            <a:off x="3777293" y="588813"/>
            <a:ext cx="331921" cy="2036084"/>
          </a:xfrm>
          <a:prstGeom prst="leftBrace">
            <a:avLst>
              <a:gd name="adj1" fmla="val 24926"/>
              <a:gd name="adj2" fmla="val 50866"/>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
        <p:nvSpPr>
          <p:cNvPr id="21" name="Left Brace 20"/>
          <p:cNvSpPr/>
          <p:nvPr/>
        </p:nvSpPr>
        <p:spPr>
          <a:xfrm rot="16200000">
            <a:off x="6245049" y="562600"/>
            <a:ext cx="331921" cy="2036084"/>
          </a:xfrm>
          <a:prstGeom prst="leftBrace">
            <a:avLst>
              <a:gd name="adj1" fmla="val 24926"/>
              <a:gd name="adj2" fmla="val 50866"/>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AU"/>
          </a:p>
        </p:txBody>
      </p:sp>
    </p:spTree>
    <p:extLst>
      <p:ext uri="{BB962C8B-B14F-4D97-AF65-F5344CB8AC3E}">
        <p14:creationId xmlns:p14="http://schemas.microsoft.com/office/powerpoint/2010/main" val="408491126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Risk Capital Allocation</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82</a:t>
            </a:fld>
            <a:endParaRPr lang="en-GB"/>
          </a:p>
        </p:txBody>
      </p:sp>
      <p:sp>
        <p:nvSpPr>
          <p:cNvPr id="7" name="Rectangle 6"/>
          <p:cNvSpPr/>
          <p:nvPr/>
        </p:nvSpPr>
        <p:spPr>
          <a:xfrm>
            <a:off x="5810256" y="1571612"/>
            <a:ext cx="3929090" cy="2215991"/>
          </a:xfrm>
          <a:prstGeom prst="rect">
            <a:avLst/>
          </a:prstGeom>
        </p:spPr>
        <p:txBody>
          <a:bodyPr wrap="square">
            <a:spAutoFit/>
          </a:bodyPr>
          <a:lstStyle/>
          <a:p>
            <a:pPr algn="ctr">
              <a:spcAft>
                <a:spcPts val="1200"/>
              </a:spcAft>
            </a:pPr>
            <a:r>
              <a:rPr lang="en-AU" smtClean="0">
                <a:solidFill>
                  <a:srgbClr val="113458"/>
                </a:solidFill>
              </a:rPr>
              <a:t>Assume Risk Capital at 98th percentile = 2 Standard Deviations</a:t>
            </a:r>
          </a:p>
          <a:p>
            <a:pPr algn="ctr">
              <a:spcAft>
                <a:spcPts val="1200"/>
              </a:spcAft>
            </a:pPr>
            <a:r>
              <a:rPr lang="en-AU" smtClean="0">
                <a:solidFill>
                  <a:srgbClr val="113458"/>
                </a:solidFill>
              </a:rPr>
              <a:t>Risk Capital for Line A = $10m</a:t>
            </a:r>
          </a:p>
          <a:p>
            <a:pPr algn="ctr">
              <a:spcAft>
                <a:spcPts val="1200"/>
              </a:spcAft>
            </a:pPr>
            <a:r>
              <a:rPr lang="en-AU" smtClean="0">
                <a:solidFill>
                  <a:srgbClr val="113458"/>
                </a:solidFill>
              </a:rPr>
              <a:t>Risk Capital for Line B = $15m</a:t>
            </a:r>
          </a:p>
          <a:p>
            <a:pPr algn="ctr">
              <a:spcAft>
                <a:spcPts val="1200"/>
              </a:spcAft>
            </a:pPr>
            <a:r>
              <a:rPr lang="en-AU" smtClean="0">
                <a:solidFill>
                  <a:srgbClr val="113458"/>
                </a:solidFill>
              </a:rPr>
              <a:t>Aggregate Risk Capital (ARC) = $25m ?</a:t>
            </a:r>
            <a:endParaRPr lang="en-AU">
              <a:solidFill>
                <a:srgbClr val="113458"/>
              </a:solidFill>
            </a:endParaRPr>
          </a:p>
        </p:txBody>
      </p:sp>
      <p:sp>
        <p:nvSpPr>
          <p:cNvPr id="8" name="AutoShape 3"/>
          <p:cNvSpPr>
            <a:spLocks noChangeArrowheads="1"/>
          </p:cNvSpPr>
          <p:nvPr/>
        </p:nvSpPr>
        <p:spPr bwMode="auto">
          <a:xfrm>
            <a:off x="666720" y="1857364"/>
            <a:ext cx="2232025" cy="1584325"/>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sp>
        <p:nvSpPr>
          <p:cNvPr id="9" name="AutoShape 4"/>
          <p:cNvSpPr>
            <a:spLocks noChangeArrowheads="1"/>
          </p:cNvSpPr>
          <p:nvPr/>
        </p:nvSpPr>
        <p:spPr bwMode="auto">
          <a:xfrm>
            <a:off x="3403570" y="1857364"/>
            <a:ext cx="2089150" cy="1584325"/>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sp>
        <p:nvSpPr>
          <p:cNvPr id="10" name="AutoShape 5"/>
          <p:cNvSpPr>
            <a:spLocks noChangeArrowheads="1"/>
          </p:cNvSpPr>
          <p:nvPr/>
        </p:nvSpPr>
        <p:spPr bwMode="auto">
          <a:xfrm>
            <a:off x="1962120" y="3944926"/>
            <a:ext cx="2520950" cy="1655763"/>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cxnSp>
        <p:nvCxnSpPr>
          <p:cNvPr id="11" name="AutoShape 6"/>
          <p:cNvCxnSpPr>
            <a:cxnSpLocks noChangeShapeType="1"/>
            <a:stCxn id="8" idx="2"/>
            <a:endCxn id="10" idx="0"/>
          </p:cNvCxnSpPr>
          <p:nvPr/>
        </p:nvCxnSpPr>
        <p:spPr bwMode="auto">
          <a:xfrm>
            <a:off x="1782733" y="3441689"/>
            <a:ext cx="1439862" cy="503237"/>
          </a:xfrm>
          <a:prstGeom prst="straightConnector1">
            <a:avLst/>
          </a:prstGeom>
          <a:noFill/>
          <a:ln w="9525">
            <a:solidFill>
              <a:schemeClr val="tx1"/>
            </a:solidFill>
            <a:round/>
            <a:headEnd/>
            <a:tailEnd type="triangle" w="med" len="med"/>
          </a:ln>
        </p:spPr>
      </p:cxnSp>
      <p:cxnSp>
        <p:nvCxnSpPr>
          <p:cNvPr id="12" name="AutoShape 7"/>
          <p:cNvCxnSpPr>
            <a:cxnSpLocks noChangeShapeType="1"/>
            <a:stCxn id="9" idx="2"/>
            <a:endCxn id="10" idx="0"/>
          </p:cNvCxnSpPr>
          <p:nvPr/>
        </p:nvCxnSpPr>
        <p:spPr bwMode="auto">
          <a:xfrm flipH="1">
            <a:off x="3222595" y="3441689"/>
            <a:ext cx="1225550" cy="503237"/>
          </a:xfrm>
          <a:prstGeom prst="straightConnector1">
            <a:avLst/>
          </a:prstGeom>
          <a:noFill/>
          <a:ln w="9525">
            <a:solidFill>
              <a:schemeClr val="tx1"/>
            </a:solidFill>
            <a:round/>
            <a:headEnd/>
            <a:tailEnd type="triangle" w="med" len="med"/>
          </a:ln>
        </p:spPr>
      </p:cxnSp>
      <p:sp>
        <p:nvSpPr>
          <p:cNvPr id="13" name="Rectangle 12"/>
          <p:cNvSpPr/>
          <p:nvPr/>
        </p:nvSpPr>
        <p:spPr>
          <a:xfrm>
            <a:off x="881034" y="2214554"/>
            <a:ext cx="1833558" cy="987450"/>
          </a:xfrm>
          <a:prstGeom prst="rect">
            <a:avLst/>
          </a:prstGeom>
        </p:spPr>
        <p:txBody>
          <a:bodyPr wrap="square">
            <a:spAutoFit/>
          </a:bodyPr>
          <a:lstStyle/>
          <a:p>
            <a:pPr algn="ctr">
              <a:spcAft>
                <a:spcPts val="500"/>
              </a:spcAft>
            </a:pPr>
            <a:r>
              <a:rPr lang="en-AU" b="1" smtClean="0">
                <a:solidFill>
                  <a:srgbClr val="C81E45"/>
                </a:solidFill>
              </a:rPr>
              <a:t>Line A:</a:t>
            </a:r>
          </a:p>
          <a:p>
            <a:pPr algn="ctr">
              <a:spcAft>
                <a:spcPts val="500"/>
              </a:spcAft>
            </a:pPr>
            <a:r>
              <a:rPr lang="en-AU" b="1" smtClean="0">
                <a:solidFill>
                  <a:srgbClr val="C81E45"/>
                </a:solidFill>
              </a:rPr>
              <a:t>Res. $100m CV=5%</a:t>
            </a:r>
            <a:endParaRPr lang="en-AU" b="1">
              <a:solidFill>
                <a:srgbClr val="C81E45"/>
              </a:solidFill>
            </a:endParaRPr>
          </a:p>
        </p:txBody>
      </p:sp>
      <p:sp>
        <p:nvSpPr>
          <p:cNvPr id="14" name="Rectangle 13"/>
          <p:cNvSpPr/>
          <p:nvPr/>
        </p:nvSpPr>
        <p:spPr>
          <a:xfrm>
            <a:off x="3524240" y="2214554"/>
            <a:ext cx="1833558" cy="987450"/>
          </a:xfrm>
          <a:prstGeom prst="rect">
            <a:avLst/>
          </a:prstGeom>
        </p:spPr>
        <p:txBody>
          <a:bodyPr wrap="square">
            <a:spAutoFit/>
          </a:bodyPr>
          <a:lstStyle/>
          <a:p>
            <a:pPr algn="ctr">
              <a:spcAft>
                <a:spcPts val="500"/>
              </a:spcAft>
            </a:pPr>
            <a:r>
              <a:rPr lang="en-AU" b="1" smtClean="0">
                <a:solidFill>
                  <a:srgbClr val="C81E45"/>
                </a:solidFill>
              </a:rPr>
              <a:t>Line B:</a:t>
            </a:r>
          </a:p>
          <a:p>
            <a:pPr algn="ctr">
              <a:spcAft>
                <a:spcPts val="500"/>
              </a:spcAft>
            </a:pPr>
            <a:r>
              <a:rPr lang="en-AU" b="1" smtClean="0">
                <a:solidFill>
                  <a:srgbClr val="C81E45"/>
                </a:solidFill>
              </a:rPr>
              <a:t>Res. $50m CV=15%</a:t>
            </a:r>
            <a:endParaRPr lang="en-AU" b="1">
              <a:solidFill>
                <a:srgbClr val="C81E45"/>
              </a:solidFill>
            </a:endParaRPr>
          </a:p>
        </p:txBody>
      </p:sp>
      <p:sp>
        <p:nvSpPr>
          <p:cNvPr id="15" name="Rectangle 14"/>
          <p:cNvSpPr/>
          <p:nvPr/>
        </p:nvSpPr>
        <p:spPr>
          <a:xfrm>
            <a:off x="2309794" y="4286256"/>
            <a:ext cx="1833558" cy="987450"/>
          </a:xfrm>
          <a:prstGeom prst="rect">
            <a:avLst/>
          </a:prstGeom>
        </p:spPr>
        <p:txBody>
          <a:bodyPr wrap="square">
            <a:spAutoFit/>
          </a:bodyPr>
          <a:lstStyle/>
          <a:p>
            <a:pPr algn="ctr">
              <a:spcAft>
                <a:spcPts val="500"/>
              </a:spcAft>
            </a:pPr>
            <a:r>
              <a:rPr lang="en-AU" b="1" smtClean="0">
                <a:solidFill>
                  <a:srgbClr val="C81E45"/>
                </a:solidFill>
              </a:rPr>
              <a:t>Aggregate:</a:t>
            </a:r>
          </a:p>
          <a:p>
            <a:pPr algn="ctr">
              <a:spcAft>
                <a:spcPts val="500"/>
              </a:spcAft>
            </a:pPr>
            <a:r>
              <a:rPr lang="en-AU" b="1" smtClean="0">
                <a:solidFill>
                  <a:srgbClr val="C81E45"/>
                </a:solidFill>
              </a:rPr>
              <a:t>Res. $150m CV=?</a:t>
            </a:r>
            <a:endParaRPr lang="en-AU" b="1">
              <a:solidFill>
                <a:srgbClr val="C81E45"/>
              </a:solidFill>
            </a:endParaRPr>
          </a:p>
        </p:txBody>
      </p:sp>
    </p:spTree>
    <p:extLst>
      <p:ext uri="{BB962C8B-B14F-4D97-AF65-F5344CB8AC3E}">
        <p14:creationId xmlns:p14="http://schemas.microsoft.com/office/powerpoint/2010/main" val="690261550"/>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Risk Capital Allocation</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83</a:t>
            </a:fld>
            <a:endParaRPr lang="en-GB"/>
          </a:p>
        </p:txBody>
      </p:sp>
      <p:sp>
        <p:nvSpPr>
          <p:cNvPr id="7" name="Rectangle 6"/>
          <p:cNvSpPr/>
          <p:nvPr/>
        </p:nvSpPr>
        <p:spPr>
          <a:xfrm>
            <a:off x="5810256" y="1571612"/>
            <a:ext cx="3929090" cy="2215991"/>
          </a:xfrm>
          <a:prstGeom prst="rect">
            <a:avLst/>
          </a:prstGeom>
        </p:spPr>
        <p:txBody>
          <a:bodyPr wrap="square">
            <a:spAutoFit/>
          </a:bodyPr>
          <a:lstStyle/>
          <a:p>
            <a:pPr algn="ctr">
              <a:spcAft>
                <a:spcPts val="1200"/>
              </a:spcAft>
            </a:pPr>
            <a:r>
              <a:rPr lang="en-AU" smtClean="0">
                <a:solidFill>
                  <a:srgbClr val="113458"/>
                </a:solidFill>
              </a:rPr>
              <a:t>Assume Risk Capital at 98th percentile = 2 Standard Deviations</a:t>
            </a:r>
          </a:p>
          <a:p>
            <a:pPr algn="ctr">
              <a:spcAft>
                <a:spcPts val="1200"/>
              </a:spcAft>
            </a:pPr>
            <a:r>
              <a:rPr lang="en-AU" smtClean="0">
                <a:solidFill>
                  <a:srgbClr val="113458"/>
                </a:solidFill>
              </a:rPr>
              <a:t>Risk Capital for Line A = $10m</a:t>
            </a:r>
          </a:p>
          <a:p>
            <a:pPr algn="ctr">
              <a:spcAft>
                <a:spcPts val="1200"/>
              </a:spcAft>
            </a:pPr>
            <a:r>
              <a:rPr lang="en-AU" smtClean="0">
                <a:solidFill>
                  <a:srgbClr val="113458"/>
                </a:solidFill>
              </a:rPr>
              <a:t>Risk Capital for Line B = $15m</a:t>
            </a:r>
          </a:p>
          <a:p>
            <a:pPr algn="ctr">
              <a:spcAft>
                <a:spcPts val="1200"/>
              </a:spcAft>
            </a:pPr>
            <a:r>
              <a:rPr lang="en-AU" smtClean="0">
                <a:solidFill>
                  <a:srgbClr val="113458"/>
                </a:solidFill>
              </a:rPr>
              <a:t>Aggregate Risk Capital (ARC) = $25m ?</a:t>
            </a:r>
            <a:endParaRPr lang="en-AU">
              <a:solidFill>
                <a:srgbClr val="113458"/>
              </a:solidFill>
            </a:endParaRPr>
          </a:p>
        </p:txBody>
      </p:sp>
      <p:sp>
        <p:nvSpPr>
          <p:cNvPr id="8" name="AutoShape 3"/>
          <p:cNvSpPr>
            <a:spLocks noChangeArrowheads="1"/>
          </p:cNvSpPr>
          <p:nvPr/>
        </p:nvSpPr>
        <p:spPr bwMode="auto">
          <a:xfrm>
            <a:off x="666720" y="1857364"/>
            <a:ext cx="2232025" cy="1584325"/>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sp>
        <p:nvSpPr>
          <p:cNvPr id="9" name="AutoShape 4"/>
          <p:cNvSpPr>
            <a:spLocks noChangeArrowheads="1"/>
          </p:cNvSpPr>
          <p:nvPr/>
        </p:nvSpPr>
        <p:spPr bwMode="auto">
          <a:xfrm>
            <a:off x="3403570" y="1857364"/>
            <a:ext cx="2089150" cy="1584325"/>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sp>
        <p:nvSpPr>
          <p:cNvPr id="10" name="AutoShape 5"/>
          <p:cNvSpPr>
            <a:spLocks noChangeArrowheads="1"/>
          </p:cNvSpPr>
          <p:nvPr/>
        </p:nvSpPr>
        <p:spPr bwMode="auto">
          <a:xfrm>
            <a:off x="1962120" y="3944926"/>
            <a:ext cx="2520950" cy="1655763"/>
          </a:xfrm>
          <a:prstGeom prst="flowChartProcess">
            <a:avLst/>
          </a:prstGeom>
          <a:solidFill>
            <a:srgbClr val="7CB3E1"/>
          </a:solidFill>
          <a:ln w="9525">
            <a:solidFill>
              <a:schemeClr val="tx1"/>
            </a:solidFill>
            <a:miter lim="800000"/>
            <a:headEnd/>
            <a:tailEnd/>
          </a:ln>
        </p:spPr>
        <p:txBody>
          <a:bodyPr wrap="none" anchor="ctr"/>
          <a:lstStyle/>
          <a:p>
            <a:endParaRPr lang="en-US">
              <a:latin typeface="Calibri" pitchFamily="34" charset="0"/>
            </a:endParaRPr>
          </a:p>
        </p:txBody>
      </p:sp>
      <p:cxnSp>
        <p:nvCxnSpPr>
          <p:cNvPr id="11" name="AutoShape 6"/>
          <p:cNvCxnSpPr>
            <a:cxnSpLocks noChangeShapeType="1"/>
            <a:stCxn id="8" idx="2"/>
            <a:endCxn id="10" idx="0"/>
          </p:cNvCxnSpPr>
          <p:nvPr/>
        </p:nvCxnSpPr>
        <p:spPr bwMode="auto">
          <a:xfrm>
            <a:off x="1782733" y="3441689"/>
            <a:ext cx="1439862" cy="503237"/>
          </a:xfrm>
          <a:prstGeom prst="straightConnector1">
            <a:avLst/>
          </a:prstGeom>
          <a:noFill/>
          <a:ln w="9525">
            <a:solidFill>
              <a:schemeClr val="tx1"/>
            </a:solidFill>
            <a:round/>
            <a:headEnd/>
            <a:tailEnd type="triangle" w="med" len="med"/>
          </a:ln>
        </p:spPr>
      </p:cxnSp>
      <p:cxnSp>
        <p:nvCxnSpPr>
          <p:cNvPr id="12" name="AutoShape 7"/>
          <p:cNvCxnSpPr>
            <a:cxnSpLocks noChangeShapeType="1"/>
            <a:stCxn id="9" idx="2"/>
            <a:endCxn id="10" idx="0"/>
          </p:cNvCxnSpPr>
          <p:nvPr/>
        </p:nvCxnSpPr>
        <p:spPr bwMode="auto">
          <a:xfrm flipH="1">
            <a:off x="3222595" y="3441689"/>
            <a:ext cx="1225550" cy="503237"/>
          </a:xfrm>
          <a:prstGeom prst="straightConnector1">
            <a:avLst/>
          </a:prstGeom>
          <a:noFill/>
          <a:ln w="9525">
            <a:solidFill>
              <a:schemeClr val="tx1"/>
            </a:solidFill>
            <a:round/>
            <a:headEnd/>
            <a:tailEnd type="triangle" w="med" len="med"/>
          </a:ln>
        </p:spPr>
      </p:cxnSp>
      <p:sp>
        <p:nvSpPr>
          <p:cNvPr id="13" name="Rectangle 12"/>
          <p:cNvSpPr/>
          <p:nvPr/>
        </p:nvSpPr>
        <p:spPr>
          <a:xfrm>
            <a:off x="881034" y="2214554"/>
            <a:ext cx="1833558" cy="987450"/>
          </a:xfrm>
          <a:prstGeom prst="rect">
            <a:avLst/>
          </a:prstGeom>
        </p:spPr>
        <p:txBody>
          <a:bodyPr wrap="square">
            <a:spAutoFit/>
          </a:bodyPr>
          <a:lstStyle/>
          <a:p>
            <a:pPr algn="ctr">
              <a:spcAft>
                <a:spcPts val="500"/>
              </a:spcAft>
            </a:pPr>
            <a:r>
              <a:rPr lang="en-AU" b="1" smtClean="0">
                <a:solidFill>
                  <a:srgbClr val="C81E45"/>
                </a:solidFill>
              </a:rPr>
              <a:t>Line A:</a:t>
            </a:r>
          </a:p>
          <a:p>
            <a:pPr algn="ctr">
              <a:spcAft>
                <a:spcPts val="500"/>
              </a:spcAft>
            </a:pPr>
            <a:r>
              <a:rPr lang="en-AU" b="1" smtClean="0">
                <a:solidFill>
                  <a:srgbClr val="C81E45"/>
                </a:solidFill>
              </a:rPr>
              <a:t>Res. $100m CV=5%</a:t>
            </a:r>
            <a:endParaRPr lang="en-AU" b="1">
              <a:solidFill>
                <a:srgbClr val="C81E45"/>
              </a:solidFill>
            </a:endParaRPr>
          </a:p>
        </p:txBody>
      </p:sp>
      <p:sp>
        <p:nvSpPr>
          <p:cNvPr id="14" name="Rectangle 13"/>
          <p:cNvSpPr/>
          <p:nvPr/>
        </p:nvSpPr>
        <p:spPr>
          <a:xfrm>
            <a:off x="3524240" y="2214554"/>
            <a:ext cx="1833558" cy="987450"/>
          </a:xfrm>
          <a:prstGeom prst="rect">
            <a:avLst/>
          </a:prstGeom>
        </p:spPr>
        <p:txBody>
          <a:bodyPr wrap="square">
            <a:spAutoFit/>
          </a:bodyPr>
          <a:lstStyle/>
          <a:p>
            <a:pPr algn="ctr">
              <a:spcAft>
                <a:spcPts val="500"/>
              </a:spcAft>
            </a:pPr>
            <a:r>
              <a:rPr lang="en-AU" b="1" smtClean="0">
                <a:solidFill>
                  <a:srgbClr val="C81E45"/>
                </a:solidFill>
              </a:rPr>
              <a:t>Line B:</a:t>
            </a:r>
          </a:p>
          <a:p>
            <a:pPr algn="ctr">
              <a:spcAft>
                <a:spcPts val="500"/>
              </a:spcAft>
            </a:pPr>
            <a:r>
              <a:rPr lang="en-AU" b="1" smtClean="0">
                <a:solidFill>
                  <a:srgbClr val="C81E45"/>
                </a:solidFill>
              </a:rPr>
              <a:t>Res. $50m CV=15%</a:t>
            </a:r>
            <a:endParaRPr lang="en-AU" b="1">
              <a:solidFill>
                <a:srgbClr val="C81E45"/>
              </a:solidFill>
            </a:endParaRPr>
          </a:p>
        </p:txBody>
      </p:sp>
      <p:sp>
        <p:nvSpPr>
          <p:cNvPr id="15" name="Rectangle 14"/>
          <p:cNvSpPr/>
          <p:nvPr/>
        </p:nvSpPr>
        <p:spPr>
          <a:xfrm>
            <a:off x="2309794" y="4286256"/>
            <a:ext cx="1833558" cy="987450"/>
          </a:xfrm>
          <a:prstGeom prst="rect">
            <a:avLst/>
          </a:prstGeom>
        </p:spPr>
        <p:txBody>
          <a:bodyPr wrap="square">
            <a:spAutoFit/>
          </a:bodyPr>
          <a:lstStyle/>
          <a:p>
            <a:pPr algn="ctr">
              <a:spcAft>
                <a:spcPts val="500"/>
              </a:spcAft>
            </a:pPr>
            <a:r>
              <a:rPr lang="en-AU" b="1" smtClean="0">
                <a:solidFill>
                  <a:srgbClr val="C81E45"/>
                </a:solidFill>
              </a:rPr>
              <a:t>Aggregate:</a:t>
            </a:r>
          </a:p>
          <a:p>
            <a:pPr algn="ctr">
              <a:spcAft>
                <a:spcPts val="500"/>
              </a:spcAft>
            </a:pPr>
            <a:r>
              <a:rPr lang="en-AU" b="1" smtClean="0">
                <a:solidFill>
                  <a:srgbClr val="C81E45"/>
                </a:solidFill>
              </a:rPr>
              <a:t>Res. $150m CV=?</a:t>
            </a:r>
            <a:endParaRPr lang="en-AU" b="1">
              <a:solidFill>
                <a:srgbClr val="C81E45"/>
              </a:solidFill>
            </a:endParaRPr>
          </a:p>
        </p:txBody>
      </p:sp>
      <p:sp>
        <p:nvSpPr>
          <p:cNvPr id="16" name="Rectangle 15"/>
          <p:cNvSpPr/>
          <p:nvPr/>
        </p:nvSpPr>
        <p:spPr>
          <a:xfrm>
            <a:off x="5024438" y="4286256"/>
            <a:ext cx="4286280" cy="1231106"/>
          </a:xfrm>
          <a:prstGeom prst="rect">
            <a:avLst/>
          </a:prstGeom>
        </p:spPr>
        <p:txBody>
          <a:bodyPr wrap="square">
            <a:spAutoFit/>
          </a:bodyPr>
          <a:lstStyle/>
          <a:p>
            <a:pPr algn="ctr">
              <a:spcAft>
                <a:spcPts val="1200"/>
              </a:spcAft>
            </a:pPr>
            <a:r>
              <a:rPr lang="en-AU" smtClean="0">
                <a:solidFill>
                  <a:srgbClr val="113458"/>
                </a:solidFill>
              </a:rPr>
              <a:t>The answer depends on the correlation.</a:t>
            </a:r>
          </a:p>
          <a:p>
            <a:pPr algn="ctr">
              <a:spcAft>
                <a:spcPts val="1200"/>
              </a:spcAft>
            </a:pPr>
            <a:r>
              <a:rPr lang="en-AU" smtClean="0">
                <a:solidFill>
                  <a:srgbClr val="113458"/>
                </a:solidFill>
              </a:rPr>
              <a:t>If Corr = +1.0,  ARC = $25m</a:t>
            </a:r>
          </a:p>
          <a:p>
            <a:pPr algn="ctr">
              <a:spcAft>
                <a:spcPts val="1200"/>
              </a:spcAft>
            </a:pPr>
            <a:r>
              <a:rPr lang="en-AU" smtClean="0">
                <a:solidFill>
                  <a:srgbClr val="113458"/>
                </a:solidFill>
              </a:rPr>
              <a:t>If Corr = 0.0   ARC = $18m</a:t>
            </a:r>
            <a:endParaRPr lang="en-AU">
              <a:solidFill>
                <a:srgbClr val="113458"/>
              </a:solidFill>
            </a:endParaRPr>
          </a:p>
        </p:txBody>
      </p:sp>
    </p:spTree>
    <p:extLst>
      <p:ext uri="{BB962C8B-B14F-4D97-AF65-F5344CB8AC3E}">
        <p14:creationId xmlns:p14="http://schemas.microsoft.com/office/powerpoint/2010/main" val="2666847380"/>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Risk Capital Allocation: Diversification benefit</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84</a:t>
            </a:fld>
            <a:endParaRPr lang="en-GB"/>
          </a:p>
        </p:txBody>
      </p:sp>
      <p:pic>
        <p:nvPicPr>
          <p:cNvPr id="8" name="Picture 3"/>
          <p:cNvPicPr>
            <a:picLocks noGrp="1" noChangeAspect="1" noChangeArrowheads="1"/>
          </p:cNvPicPr>
          <p:nvPr>
            <p:ph sz="half" idx="4294967295"/>
          </p:nvPr>
        </p:nvPicPr>
        <p:blipFill>
          <a:blip r:embed="rId2"/>
          <a:srcRect/>
          <a:stretch>
            <a:fillRect/>
          </a:stretch>
        </p:blipFill>
        <p:spPr>
          <a:xfrm>
            <a:off x="0" y="1785938"/>
            <a:ext cx="4086225" cy="3667125"/>
          </a:xfrm>
          <a:solidFill>
            <a:srgbClr val="FFFFFF"/>
          </a:solidFill>
        </p:spPr>
      </p:pic>
      <p:sp>
        <p:nvSpPr>
          <p:cNvPr id="7" name="Rectangle 6"/>
          <p:cNvSpPr/>
          <p:nvPr/>
        </p:nvSpPr>
        <p:spPr>
          <a:xfrm>
            <a:off x="6167446" y="2285992"/>
            <a:ext cx="3143272" cy="1908215"/>
          </a:xfrm>
          <a:prstGeom prst="rect">
            <a:avLst/>
          </a:prstGeom>
        </p:spPr>
        <p:txBody>
          <a:bodyPr wrap="square">
            <a:spAutoFit/>
          </a:bodyPr>
          <a:lstStyle/>
          <a:p>
            <a:pPr algn="ctr">
              <a:spcAft>
                <a:spcPts val="1200"/>
              </a:spcAft>
            </a:pPr>
            <a:r>
              <a:rPr lang="en-AU" smtClean="0">
                <a:solidFill>
                  <a:srgbClr val="113458"/>
                </a:solidFill>
              </a:rPr>
              <a:t>Benefit = </a:t>
            </a:r>
          </a:p>
          <a:p>
            <a:pPr algn="ctr">
              <a:spcAft>
                <a:spcPts val="1200"/>
              </a:spcAft>
            </a:pPr>
            <a:r>
              <a:rPr lang="en-AU" smtClean="0">
                <a:solidFill>
                  <a:srgbClr val="113458"/>
                </a:solidFill>
              </a:rPr>
              <a:t>Sum of individual risk capital assessments – aggregate risk capital assessment from joint distribution of the two (correlated) lines.</a:t>
            </a:r>
            <a:endParaRPr lang="en-AU">
              <a:solidFill>
                <a:srgbClr val="113458"/>
              </a:solidFill>
            </a:endParaRPr>
          </a:p>
        </p:txBody>
      </p:sp>
    </p:spTree>
    <p:extLst>
      <p:ext uri="{BB962C8B-B14F-4D97-AF65-F5344CB8AC3E}">
        <p14:creationId xmlns:p14="http://schemas.microsoft.com/office/powerpoint/2010/main" val="107542707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5794" y="62086"/>
            <a:ext cx="8982471" cy="1143000"/>
          </a:xfrm>
        </p:spPr>
        <p:txBody>
          <a:bodyPr/>
          <a:lstStyle/>
          <a:p>
            <a:r>
              <a:rPr lang="en-AU" sz="2800" dirty="0" smtClean="0"/>
              <a:t>A single composite model for multiple LOBs</a:t>
            </a:r>
            <a:endParaRPr lang="en-AU" sz="28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85</a:t>
            </a:fld>
            <a:endParaRPr lang="en-GB"/>
          </a:p>
        </p:txBody>
      </p:sp>
      <p:pic>
        <p:nvPicPr>
          <p:cNvPr id="6" name="Content Placeholder 5"/>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1895366" y="1591469"/>
            <a:ext cx="7223125" cy="4362450"/>
          </a:xfrm>
        </p:spPr>
      </p:pic>
    </p:spTree>
    <p:extLst>
      <p:ext uri="{BB962C8B-B14F-4D97-AF65-F5344CB8AC3E}">
        <p14:creationId xmlns:p14="http://schemas.microsoft.com/office/powerpoint/2010/main" val="392448747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a:t>A single composite model for multiple </a:t>
            </a:r>
            <a:r>
              <a:rPr lang="en-AU" sz="2800" dirty="0" smtClean="0"/>
              <a:t>LOBs.</a:t>
            </a:r>
            <a:br>
              <a:rPr lang="en-AU" sz="2800" dirty="0" smtClean="0"/>
            </a:br>
            <a:r>
              <a:rPr lang="en-AU" sz="2400" dirty="0" smtClean="0"/>
              <a:t>LOBs are in same cluster if significantly correlated</a:t>
            </a:r>
            <a:endParaRPr lang="en-AU" sz="24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86</a:t>
            </a:fld>
            <a:endParaRPr lang="en-GB"/>
          </a:p>
        </p:txBody>
      </p:sp>
      <p:pic>
        <p:nvPicPr>
          <p:cNvPr id="6" name="Content Placeholder 5"/>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1916113"/>
            <a:ext cx="7626350" cy="3867150"/>
          </a:xfrm>
        </p:spPr>
      </p:pic>
    </p:spTree>
    <p:extLst>
      <p:ext uri="{BB962C8B-B14F-4D97-AF65-F5344CB8AC3E}">
        <p14:creationId xmlns:p14="http://schemas.microsoft.com/office/powerpoint/2010/main" val="3826333392"/>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1" y="548680"/>
            <a:ext cx="8982471" cy="1143000"/>
          </a:xfrm>
        </p:spPr>
        <p:txBody>
          <a:bodyPr/>
          <a:lstStyle/>
          <a:p>
            <a:pPr algn="ctr"/>
            <a:r>
              <a:rPr lang="en-AU" sz="2800" dirty="0"/>
              <a:t>A single composite </a:t>
            </a:r>
            <a:r>
              <a:rPr lang="en-AU" sz="2800" dirty="0" smtClean="0"/>
              <a:t>model </a:t>
            </a:r>
            <a:r>
              <a:rPr lang="en-AU" sz="2800" dirty="0"/>
              <a:t>for multiple </a:t>
            </a:r>
            <a:r>
              <a:rPr lang="en-AU" sz="2800" dirty="0" smtClean="0"/>
              <a:t>LOBs</a:t>
            </a:r>
            <a:br>
              <a:rPr lang="en-AU" sz="2800" dirty="0" smtClean="0"/>
            </a:br>
            <a:r>
              <a:rPr lang="en-AU" sz="1600" dirty="0" smtClean="0"/>
              <a:t>Projected lognormals for each cell and their correlations.</a:t>
            </a:r>
            <a:br>
              <a:rPr lang="en-AU" sz="1600" dirty="0" smtClean="0"/>
            </a:br>
            <a:r>
              <a:rPr lang="en-AU" sz="1600" dirty="0" smtClean="0">
                <a:solidFill>
                  <a:srgbClr val="2E3DD0"/>
                </a:solidFill>
              </a:rPr>
              <a:t>Blue</a:t>
            </a:r>
            <a:r>
              <a:rPr lang="en-AU" sz="1600" dirty="0" smtClean="0"/>
              <a:t> is observed.</a:t>
            </a:r>
            <a:br>
              <a:rPr lang="en-AU" sz="1600" dirty="0" smtClean="0"/>
            </a:br>
            <a:r>
              <a:rPr lang="en-AU" sz="1600" dirty="0" smtClean="0"/>
              <a:t> </a:t>
            </a:r>
            <a:r>
              <a:rPr lang="en-AU" sz="1600" dirty="0" smtClean="0">
                <a:solidFill>
                  <a:schemeClr val="tx2"/>
                </a:solidFill>
              </a:rPr>
              <a:t>Black</a:t>
            </a:r>
            <a:r>
              <a:rPr lang="en-AU" sz="1600" dirty="0" smtClean="0"/>
              <a:t> is fitted mean of lognormal.</a:t>
            </a:r>
            <a:br>
              <a:rPr lang="en-AU" sz="1600" dirty="0" smtClean="0"/>
            </a:br>
            <a:r>
              <a:rPr lang="en-AU" sz="1600" dirty="0" smtClean="0"/>
              <a:t> </a:t>
            </a:r>
            <a:r>
              <a:rPr lang="en-AU" sz="1600" dirty="0" smtClean="0">
                <a:solidFill>
                  <a:srgbClr val="FF0000"/>
                </a:solidFill>
              </a:rPr>
              <a:t>Red </a:t>
            </a:r>
            <a:r>
              <a:rPr lang="en-AU" sz="1600" dirty="0" smtClean="0"/>
              <a:t>is standard deviation of fitted lognormal.</a:t>
            </a:r>
            <a:br>
              <a:rPr lang="en-AU" sz="1600" dirty="0" smtClean="0"/>
            </a:br>
            <a:r>
              <a:rPr lang="en-AU" sz="1600" dirty="0" smtClean="0"/>
              <a:t> </a:t>
            </a:r>
            <a:r>
              <a:rPr lang="en-AU" sz="1600" dirty="0" smtClean="0">
                <a:solidFill>
                  <a:srgbClr val="8A0000"/>
                </a:solidFill>
              </a:rPr>
              <a:t>Burgundy</a:t>
            </a:r>
            <a:r>
              <a:rPr lang="en-AU" sz="1600" dirty="0" smtClean="0"/>
              <a:t> is standard deviation</a:t>
            </a:r>
            <a:r>
              <a:rPr lang="en-AU" sz="2000" dirty="0" smtClean="0"/>
              <a:t>.</a:t>
            </a:r>
            <a:br>
              <a:rPr lang="en-AU" sz="2000" dirty="0" smtClean="0"/>
            </a:br>
            <a:endParaRPr lang="en-AU" sz="20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87</a:t>
            </a:fld>
            <a:endParaRPr lang="en-GB"/>
          </a:p>
        </p:txBody>
      </p:sp>
      <p:pic>
        <p:nvPicPr>
          <p:cNvPr id="6" name="Content Placeholder 5"/>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495301" y="2204864"/>
            <a:ext cx="8982075" cy="3535363"/>
          </a:xfrm>
        </p:spPr>
      </p:pic>
    </p:spTree>
    <p:extLst>
      <p:ext uri="{BB962C8B-B14F-4D97-AF65-F5344CB8AC3E}">
        <p14:creationId xmlns:p14="http://schemas.microsoft.com/office/powerpoint/2010/main" val="1350234336"/>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a:t>A single composite model for multiple LOBs</a:t>
            </a:r>
            <a:r>
              <a:rPr lang="en-AU" sz="4000" dirty="0"/>
              <a:t/>
            </a:r>
            <a:br>
              <a:rPr lang="en-AU" sz="4000" dirty="0"/>
            </a:br>
            <a:r>
              <a:rPr lang="en-AU" sz="1800" dirty="0" smtClean="0"/>
              <a:t>Note risk </a:t>
            </a:r>
            <a:r>
              <a:rPr lang="en-AU" sz="1800" dirty="0"/>
              <a:t>diversification due to lack of </a:t>
            </a:r>
            <a:r>
              <a:rPr lang="en-AU" sz="1800" dirty="0" smtClean="0"/>
              <a:t>process correlations</a:t>
            </a:r>
            <a:endParaRPr lang="en-AU" sz="18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88</a:t>
            </a:fld>
            <a:endParaRPr lang="en-GB"/>
          </a:p>
        </p:txBody>
      </p:sp>
      <p:pic>
        <p:nvPicPr>
          <p:cNvPr id="6" name="Content Placeholder 5"/>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1884363"/>
            <a:ext cx="8410575" cy="4067175"/>
          </a:xfrm>
        </p:spPr>
      </p:pic>
    </p:spTree>
    <p:extLst>
      <p:ext uri="{BB962C8B-B14F-4D97-AF65-F5344CB8AC3E}">
        <p14:creationId xmlns:p14="http://schemas.microsoft.com/office/powerpoint/2010/main" val="118679593"/>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a:t>A single composite model for multiple </a:t>
            </a:r>
            <a:r>
              <a:rPr lang="en-AU" sz="2800" dirty="0" smtClean="0"/>
              <a:t>LOBs</a:t>
            </a:r>
            <a:br>
              <a:rPr lang="en-AU" sz="2800" dirty="0" smtClean="0"/>
            </a:br>
            <a:r>
              <a:rPr lang="en-AU" sz="2000" dirty="0" smtClean="0"/>
              <a:t>Risk capital by LOB for V@R at 95%</a:t>
            </a:r>
            <a:endParaRPr lang="en-AU" sz="20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89</a:t>
            </a:fld>
            <a:endParaRPr lang="en-GB"/>
          </a:p>
        </p:txBody>
      </p:sp>
      <p:pic>
        <p:nvPicPr>
          <p:cNvPr id="6" name="Content Placeholder 5"/>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0" y="1908175"/>
            <a:ext cx="8982075" cy="4017963"/>
          </a:xfrm>
        </p:spPr>
      </p:pic>
    </p:spTree>
    <p:extLst>
      <p:ext uri="{BB962C8B-B14F-4D97-AF65-F5344CB8AC3E}">
        <p14:creationId xmlns:p14="http://schemas.microsoft.com/office/powerpoint/2010/main" val="26332571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p:txBody>
          <a:bodyPr/>
          <a:lstStyle/>
          <a:p>
            <a:pPr algn="ctr"/>
            <a:r>
              <a:rPr lang="en-AU" dirty="0" smtClean="0">
                <a:cs typeface="Times New Roman" pitchFamily="18" charset="0"/>
              </a:rPr>
              <a:t>Correlation and Linearity</a:t>
            </a:r>
            <a:r>
              <a:rPr lang="en-AU" dirty="0" smtClean="0"/>
              <a:t> </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a:t>
            </a:fld>
            <a:endParaRPr lang="en-GB"/>
          </a:p>
        </p:txBody>
      </p:sp>
      <mc:AlternateContent xmlns:mc="http://schemas.openxmlformats.org/markup-compatibility/2006" xmlns:a14="http://schemas.microsoft.com/office/drawing/2010/main">
        <mc:Choice Requires="a14">
          <p:sp>
            <p:nvSpPr>
              <p:cNvPr id="6" name="Rectangle 2"/>
              <p:cNvSpPr txBox="1">
                <a:spLocks noChangeArrowheads="1"/>
              </p:cNvSpPr>
              <p:nvPr/>
            </p:nvSpPr>
            <p:spPr bwMode="auto">
              <a:xfrm>
                <a:off x="1095348" y="1857364"/>
                <a:ext cx="7086600" cy="1600200"/>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0" lang="en-US" sz="2000" i="0" u="none" strike="noStrike" kern="0" cap="none" spc="0" normalizeH="0" noProof="0" dirty="0" smtClean="0">
                    <a:ln>
                      <a:noFill/>
                    </a:ln>
                    <a:solidFill>
                      <a:srgbClr val="113458"/>
                    </a:solidFill>
                    <a:effectLst/>
                    <a:uLnTx/>
                    <a:uFillTx/>
                    <a:latin typeface="+mj-lt"/>
                    <a:ea typeface="+mj-ea"/>
                    <a:cs typeface="Times New Roman" pitchFamily="18" charset="0"/>
                  </a:rPr>
                  <a:t>This is why, in the usual linear regression model  </a:t>
                </a:r>
              </a:p>
              <a:p>
                <a:pPr marL="0" marR="0" lvl="0" indent="0" defTabSz="914400" rtl="0" eaLnBrk="1" fontAlgn="base" latinLnBrk="0" hangingPunct="1">
                  <a:lnSpc>
                    <a:spcPct val="100000"/>
                  </a:lnSpc>
                  <a:spcBef>
                    <a:spcPct val="0"/>
                  </a:spcBef>
                  <a:spcAft>
                    <a:spcPct val="0"/>
                  </a:spcAft>
                  <a:buClrTx/>
                  <a:buSzTx/>
                  <a:buFontTx/>
                  <a:buNone/>
                  <a:tabLst/>
                  <a:defRPr/>
                </a:pPr>
                <a:endParaRPr kumimoji="0" lang="en-AU" sz="2000" b="0" i="1" u="none" strike="noStrike" kern="0" cap="none" spc="0" normalizeH="0" noProof="0" dirty="0" smtClean="0">
                  <a:ln>
                    <a:noFill/>
                  </a:ln>
                  <a:solidFill>
                    <a:srgbClr val="113458"/>
                  </a:solidFill>
                  <a:effectLst/>
                  <a:uLnTx/>
                  <a:uFillTx/>
                  <a:latin typeface="Cambria Math" panose="02040503050406030204" pitchFamily="18" charset="0"/>
                  <a:ea typeface="+mj-ea"/>
                  <a:cs typeface="Times New Roman" pitchFamily="18" charset="0"/>
                </a:endParaRPr>
              </a:p>
              <a:p>
                <a:pPr marL="0" marR="0" lvl="0" indent="0"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AU" sz="28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𝑌</m:t>
                      </m:r>
                      <m:r>
                        <a:rPr kumimoji="0" lang="en-AU" sz="28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m:t>
                      </m:r>
                      <m:r>
                        <a:rPr kumimoji="0" lang="en-AU" sz="28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𝛼</m:t>
                      </m:r>
                      <m:r>
                        <a:rPr kumimoji="0" lang="en-AU" sz="28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m:t>
                      </m:r>
                      <m:r>
                        <a:rPr kumimoji="0" lang="en-AU" sz="28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𝛽</m:t>
                      </m:r>
                      <m:r>
                        <a:rPr kumimoji="0" lang="en-AU" sz="28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𝑋</m:t>
                      </m:r>
                      <m:r>
                        <a:rPr kumimoji="0" lang="en-AU" sz="28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m:t>
                      </m:r>
                      <m:r>
                        <a:rPr kumimoji="0" lang="en-AU" sz="28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𝜀</m:t>
                      </m:r>
                    </m:oMath>
                  </m:oMathPara>
                </a14:m>
                <a:r>
                  <a:rPr kumimoji="0" lang="en-US" sz="2000" i="0" u="none" strike="noStrike" kern="0" cap="none" spc="0" normalizeH="0" noProof="0" dirty="0" smtClean="0">
                    <a:ln>
                      <a:noFill/>
                    </a:ln>
                    <a:solidFill>
                      <a:srgbClr val="113458"/>
                    </a:solidFill>
                    <a:effectLst/>
                    <a:uLnTx/>
                    <a:uFillTx/>
                    <a:latin typeface="+mj-lt"/>
                    <a:ea typeface="+mj-ea"/>
                    <a:cs typeface="Times New Roman" pitchFamily="18" charset="0"/>
                  </a:rPr>
                  <a:t/>
                </a:r>
                <a:br>
                  <a:rPr kumimoji="0" lang="en-US" sz="2000" i="0" u="none" strike="noStrike" kern="0" cap="none" spc="0" normalizeH="0" noProof="0" dirty="0" smtClean="0">
                    <a:ln>
                      <a:noFill/>
                    </a:ln>
                    <a:solidFill>
                      <a:srgbClr val="113458"/>
                    </a:solidFill>
                    <a:effectLst/>
                    <a:uLnTx/>
                    <a:uFillTx/>
                    <a:latin typeface="+mj-lt"/>
                    <a:ea typeface="+mj-ea"/>
                    <a:cs typeface="Times New Roman" pitchFamily="18" charset="0"/>
                  </a:rPr>
                </a:br>
                <a:r>
                  <a:rPr kumimoji="0" lang="en-US" sz="2000" i="0" u="none" strike="noStrike" kern="0" cap="none" spc="0" normalizeH="0" noProof="0" dirty="0" smtClean="0">
                    <a:ln>
                      <a:noFill/>
                    </a:ln>
                    <a:solidFill>
                      <a:srgbClr val="113458"/>
                    </a:solidFill>
                    <a:effectLst/>
                    <a:uLnTx/>
                    <a:uFillTx/>
                    <a:latin typeface="+mj-lt"/>
                    <a:ea typeface="+mj-ea"/>
                    <a:cs typeface="Times New Roman" pitchFamily="18" charset="0"/>
                  </a:rPr>
                  <a:t/>
                </a:r>
                <a:br>
                  <a:rPr kumimoji="0" lang="en-US" sz="2000" i="0" u="none" strike="noStrike" kern="0" cap="none" spc="0" normalizeH="0" noProof="0" dirty="0" smtClean="0">
                    <a:ln>
                      <a:noFill/>
                    </a:ln>
                    <a:solidFill>
                      <a:srgbClr val="113458"/>
                    </a:solidFill>
                    <a:effectLst/>
                    <a:uLnTx/>
                    <a:uFillTx/>
                    <a:latin typeface="+mj-lt"/>
                    <a:ea typeface="+mj-ea"/>
                    <a:cs typeface="Times New Roman" pitchFamily="18" charset="0"/>
                  </a:rPr>
                </a:br>
                <a:r>
                  <a:rPr kumimoji="0" lang="en-US" sz="2000" i="0" u="none" strike="noStrike" kern="0" cap="none" spc="0" normalizeH="0" noProof="0" dirty="0" smtClean="0">
                    <a:ln>
                      <a:noFill/>
                    </a:ln>
                    <a:solidFill>
                      <a:srgbClr val="113458"/>
                    </a:solidFill>
                    <a:effectLst/>
                    <a:uLnTx/>
                    <a:uFillTx/>
                    <a:latin typeface="+mj-lt"/>
                    <a:ea typeface="+mj-ea"/>
                    <a:cs typeface="Times New Roman" pitchFamily="18" charset="0"/>
                  </a:rPr>
                  <a:t>the variance of the "error" term  </a:t>
                </a:r>
                <a14:m>
                  <m:oMath xmlns:m="http://schemas.openxmlformats.org/officeDocument/2006/math">
                    <m:r>
                      <a:rPr kumimoji="0" lang="en-AU" sz="24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𝜀</m:t>
                    </m:r>
                  </m:oMath>
                </a14:m>
                <a:r>
                  <a:rPr kumimoji="0" lang="en-US" sz="2000" i="0" u="none" strike="noStrike" kern="0" cap="none" spc="0" normalizeH="0" noProof="0" dirty="0" smtClean="0">
                    <a:ln>
                      <a:noFill/>
                    </a:ln>
                    <a:solidFill>
                      <a:srgbClr val="113458"/>
                    </a:solidFill>
                    <a:effectLst/>
                    <a:uLnTx/>
                    <a:uFillTx/>
                    <a:latin typeface="+mj-lt"/>
                    <a:ea typeface="+mj-ea"/>
                    <a:cs typeface="Times New Roman" pitchFamily="18" charset="0"/>
                  </a:rPr>
                  <a:t>  does not depend on  </a:t>
                </a:r>
                <a:r>
                  <a:rPr kumimoji="0" lang="en-US" sz="2000" i="1" u="none" strike="noStrike" kern="0" cap="none" spc="0" normalizeH="0" noProof="0" dirty="0" smtClean="0">
                    <a:ln>
                      <a:noFill/>
                    </a:ln>
                    <a:solidFill>
                      <a:srgbClr val="113458"/>
                    </a:solidFill>
                    <a:effectLst/>
                    <a:uLnTx/>
                    <a:uFillTx/>
                    <a:latin typeface="+mj-lt"/>
                    <a:ea typeface="+mj-ea"/>
                    <a:cs typeface="Times New Roman" pitchFamily="18" charset="0"/>
                  </a:rPr>
                  <a:t>X</a:t>
                </a:r>
                <a:r>
                  <a:rPr kumimoji="0" lang="en-US" sz="2000" i="0" u="none" strike="noStrike" kern="0" cap="none" spc="0" normalizeH="0" noProof="0" dirty="0" smtClean="0">
                    <a:ln>
                      <a:noFill/>
                    </a:ln>
                    <a:solidFill>
                      <a:srgbClr val="113458"/>
                    </a:solidFill>
                    <a:effectLst/>
                    <a:uLnTx/>
                    <a:uFillTx/>
                    <a:latin typeface="+mj-lt"/>
                    <a:ea typeface="+mj-ea"/>
                    <a:cs typeface="Times New Roman" pitchFamily="18" charset="0"/>
                  </a:rPr>
                  <a:t>.</a:t>
                </a:r>
                <a:r>
                  <a:rPr kumimoji="0" lang="en-AU" sz="2000" i="0" u="none" strike="noStrike" kern="0" cap="none" spc="0" normalizeH="0" noProof="0" dirty="0" smtClean="0">
                    <a:ln>
                      <a:noFill/>
                    </a:ln>
                    <a:solidFill>
                      <a:srgbClr val="113458"/>
                    </a:solidFill>
                    <a:effectLst/>
                    <a:uLnTx/>
                    <a:uFillTx/>
                    <a:latin typeface="+mj-lt"/>
                    <a:ea typeface="+mj-ea"/>
                    <a:cs typeface="Times New Roman" pitchFamily="18" charset="0"/>
                  </a:rPr>
                  <a:t/>
                </a:r>
                <a:br>
                  <a:rPr kumimoji="0" lang="en-AU" sz="2000" i="0" u="none" strike="noStrike" kern="0" cap="none" spc="0" normalizeH="0" noProof="0" dirty="0" smtClean="0">
                    <a:ln>
                      <a:noFill/>
                    </a:ln>
                    <a:solidFill>
                      <a:srgbClr val="113458"/>
                    </a:solidFill>
                    <a:effectLst/>
                    <a:uLnTx/>
                    <a:uFillTx/>
                    <a:latin typeface="+mj-lt"/>
                    <a:ea typeface="+mj-ea"/>
                    <a:cs typeface="Times New Roman" pitchFamily="18" charset="0"/>
                  </a:rPr>
                </a:br>
                <a:r>
                  <a:rPr kumimoji="0" lang="en-AU" sz="2000" i="0" u="none" strike="noStrike" kern="0" cap="none" spc="0" normalizeH="0" noProof="0" dirty="0" smtClean="0">
                    <a:ln>
                      <a:noFill/>
                    </a:ln>
                    <a:solidFill>
                      <a:srgbClr val="113458"/>
                    </a:solidFill>
                    <a:effectLst/>
                    <a:uLnTx/>
                    <a:uFillTx/>
                    <a:latin typeface="+mj-lt"/>
                    <a:ea typeface="+mj-ea"/>
                    <a:cs typeface="Times New Roman" pitchFamily="18" charset="0"/>
                  </a:rPr>
                  <a:t/>
                </a:r>
                <a:br>
                  <a:rPr kumimoji="0" lang="en-AU" sz="2000" i="0" u="none" strike="noStrike" kern="0" cap="none" spc="0" normalizeH="0" noProof="0" dirty="0" smtClean="0">
                    <a:ln>
                      <a:noFill/>
                    </a:ln>
                    <a:solidFill>
                      <a:srgbClr val="113458"/>
                    </a:solidFill>
                    <a:effectLst/>
                    <a:uLnTx/>
                    <a:uFillTx/>
                    <a:latin typeface="+mj-lt"/>
                    <a:ea typeface="+mj-ea"/>
                    <a:cs typeface="Times New Roman" pitchFamily="18" charset="0"/>
                  </a:rPr>
                </a:br>
                <a:r>
                  <a:rPr kumimoji="0" lang="en-US" sz="2000" i="0" u="none" strike="noStrike" kern="0" cap="none" spc="0" normalizeH="0" noProof="0" dirty="0" smtClean="0">
                    <a:ln>
                      <a:noFill/>
                    </a:ln>
                    <a:solidFill>
                      <a:srgbClr val="113458"/>
                    </a:solidFill>
                    <a:effectLst/>
                    <a:uLnTx/>
                    <a:uFillTx/>
                    <a:latin typeface="+mj-lt"/>
                    <a:ea typeface="+mj-ea"/>
                    <a:cs typeface="Times New Roman" pitchFamily="18" charset="0"/>
                  </a:rPr>
                  <a:t>However, not all variables are linearly related. Suppose we have two random variables related by the equation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AU" sz="3600" b="0" i="1" u="none" strike="noStrike" kern="0" cap="none" spc="0" normalizeH="0" noProof="0" dirty="0" smtClean="0">
                  <a:ln>
                    <a:noFill/>
                  </a:ln>
                  <a:solidFill>
                    <a:srgbClr val="113458"/>
                  </a:solidFill>
                  <a:effectLst/>
                  <a:uLnTx/>
                  <a:uFillTx/>
                  <a:latin typeface="Cambria Math" panose="02040503050406030204" pitchFamily="18" charset="0"/>
                  <a:ea typeface="+mj-ea"/>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AU" sz="36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𝑆</m:t>
                      </m:r>
                      <m:r>
                        <a:rPr kumimoji="0" lang="en-AU" sz="36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m:t>
                      </m:r>
                      <m:sSup>
                        <m:sSupPr>
                          <m:ctrlPr>
                            <a:rPr kumimoji="0" lang="en-AU" sz="360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ctrlPr>
                        </m:sSupPr>
                        <m:e>
                          <m:r>
                            <a:rPr kumimoji="0" lang="en-AU" sz="36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𝑇</m:t>
                          </m:r>
                        </m:e>
                        <m:sup>
                          <m:r>
                            <a:rPr kumimoji="0" lang="en-AU" sz="3600" b="0" i="1" u="none" strike="noStrike" kern="0" cap="none" spc="0" normalizeH="0" noProof="0" smtClean="0">
                              <a:ln>
                                <a:noFill/>
                              </a:ln>
                              <a:solidFill>
                                <a:srgbClr val="113458"/>
                              </a:solidFill>
                              <a:effectLst/>
                              <a:uLnTx/>
                              <a:uFillTx/>
                              <a:latin typeface="Cambria Math" panose="02040503050406030204" pitchFamily="18" charset="0"/>
                              <a:ea typeface="+mj-ea"/>
                              <a:cs typeface="Times New Roman" pitchFamily="18" charset="0"/>
                            </a:rPr>
                            <m:t>2</m:t>
                          </m:r>
                        </m:sup>
                      </m:sSup>
                    </m:oMath>
                  </m:oMathPara>
                </a14:m>
                <a:r>
                  <a:rPr kumimoji="0" lang="en-US" sz="2000" b="1" i="0" u="none" strike="noStrike" kern="0" cap="none" spc="0" normalizeH="0" noProof="0" dirty="0" smtClean="0">
                    <a:ln>
                      <a:noFill/>
                    </a:ln>
                    <a:solidFill>
                      <a:srgbClr val="113458"/>
                    </a:solidFill>
                    <a:effectLst/>
                    <a:uLnTx/>
                    <a:uFillTx/>
                    <a:latin typeface="+mj-lt"/>
                    <a:ea typeface="+mj-ea"/>
                    <a:cs typeface="Times New Roman" pitchFamily="18" charset="0"/>
                  </a:rPr>
                  <a:t/>
                </a:r>
                <a:br>
                  <a:rPr kumimoji="0" lang="en-US" sz="2000" b="1" i="0" u="none" strike="noStrike" kern="0" cap="none" spc="0" normalizeH="0" noProof="0" dirty="0" smtClean="0">
                    <a:ln>
                      <a:noFill/>
                    </a:ln>
                    <a:solidFill>
                      <a:srgbClr val="113458"/>
                    </a:solidFill>
                    <a:effectLst/>
                    <a:uLnTx/>
                    <a:uFillTx/>
                    <a:latin typeface="+mj-lt"/>
                    <a:ea typeface="+mj-ea"/>
                    <a:cs typeface="Times New Roman" pitchFamily="18" charset="0"/>
                  </a:rPr>
                </a:br>
                <a:endParaRPr kumimoji="0" lang="en-AU" sz="2000" b="1" i="0" u="none" strike="noStrike" kern="0" cap="none" spc="0" normalizeH="0" noProof="0" dirty="0" smtClean="0">
                  <a:ln>
                    <a:noFill/>
                  </a:ln>
                  <a:solidFill>
                    <a:srgbClr val="113458"/>
                  </a:solidFill>
                  <a:effectLst/>
                  <a:uLnTx/>
                  <a:uFillTx/>
                  <a:latin typeface="+mj-lt"/>
                  <a:ea typeface="+mj-ea"/>
                  <a:cs typeface="Times New Roman" pitchFamily="18" charset="0"/>
                </a:endParaRPr>
              </a:p>
            </p:txBody>
          </p:sp>
        </mc:Choice>
        <mc:Fallback xmlns="">
          <p:sp>
            <p:nvSpPr>
              <p:cNvPr id="6" name="Rectangle 2"/>
              <p:cNvSpPr txBox="1">
                <a:spLocks noRot="1" noChangeAspect="1" noMove="1" noResize="1" noEditPoints="1" noAdjustHandles="1" noChangeArrowheads="1" noChangeShapeType="1" noTextEdit="1"/>
              </p:cNvSpPr>
              <p:nvPr/>
            </p:nvSpPr>
            <p:spPr bwMode="auto">
              <a:xfrm>
                <a:off x="1095348" y="1857364"/>
                <a:ext cx="7086600" cy="1600200"/>
              </a:xfrm>
              <a:prstGeom prst="rect">
                <a:avLst/>
              </a:prstGeom>
              <a:blipFill rotWithShape="0">
                <a:blip r:embed="rId2"/>
                <a:stretch>
                  <a:fillRect l="-947" t="-70611" b="-60305"/>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AU">
                    <a:noFill/>
                  </a:rPr>
                  <a:t> </a:t>
                </a:r>
              </a:p>
            </p:txBody>
          </p:sp>
        </mc:Fallback>
      </mc:AlternateContent>
      <p:sp>
        <p:nvSpPr>
          <p:cNvPr id="7" name="Rectangle 3"/>
          <p:cNvSpPr txBox="1">
            <a:spLocks noChangeArrowheads="1"/>
          </p:cNvSpPr>
          <p:nvPr/>
        </p:nvSpPr>
        <p:spPr bwMode="auto">
          <a:xfrm>
            <a:off x="1095348" y="4803764"/>
            <a:ext cx="7386662" cy="124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269875" marR="0" lvl="0" indent="-269875" algn="just" defTabSz="914400" rtl="0" eaLnBrk="1" fontAlgn="base" latinLnBrk="0" hangingPunct="1">
              <a:lnSpc>
                <a:spcPct val="100000"/>
              </a:lnSpc>
              <a:spcBef>
                <a:spcPct val="50000"/>
              </a:spcBef>
              <a:spcAft>
                <a:spcPct val="0"/>
              </a:spcAft>
              <a:buClr>
                <a:srgbClr val="8F4693"/>
              </a:buClr>
              <a:buSzTx/>
              <a:buFont typeface="Arial" charset="0"/>
              <a:buNone/>
              <a:tabLst/>
              <a:defRPr/>
            </a:pPr>
            <a:r>
              <a:rPr kumimoji="0" lang="en-US" sz="2000" b="0" i="0" u="none" strike="noStrike" kern="0" cap="none" spc="0" normalizeH="0" noProof="0" dirty="0" smtClean="0">
                <a:ln>
                  <a:noFill/>
                </a:ln>
                <a:solidFill>
                  <a:srgbClr val="113458"/>
                </a:solidFill>
                <a:effectLst/>
                <a:uLnTx/>
                <a:uFillTx/>
                <a:latin typeface="+mn-lt"/>
                <a:ea typeface="+mn-ea"/>
                <a:cs typeface="Times New Roman" pitchFamily="18" charset="0"/>
              </a:rPr>
              <a:t>where </a:t>
            </a:r>
            <a:r>
              <a:rPr kumimoji="0" lang="en-US" sz="2000" b="0" i="1" u="none" strike="noStrike" kern="0" cap="none" spc="0" normalizeH="0" noProof="0" dirty="0" smtClean="0">
                <a:ln>
                  <a:noFill/>
                </a:ln>
                <a:solidFill>
                  <a:srgbClr val="113458"/>
                </a:solidFill>
                <a:effectLst/>
                <a:uLnTx/>
                <a:uFillTx/>
                <a:latin typeface="+mn-lt"/>
                <a:ea typeface="+mn-ea"/>
                <a:cs typeface="Times New Roman" pitchFamily="18" charset="0"/>
              </a:rPr>
              <a:t>T</a:t>
            </a:r>
            <a:r>
              <a:rPr kumimoji="0" lang="en-US" sz="2000" b="0" i="0" u="none" strike="noStrike" kern="0" cap="none" spc="0" normalizeH="0" noProof="0" dirty="0" smtClean="0">
                <a:ln>
                  <a:noFill/>
                </a:ln>
                <a:solidFill>
                  <a:srgbClr val="113458"/>
                </a:solidFill>
                <a:effectLst/>
                <a:uLnTx/>
                <a:uFillTx/>
                <a:latin typeface="+mn-lt"/>
                <a:ea typeface="+mn-ea"/>
                <a:cs typeface="Times New Roman" pitchFamily="18" charset="0"/>
              </a:rPr>
              <a:t> is normally distributed with mean zero and variance 1. </a:t>
            </a:r>
          </a:p>
          <a:p>
            <a:pPr marL="269875" marR="0" lvl="0" indent="-269875" algn="just" defTabSz="914400" rtl="0" eaLnBrk="1" fontAlgn="base" latinLnBrk="0" hangingPunct="1">
              <a:lnSpc>
                <a:spcPct val="100000"/>
              </a:lnSpc>
              <a:spcBef>
                <a:spcPct val="50000"/>
              </a:spcBef>
              <a:spcAft>
                <a:spcPct val="0"/>
              </a:spcAft>
              <a:buClr>
                <a:srgbClr val="8F4693"/>
              </a:buClr>
              <a:buSzTx/>
              <a:buFont typeface="Arial" charset="0"/>
              <a:buNone/>
              <a:tabLst/>
              <a:defRPr/>
            </a:pPr>
            <a:r>
              <a:rPr kumimoji="0" lang="en-US" sz="2000" b="1" i="0" u="none" strike="noStrike" kern="0" cap="none" spc="0" normalizeH="0" noProof="0" dirty="0" smtClean="0">
                <a:ln>
                  <a:noFill/>
                </a:ln>
                <a:solidFill>
                  <a:srgbClr val="113458"/>
                </a:solidFill>
                <a:effectLst/>
                <a:uLnTx/>
                <a:uFillTx/>
                <a:latin typeface="+mn-lt"/>
                <a:ea typeface="+mn-ea"/>
                <a:cs typeface="Times New Roman" pitchFamily="18" charset="0"/>
              </a:rPr>
              <a:t>What is the correlation between </a:t>
            </a:r>
            <a:r>
              <a:rPr kumimoji="0" lang="en-US" sz="2000" b="1" i="1" u="none" strike="noStrike" kern="0" cap="none" spc="0" normalizeH="0" noProof="0" dirty="0" smtClean="0">
                <a:ln>
                  <a:noFill/>
                </a:ln>
                <a:solidFill>
                  <a:srgbClr val="113458"/>
                </a:solidFill>
                <a:effectLst/>
                <a:uLnTx/>
                <a:uFillTx/>
                <a:latin typeface="+mn-lt"/>
                <a:ea typeface="+mn-ea"/>
                <a:cs typeface="Times New Roman" pitchFamily="18" charset="0"/>
              </a:rPr>
              <a:t>S</a:t>
            </a:r>
            <a:r>
              <a:rPr kumimoji="0" lang="en-US" sz="2000" b="1" i="0" u="none" strike="noStrike" kern="0" cap="none" spc="0" normalizeH="0" noProof="0" dirty="0" smtClean="0">
                <a:ln>
                  <a:noFill/>
                </a:ln>
                <a:solidFill>
                  <a:srgbClr val="113458"/>
                </a:solidFill>
                <a:effectLst/>
                <a:uLnTx/>
                <a:uFillTx/>
                <a:latin typeface="+mn-lt"/>
                <a:ea typeface="+mn-ea"/>
                <a:cs typeface="Times New Roman" pitchFamily="18" charset="0"/>
              </a:rPr>
              <a:t> and </a:t>
            </a:r>
            <a:r>
              <a:rPr kumimoji="0" lang="en-US" sz="2000" b="1" i="1" u="none" strike="noStrike" kern="0" cap="none" spc="0" normalizeH="0" noProof="0" dirty="0" smtClean="0">
                <a:ln>
                  <a:noFill/>
                </a:ln>
                <a:solidFill>
                  <a:srgbClr val="113458"/>
                </a:solidFill>
                <a:effectLst/>
                <a:uLnTx/>
                <a:uFillTx/>
                <a:latin typeface="+mn-lt"/>
                <a:ea typeface="+mn-ea"/>
                <a:cs typeface="Times New Roman" pitchFamily="18" charset="0"/>
              </a:rPr>
              <a:t>T </a:t>
            </a:r>
            <a:r>
              <a:rPr kumimoji="0" lang="en-US" sz="2000" b="1" i="0" u="none" strike="noStrike" kern="0" cap="none" spc="0" normalizeH="0" noProof="0" dirty="0" smtClean="0">
                <a:ln>
                  <a:noFill/>
                </a:ln>
                <a:solidFill>
                  <a:srgbClr val="113458"/>
                </a:solidFill>
                <a:effectLst/>
                <a:uLnTx/>
                <a:uFillTx/>
                <a:latin typeface="+mn-lt"/>
                <a:ea typeface="+mn-ea"/>
                <a:cs typeface="Times New Roman" pitchFamily="18" charset="0"/>
              </a:rPr>
              <a:t>?</a:t>
            </a:r>
            <a:r>
              <a:rPr kumimoji="0" lang="en-US" sz="2000" b="1" i="1" u="none" strike="noStrike" kern="0" cap="none" spc="0" normalizeH="0" noProof="0" dirty="0" smtClean="0">
                <a:ln>
                  <a:noFill/>
                </a:ln>
                <a:solidFill>
                  <a:srgbClr val="113458"/>
                </a:solidFill>
                <a:effectLst/>
                <a:uLnTx/>
                <a:uFillTx/>
                <a:latin typeface="+mn-lt"/>
                <a:ea typeface="+mn-ea"/>
                <a:cs typeface="Times New Roman" pitchFamily="18" charset="0"/>
              </a:rPr>
              <a:t> </a:t>
            </a:r>
            <a:endParaRPr kumimoji="0" lang="en-AU" sz="2000" b="1" i="0" u="none" strike="noStrike" kern="0" cap="none" spc="0" normalizeH="0" noProof="0" dirty="0">
              <a:ln>
                <a:noFill/>
              </a:ln>
              <a:solidFill>
                <a:srgbClr val="113458"/>
              </a:solidFill>
              <a:effectLst/>
              <a:uLnTx/>
              <a:uFillTx/>
              <a:latin typeface="+mn-lt"/>
              <a:ea typeface="+mn-ea"/>
              <a:cs typeface="+mn-cs"/>
            </a:endParaRPr>
          </a:p>
        </p:txBody>
      </p:sp>
      <p:sp>
        <p:nvSpPr>
          <p:cNvPr id="8" name="Rectangle 5"/>
          <p:cNvSpPr>
            <a:spLocks noChangeArrowheads="1"/>
          </p:cNvSpPr>
          <p:nvPr/>
        </p:nvSpPr>
        <p:spPr bwMode="auto">
          <a:xfrm>
            <a:off x="4343400" y="3328988"/>
            <a:ext cx="9144000" cy="0"/>
          </a:xfrm>
          <a:prstGeom prst="rect">
            <a:avLst/>
          </a:prstGeom>
          <a:noFill/>
          <a:ln w="9525">
            <a:noFill/>
            <a:miter lim="800000"/>
            <a:headEnd/>
            <a:tailEnd/>
          </a:ln>
        </p:spPr>
        <p:txBody>
          <a:bodyPr>
            <a:spAutoFit/>
          </a:bodyPr>
          <a:lstStyle/>
          <a:p>
            <a:endParaRPr lang="en-US"/>
          </a:p>
        </p:txBody>
      </p:sp>
    </p:spTree>
    <p:extLst>
      <p:ext uri="{BB962C8B-B14F-4D97-AF65-F5344CB8AC3E}">
        <p14:creationId xmlns:p14="http://schemas.microsoft.com/office/powerpoint/2010/main" val="3260245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Solvency II – Economic Balance Sheet</a:t>
            </a:r>
            <a:endParaRPr lang="en-GB"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90</a:t>
            </a:fld>
            <a:endParaRPr lang="en-GB"/>
          </a:p>
        </p:txBody>
      </p:sp>
      <p:pic>
        <p:nvPicPr>
          <p:cNvPr id="34818" name="Picture 2"/>
          <p:cNvPicPr>
            <a:picLocks noChangeAspect="1" noChangeArrowheads="1"/>
          </p:cNvPicPr>
          <p:nvPr/>
        </p:nvPicPr>
        <p:blipFill>
          <a:blip r:embed="rId2"/>
          <a:srcRect/>
          <a:stretch>
            <a:fillRect/>
          </a:stretch>
        </p:blipFill>
        <p:spPr bwMode="auto">
          <a:xfrm>
            <a:off x="1381100" y="1285860"/>
            <a:ext cx="7515225" cy="4914900"/>
          </a:xfrm>
          <a:prstGeom prst="rect">
            <a:avLst/>
          </a:prstGeom>
          <a:noFill/>
          <a:ln w="9525">
            <a:noFill/>
            <a:miter lim="800000"/>
            <a:headEnd/>
            <a:tailEnd/>
          </a:ln>
          <a:effectLst/>
        </p:spPr>
      </p:pic>
    </p:spTree>
    <p:extLst>
      <p:ext uri="{BB962C8B-B14F-4D97-AF65-F5344CB8AC3E}">
        <p14:creationId xmlns:p14="http://schemas.microsoft.com/office/powerpoint/2010/main" val="379650889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2746" y="332656"/>
            <a:ext cx="8982471" cy="1143000"/>
          </a:xfrm>
        </p:spPr>
        <p:txBody>
          <a:bodyPr/>
          <a:lstStyle/>
          <a:p>
            <a:pPr algn="ctr"/>
            <a:r>
              <a:rPr lang="en-US" sz="2400" dirty="0" smtClean="0"/>
              <a:t>Solvency  II one-year risk horizon:  </a:t>
            </a:r>
            <a:br>
              <a:rPr lang="en-US" sz="2400" dirty="0" smtClean="0"/>
            </a:br>
            <a:r>
              <a:rPr lang="en-US" sz="2400" dirty="0" smtClean="0"/>
              <a:t>* satisfies 3 conditions </a:t>
            </a:r>
            <a:br>
              <a:rPr lang="en-US" sz="2400" dirty="0" smtClean="0"/>
            </a:br>
            <a:r>
              <a:rPr lang="en-US" sz="2400" dirty="0" smtClean="0"/>
              <a:t>* decomposing the directives </a:t>
            </a:r>
            <a:br>
              <a:rPr lang="en-US" sz="2400" dirty="0" smtClean="0"/>
            </a:br>
            <a:r>
              <a:rPr lang="en-US" sz="2400" dirty="0" smtClean="0"/>
              <a:t>* What are the basic elements?</a:t>
            </a:r>
            <a:endParaRPr lang="en-AU" sz="24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91</a:t>
            </a:fld>
            <a:endParaRPr lang="en-GB"/>
          </a:p>
        </p:txBody>
      </p:sp>
      <p:sp>
        <p:nvSpPr>
          <p:cNvPr id="6" name="Rectangle 5"/>
          <p:cNvSpPr/>
          <p:nvPr/>
        </p:nvSpPr>
        <p:spPr>
          <a:xfrm>
            <a:off x="595282" y="2000240"/>
            <a:ext cx="8286808" cy="4179862"/>
          </a:xfrm>
          <a:prstGeom prst="rect">
            <a:avLst/>
          </a:prstGeom>
        </p:spPr>
        <p:txBody>
          <a:bodyPr wrap="square">
            <a:spAutoFit/>
          </a:bodyPr>
          <a:lstStyle/>
          <a:p>
            <a:pPr>
              <a:lnSpc>
                <a:spcPct val="120000"/>
              </a:lnSpc>
              <a:spcAft>
                <a:spcPts val="900"/>
              </a:spcAft>
              <a:buFont typeface="Arial" pitchFamily="34" charset="0"/>
              <a:buChar char="•"/>
            </a:pPr>
            <a:r>
              <a:rPr lang="en-US" dirty="0" smtClean="0">
                <a:solidFill>
                  <a:srgbClr val="2F5079"/>
                </a:solidFill>
              </a:rPr>
              <a:t> Risk Capital is raised at the beginning of each year and any unused capital is released at the end of the year;</a:t>
            </a:r>
          </a:p>
          <a:p>
            <a:pPr>
              <a:lnSpc>
                <a:spcPct val="120000"/>
              </a:lnSpc>
              <a:spcAft>
                <a:spcPts val="900"/>
              </a:spcAft>
              <a:buFont typeface="Arial" pitchFamily="34" charset="0"/>
              <a:buChar char="•"/>
            </a:pPr>
            <a:r>
              <a:rPr lang="en-US" dirty="0" smtClean="0">
                <a:solidFill>
                  <a:srgbClr val="2F5079"/>
                </a:solidFill>
              </a:rPr>
              <a:t> The analyses are conditional on the first (next) calendar year being in distress (99.5%);</a:t>
            </a:r>
          </a:p>
          <a:p>
            <a:pPr>
              <a:lnSpc>
                <a:spcPct val="120000"/>
              </a:lnSpc>
              <a:spcAft>
                <a:spcPts val="900"/>
              </a:spcAft>
              <a:buFont typeface="Arial" pitchFamily="34" charset="0"/>
              <a:buChar char="•"/>
            </a:pPr>
            <a:r>
              <a:rPr lang="en-US" dirty="0" smtClean="0">
                <a:solidFill>
                  <a:srgbClr val="2F5079"/>
                </a:solidFill>
              </a:rPr>
              <a:t>  At the end of the first year in distress, the balance sheet can be    “restored” in such away that the company has sufficient technical provisions (fair value of liabilities) to continue business or to transfer the liabilities to another risk bearing entity.</a:t>
            </a:r>
          </a:p>
          <a:p>
            <a:pPr algn="ctr">
              <a:lnSpc>
                <a:spcPct val="120000"/>
              </a:lnSpc>
              <a:spcAft>
                <a:spcPts val="900"/>
              </a:spcAft>
              <a:buNone/>
            </a:pPr>
            <a:endParaRPr lang="en-US" dirty="0" smtClean="0">
              <a:solidFill>
                <a:srgbClr val="2F5079"/>
              </a:solidFill>
            </a:endParaRPr>
          </a:p>
          <a:p>
            <a:pPr algn="ctr">
              <a:lnSpc>
                <a:spcPct val="120000"/>
              </a:lnSpc>
              <a:spcAft>
                <a:spcPts val="900"/>
              </a:spcAft>
              <a:buNone/>
            </a:pPr>
            <a:r>
              <a:rPr lang="en-US" dirty="0" smtClean="0">
                <a:solidFill>
                  <a:srgbClr val="2F5079"/>
                </a:solidFill>
              </a:rPr>
              <a:t>An important consideration is that </a:t>
            </a:r>
            <a:r>
              <a:rPr lang="en-US" b="1" u="sng" dirty="0" err="1" smtClean="0">
                <a:solidFill>
                  <a:srgbClr val="2F5079"/>
                </a:solidFill>
              </a:rPr>
              <a:t>fungibility</a:t>
            </a:r>
            <a:r>
              <a:rPr lang="en-US" dirty="0" smtClean="0">
                <a:solidFill>
                  <a:srgbClr val="2F5079"/>
                </a:solidFill>
              </a:rPr>
              <a:t> by calendar year is only in the forward direction</a:t>
            </a:r>
          </a:p>
        </p:txBody>
      </p:sp>
    </p:spTree>
    <p:extLst>
      <p:ext uri="{BB962C8B-B14F-4D97-AF65-F5344CB8AC3E}">
        <p14:creationId xmlns:p14="http://schemas.microsoft.com/office/powerpoint/2010/main" val="242702098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Risk Capital – One Year risk Horizon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92</a:t>
            </a:fld>
            <a:endParaRPr lang="en-GB"/>
          </a:p>
        </p:txBody>
      </p:sp>
      <p:sp>
        <p:nvSpPr>
          <p:cNvPr id="6" name="Rectangle 5"/>
          <p:cNvSpPr/>
          <p:nvPr/>
        </p:nvSpPr>
        <p:spPr>
          <a:xfrm>
            <a:off x="2881298" y="1000108"/>
            <a:ext cx="4040850" cy="369332"/>
          </a:xfrm>
          <a:prstGeom prst="rect">
            <a:avLst/>
          </a:prstGeom>
        </p:spPr>
        <p:txBody>
          <a:bodyPr wrap="none">
            <a:spAutoFit/>
          </a:bodyPr>
          <a:lstStyle/>
          <a:p>
            <a:r>
              <a:rPr lang="en-AU" smtClean="0">
                <a:solidFill>
                  <a:srgbClr val="2F5079"/>
                </a:solidFill>
              </a:rPr>
              <a:t>Simplest Case: Only One Year Runoff</a:t>
            </a:r>
            <a:endParaRPr lang="en-AU">
              <a:solidFill>
                <a:srgbClr val="2F5079"/>
              </a:solidFill>
            </a:endParaRPr>
          </a:p>
        </p:txBody>
      </p:sp>
      <p:pic>
        <p:nvPicPr>
          <p:cNvPr id="8" name="Content Placeholder 4" descr="19-04-2010 2-43-03 PM.png"/>
          <p:cNvPicPr>
            <a:picLocks noChangeAspect="1"/>
          </p:cNvPicPr>
          <p:nvPr/>
        </p:nvPicPr>
        <p:blipFill>
          <a:blip r:embed="rId2" cstate="print"/>
          <a:srcRect/>
          <a:stretch>
            <a:fillRect/>
          </a:stretch>
        </p:blipFill>
        <p:spPr bwMode="auto">
          <a:xfrm>
            <a:off x="809596" y="1357298"/>
            <a:ext cx="8539163" cy="4926013"/>
          </a:xfrm>
          <a:prstGeom prst="rect">
            <a:avLst/>
          </a:prstGeom>
          <a:noFill/>
          <a:ln w="9525">
            <a:noFill/>
            <a:miter lim="800000"/>
            <a:headEnd/>
            <a:tailEnd/>
          </a:ln>
        </p:spPr>
      </p:pic>
    </p:spTree>
    <p:extLst>
      <p:ext uri="{BB962C8B-B14F-4D97-AF65-F5344CB8AC3E}">
        <p14:creationId xmlns:p14="http://schemas.microsoft.com/office/powerpoint/2010/main" val="267227047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smtClean="0"/>
              <a:t>Risk Capital – One Year risk Horizon</a:t>
            </a:r>
            <a:endParaRPr lang="en-AU"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93</a:t>
            </a:fld>
            <a:endParaRPr lang="en-GB"/>
          </a:p>
        </p:txBody>
      </p:sp>
      <p:sp>
        <p:nvSpPr>
          <p:cNvPr id="6" name="Rectangle 5"/>
          <p:cNvSpPr/>
          <p:nvPr/>
        </p:nvSpPr>
        <p:spPr>
          <a:xfrm>
            <a:off x="2024042" y="1000108"/>
            <a:ext cx="5498685" cy="369332"/>
          </a:xfrm>
          <a:prstGeom prst="rect">
            <a:avLst/>
          </a:prstGeom>
        </p:spPr>
        <p:txBody>
          <a:bodyPr wrap="none">
            <a:spAutoFit/>
          </a:bodyPr>
          <a:lstStyle/>
          <a:p>
            <a:r>
              <a:rPr lang="en-AU" smtClean="0">
                <a:solidFill>
                  <a:srgbClr val="2F5079"/>
                </a:solidFill>
              </a:rPr>
              <a:t>Next Simplest Case: Two Year runoff, No correlation</a:t>
            </a:r>
            <a:endParaRPr lang="en-AU">
              <a:solidFill>
                <a:srgbClr val="2F5079"/>
              </a:solidFill>
            </a:endParaRPr>
          </a:p>
        </p:txBody>
      </p:sp>
      <p:pic>
        <p:nvPicPr>
          <p:cNvPr id="7" name="Content Placeholder 4" descr="19-04-2010 2-43-03 PM.png"/>
          <p:cNvPicPr>
            <a:picLocks noChangeAspect="1"/>
          </p:cNvPicPr>
          <p:nvPr/>
        </p:nvPicPr>
        <p:blipFill>
          <a:blip r:embed="rId2" cstate="print"/>
          <a:srcRect/>
          <a:stretch>
            <a:fillRect/>
          </a:stretch>
        </p:blipFill>
        <p:spPr bwMode="auto">
          <a:xfrm>
            <a:off x="952472" y="1500174"/>
            <a:ext cx="8020050" cy="4694238"/>
          </a:xfrm>
          <a:prstGeom prst="rect">
            <a:avLst/>
          </a:prstGeom>
          <a:noFill/>
          <a:ln w="9525">
            <a:noFill/>
            <a:miter lim="800000"/>
            <a:headEnd/>
            <a:tailEnd/>
          </a:ln>
        </p:spPr>
      </p:pic>
    </p:spTree>
    <p:extLst>
      <p:ext uri="{BB962C8B-B14F-4D97-AF65-F5344CB8AC3E}">
        <p14:creationId xmlns:p14="http://schemas.microsoft.com/office/powerpoint/2010/main" val="2736781832"/>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000" dirty="0" smtClean="0"/>
              <a:t>Capital flow: Uncorrelated future calendar years</a:t>
            </a:r>
            <a:endParaRPr lang="en-AU" sz="20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94</a:t>
            </a:fld>
            <a:endParaRPr lang="en-GB"/>
          </a:p>
        </p:txBody>
      </p:sp>
      <p:sp>
        <p:nvSpPr>
          <p:cNvPr id="6" name="Rectangle 115"/>
          <p:cNvSpPr>
            <a:spLocks noChangeArrowheads="1"/>
          </p:cNvSpPr>
          <p:nvPr/>
        </p:nvSpPr>
        <p:spPr bwMode="auto">
          <a:xfrm>
            <a:off x="2953817" y="3411805"/>
            <a:ext cx="1440000" cy="391477"/>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7" name="Rectangle 109"/>
          <p:cNvSpPr>
            <a:spLocks noChangeArrowheads="1"/>
          </p:cNvSpPr>
          <p:nvPr/>
        </p:nvSpPr>
        <p:spPr bwMode="auto">
          <a:xfrm>
            <a:off x="2953817" y="3801581"/>
            <a:ext cx="1440000" cy="720079"/>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 (2+)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8" name="Rectangle 103"/>
          <p:cNvSpPr>
            <a:spLocks noChangeArrowheads="1"/>
          </p:cNvSpPr>
          <p:nvPr/>
        </p:nvSpPr>
        <p:spPr bwMode="auto">
          <a:xfrm>
            <a:off x="2952736" y="1857364"/>
            <a:ext cx="1440000" cy="1204564"/>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Risk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Capital (1)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9" name="Rectangle 102"/>
          <p:cNvSpPr>
            <a:spLocks noChangeArrowheads="1"/>
          </p:cNvSpPr>
          <p:nvPr/>
        </p:nvSpPr>
        <p:spPr bwMode="auto">
          <a:xfrm>
            <a:off x="2953182" y="5021962"/>
            <a:ext cx="1440000" cy="36379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rgbClr val="2F5079"/>
                </a:solidFill>
                <a:effectLst/>
                <a:uLnTx/>
                <a:uFillTx/>
                <a:latin typeface="Arial" pitchFamily="34" charset="0"/>
                <a:cs typeface="Arial" pitchFamily="34" charset="0"/>
              </a:rPr>
              <a:t>Required Capital at Year 1</a:t>
            </a:r>
            <a:endParaRPr kumimoji="0" lang="en-US" sz="1000" b="0" i="0" u="none" strike="noStrike" kern="0" cap="none" spc="0" normalizeH="0" baseline="0" noProof="0" dirty="0" smtClean="0">
              <a:ln>
                <a:noFill/>
              </a:ln>
              <a:solidFill>
                <a:srgbClr val="2F5079"/>
              </a:solidFill>
              <a:effectLst/>
              <a:uLnTx/>
              <a:uFillTx/>
              <a:latin typeface="Arial" pitchFamily="34" charset="0"/>
              <a:cs typeface="Arial" pitchFamily="34" charset="0"/>
            </a:endParaRPr>
          </a:p>
        </p:txBody>
      </p:sp>
      <p:sp>
        <p:nvSpPr>
          <p:cNvPr id="10" name="Rectangle 109"/>
          <p:cNvSpPr>
            <a:spLocks noChangeArrowheads="1"/>
          </p:cNvSpPr>
          <p:nvPr/>
        </p:nvSpPr>
        <p:spPr bwMode="auto">
          <a:xfrm>
            <a:off x="2952736" y="4519352"/>
            <a:ext cx="1440000" cy="265611"/>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BEL(1)</a:t>
            </a:r>
          </a:p>
        </p:txBody>
      </p:sp>
      <p:sp>
        <p:nvSpPr>
          <p:cNvPr id="11" name="Rectangle 115"/>
          <p:cNvSpPr>
            <a:spLocks noChangeArrowheads="1"/>
          </p:cNvSpPr>
          <p:nvPr/>
        </p:nvSpPr>
        <p:spPr bwMode="auto">
          <a:xfrm>
            <a:off x="2953817" y="3195780"/>
            <a:ext cx="1440000" cy="216025"/>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2" name="Right Arrow 11"/>
          <p:cNvSpPr/>
          <p:nvPr/>
        </p:nvSpPr>
        <p:spPr>
          <a:xfrm>
            <a:off x="826848" y="3801581"/>
            <a:ext cx="1622279" cy="432047"/>
          </a:xfrm>
          <a:prstGeom prst="rightArrow">
            <a:avLst>
              <a:gd name="adj1" fmla="val 50000"/>
              <a:gd name="adj2" fmla="val 65117"/>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3" name="Bent-Up Arrow 12"/>
          <p:cNvSpPr/>
          <p:nvPr/>
        </p:nvSpPr>
        <p:spPr>
          <a:xfrm rot="5400000">
            <a:off x="972962" y="1338401"/>
            <a:ext cx="1440160" cy="1512168"/>
          </a:xfrm>
          <a:prstGeom prst="bentUpArrow">
            <a:avLst>
              <a:gd name="adj1" fmla="val 15551"/>
              <a:gd name="adj2" fmla="val 18386"/>
              <a:gd name="adj3" fmla="val 24370"/>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 name="Left Brace 13"/>
          <p:cNvSpPr/>
          <p:nvPr/>
        </p:nvSpPr>
        <p:spPr>
          <a:xfrm>
            <a:off x="2699057" y="3194079"/>
            <a:ext cx="249931" cy="1590884"/>
          </a:xfrm>
          <a:prstGeom prst="lef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5" name="TextBox 14"/>
          <p:cNvSpPr txBox="1"/>
          <p:nvPr/>
        </p:nvSpPr>
        <p:spPr>
          <a:xfrm>
            <a:off x="726266" y="4183686"/>
            <a:ext cx="2232248"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smtClean="0">
                <a:ln>
                  <a:noFill/>
                </a:ln>
                <a:solidFill>
                  <a:srgbClr val="2F5079"/>
                </a:solidFill>
                <a:effectLst/>
                <a:uLnTx/>
                <a:uFillTx/>
              </a:rPr>
              <a:t>Technical Provisions</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200" b="0" i="0" u="none" strike="noStrike" kern="0" cap="none" spc="0" normalizeH="0" baseline="0" noProof="0" dirty="0">
                <a:ln>
                  <a:noFill/>
                </a:ln>
                <a:solidFill>
                  <a:srgbClr val="2F5079"/>
                </a:solidFill>
                <a:effectLst/>
                <a:uLnTx/>
                <a:uFillTx/>
              </a:rPr>
              <a:t> </a:t>
            </a:r>
            <a:r>
              <a:rPr kumimoji="0" lang="en-AU" sz="1200" b="0" i="0" u="none" strike="noStrike" kern="0" cap="none" spc="0" normalizeH="0" baseline="0" noProof="0" dirty="0" smtClean="0">
                <a:ln>
                  <a:noFill/>
                </a:ln>
                <a:solidFill>
                  <a:srgbClr val="2F5079"/>
                </a:solidFill>
                <a:effectLst/>
                <a:uLnTx/>
                <a:uFillTx/>
              </a:rPr>
              <a:t>Held by company</a:t>
            </a:r>
            <a:endParaRPr kumimoji="0" lang="en-AU" sz="1200" b="0" i="0" u="none" strike="noStrike" kern="0" cap="none" spc="0" normalizeH="0" baseline="0" noProof="0" dirty="0">
              <a:ln>
                <a:noFill/>
              </a:ln>
              <a:solidFill>
                <a:srgbClr val="2F5079"/>
              </a:solidFill>
              <a:effectLst/>
              <a:uLnTx/>
              <a:uFillTx/>
            </a:endParaRPr>
          </a:p>
        </p:txBody>
      </p:sp>
      <p:sp>
        <p:nvSpPr>
          <p:cNvPr id="16" name="TextBox 15"/>
          <p:cNvSpPr txBox="1"/>
          <p:nvPr/>
        </p:nvSpPr>
        <p:spPr>
          <a:xfrm>
            <a:off x="1186890" y="1588382"/>
            <a:ext cx="180020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smtClean="0">
                <a:ln>
                  <a:noFill/>
                </a:ln>
                <a:solidFill>
                  <a:srgbClr val="2F5079"/>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200" b="0" i="0" u="none" strike="noStrike" kern="0" cap="none" spc="0" normalizeH="0" baseline="0" noProof="0" dirty="0" smtClean="0">
                <a:ln>
                  <a:noFill/>
                </a:ln>
                <a:solidFill>
                  <a:srgbClr val="2F5079"/>
                </a:solidFill>
                <a:effectLst/>
                <a:uLnTx/>
                <a:uFillTx/>
              </a:rPr>
              <a:t>Raised using MVM(1) in year 1</a:t>
            </a:r>
            <a:endParaRPr kumimoji="0" lang="en-AU" sz="1200" b="0" i="0" u="none" strike="noStrike" kern="0" cap="none" spc="0" normalizeH="0" baseline="0" noProof="0" dirty="0">
              <a:ln>
                <a:noFill/>
              </a:ln>
              <a:solidFill>
                <a:srgbClr val="2F5079"/>
              </a:solidFill>
              <a:effectLst/>
              <a:uLnTx/>
              <a:uFillTx/>
            </a:endParaRPr>
          </a:p>
        </p:txBody>
      </p:sp>
      <p:sp>
        <p:nvSpPr>
          <p:cNvPr id="17" name="Rectangle 102"/>
          <p:cNvSpPr>
            <a:spLocks noChangeArrowheads="1"/>
          </p:cNvSpPr>
          <p:nvPr/>
        </p:nvSpPr>
        <p:spPr bwMode="auto">
          <a:xfrm>
            <a:off x="6625589" y="5021962"/>
            <a:ext cx="1440000" cy="363794"/>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rgbClr val="2F5079"/>
                </a:solidFill>
                <a:effectLst/>
                <a:uLnTx/>
                <a:uFillTx/>
                <a:latin typeface="Arial" pitchFamily="34" charset="0"/>
                <a:cs typeface="Arial" pitchFamily="34" charset="0"/>
              </a:rPr>
              <a:t>Required Capital at Year 2</a:t>
            </a:r>
            <a:endParaRPr kumimoji="0" lang="en-US" sz="1000" b="0" i="0" u="none" strike="noStrike" kern="0" cap="none" spc="0" normalizeH="0" baseline="0" noProof="0" dirty="0" smtClean="0">
              <a:ln>
                <a:noFill/>
              </a:ln>
              <a:solidFill>
                <a:srgbClr val="2F5079"/>
              </a:solidFill>
              <a:effectLst/>
              <a:uLnTx/>
              <a:uFillTx/>
              <a:latin typeface="Arial" pitchFamily="34" charset="0"/>
              <a:cs typeface="Arial" pitchFamily="34" charset="0"/>
            </a:endParaRPr>
          </a:p>
        </p:txBody>
      </p:sp>
      <p:sp>
        <p:nvSpPr>
          <p:cNvPr id="18" name="Rectangle 115"/>
          <p:cNvSpPr>
            <a:spLocks noChangeArrowheads="1"/>
          </p:cNvSpPr>
          <p:nvPr/>
        </p:nvSpPr>
        <p:spPr bwMode="auto">
          <a:xfrm>
            <a:off x="6625589" y="3714714"/>
            <a:ext cx="1440000" cy="391477"/>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9" name="Rectangle 109"/>
          <p:cNvSpPr>
            <a:spLocks noChangeArrowheads="1"/>
          </p:cNvSpPr>
          <p:nvPr/>
        </p:nvSpPr>
        <p:spPr bwMode="auto">
          <a:xfrm>
            <a:off x="6625589" y="4105331"/>
            <a:ext cx="1440000" cy="720079"/>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BEL (2+)</a:t>
            </a:r>
          </a:p>
        </p:txBody>
      </p:sp>
      <p:sp>
        <p:nvSpPr>
          <p:cNvPr id="20" name="Rectangle 103"/>
          <p:cNvSpPr>
            <a:spLocks noChangeArrowheads="1"/>
          </p:cNvSpPr>
          <p:nvPr/>
        </p:nvSpPr>
        <p:spPr bwMode="auto">
          <a:xfrm>
            <a:off x="6625589" y="2577443"/>
            <a:ext cx="1440000" cy="1011163"/>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Risk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Capital (2)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21" name="Bent-Up Arrow 20"/>
          <p:cNvSpPr/>
          <p:nvPr/>
        </p:nvSpPr>
        <p:spPr>
          <a:xfrm flipV="1">
            <a:off x="4528307" y="4609147"/>
            <a:ext cx="719605" cy="546826"/>
          </a:xfrm>
          <a:prstGeom prst="bentUpArrow">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2" name="TextBox 21"/>
          <p:cNvSpPr txBox="1"/>
          <p:nvPr/>
        </p:nvSpPr>
        <p:spPr>
          <a:xfrm>
            <a:off x="4528306" y="5313748"/>
            <a:ext cx="1377203" cy="8309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smtClean="0">
                <a:ln>
                  <a:noFill/>
                </a:ln>
                <a:solidFill>
                  <a:srgbClr val="2F5079"/>
                </a:solidFill>
                <a:effectLst/>
                <a:uLnTx/>
                <a:uFillTx/>
              </a:rPr>
              <a:t>For losses during year 1; </a:t>
            </a:r>
            <a:r>
              <a:rPr kumimoji="0" lang="en-AU" sz="1200" b="1" i="0" u="none" strike="noStrike" kern="0" cap="none" spc="0" normalizeH="0" baseline="0" noProof="0" dirty="0" smtClean="0">
                <a:ln>
                  <a:noFill/>
                </a:ln>
                <a:solidFill>
                  <a:srgbClr val="2F5079"/>
                </a:solidFill>
                <a:effectLst/>
                <a:uLnTx/>
                <a:uFillTx/>
              </a:rPr>
              <a:t>surplus retained</a:t>
            </a:r>
            <a:r>
              <a:rPr kumimoji="0" lang="en-AU" sz="1200" b="0" i="0" u="none" strike="noStrike" kern="0" cap="none" spc="0" normalizeH="0" baseline="0" noProof="0" dirty="0" smtClean="0">
                <a:ln>
                  <a:noFill/>
                </a:ln>
                <a:solidFill>
                  <a:srgbClr val="2F5079"/>
                </a:solidFill>
                <a:effectLst/>
                <a:uLnTx/>
                <a:uFillTx/>
              </a:rPr>
              <a:t> by </a:t>
            </a:r>
            <a:r>
              <a:rPr kumimoji="0" lang="en-AU" sz="1200" b="1" i="0" u="none" strike="noStrike" kern="0" cap="none" spc="0" normalizeH="0" baseline="0" noProof="0" dirty="0" smtClean="0">
                <a:ln>
                  <a:noFill/>
                </a:ln>
                <a:solidFill>
                  <a:srgbClr val="2F5079"/>
                </a:solidFill>
                <a:effectLst/>
                <a:uLnTx/>
                <a:uFillTx/>
              </a:rPr>
              <a:t>company</a:t>
            </a:r>
            <a:r>
              <a:rPr kumimoji="0" lang="en-AU" sz="1200" b="0" i="0" u="none" strike="noStrike" kern="0" cap="none" spc="0" normalizeH="0" baseline="0" noProof="0" dirty="0" smtClean="0">
                <a:ln>
                  <a:noFill/>
                </a:ln>
                <a:solidFill>
                  <a:srgbClr val="2F5079"/>
                </a:solidFill>
                <a:effectLst/>
                <a:uLnTx/>
                <a:uFillTx/>
              </a:rPr>
              <a:t>.</a:t>
            </a:r>
            <a:endParaRPr kumimoji="0" lang="en-AU" sz="1200" b="0" i="0" u="none" strike="noStrike" kern="0" cap="none" spc="0" normalizeH="0" baseline="0" noProof="0" dirty="0">
              <a:ln>
                <a:noFill/>
              </a:ln>
              <a:solidFill>
                <a:srgbClr val="2F5079"/>
              </a:solidFill>
              <a:effectLst/>
              <a:uLnTx/>
              <a:uFillTx/>
            </a:endParaRPr>
          </a:p>
        </p:txBody>
      </p:sp>
      <p:sp>
        <p:nvSpPr>
          <p:cNvPr id="23" name="Bent-Up Arrow 22"/>
          <p:cNvSpPr/>
          <p:nvPr/>
        </p:nvSpPr>
        <p:spPr>
          <a:xfrm>
            <a:off x="4519378" y="1726828"/>
            <a:ext cx="1530147" cy="546826"/>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4" name="TextBox 23"/>
          <p:cNvSpPr txBox="1"/>
          <p:nvPr/>
        </p:nvSpPr>
        <p:spPr>
          <a:xfrm>
            <a:off x="4421916" y="1137284"/>
            <a:ext cx="1377203"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smtClean="0">
                <a:ln>
                  <a:noFill/>
                </a:ln>
                <a:solidFill>
                  <a:srgbClr val="2F5079"/>
                </a:solidFill>
                <a:effectLst/>
                <a:uLnTx/>
                <a:uFillTx/>
              </a:rPr>
              <a:t>For losses exceeding the mean; </a:t>
            </a:r>
            <a:r>
              <a:rPr kumimoji="0" lang="en-AU" sz="1200" b="1" i="0" u="none" strike="noStrike" kern="0" cap="none" spc="0" normalizeH="0" baseline="0" noProof="0" dirty="0" smtClean="0">
                <a:ln>
                  <a:noFill/>
                </a:ln>
                <a:solidFill>
                  <a:srgbClr val="2F5079"/>
                </a:solidFill>
                <a:effectLst/>
                <a:uLnTx/>
                <a:uFillTx/>
              </a:rPr>
              <a:t>surplus returned</a:t>
            </a:r>
            <a:r>
              <a:rPr kumimoji="0" lang="en-AU" sz="1200" b="0" i="0" u="none" strike="noStrike" kern="0" cap="none" spc="0" normalizeH="0" baseline="0" noProof="0" dirty="0" smtClean="0">
                <a:ln>
                  <a:noFill/>
                </a:ln>
                <a:solidFill>
                  <a:srgbClr val="2F5079"/>
                </a:solidFill>
                <a:effectLst/>
                <a:uLnTx/>
                <a:uFillTx/>
              </a:rPr>
              <a:t> to </a:t>
            </a:r>
            <a:r>
              <a:rPr kumimoji="0" lang="en-AU" sz="1200" b="1" i="0" u="none" strike="noStrike" kern="0" cap="none" spc="0" normalizeH="0" baseline="0" noProof="0" dirty="0" smtClean="0">
                <a:ln>
                  <a:noFill/>
                </a:ln>
                <a:solidFill>
                  <a:srgbClr val="F79646">
                    <a:lumMod val="75000"/>
                  </a:srgbClr>
                </a:solidFill>
                <a:effectLst/>
                <a:uLnTx/>
                <a:uFillTx/>
              </a:rPr>
              <a:t>capital provider</a:t>
            </a:r>
            <a:endParaRPr kumimoji="0" lang="en-AU" sz="1200" b="1" i="0" u="none" strike="noStrike" kern="0" cap="none" spc="0" normalizeH="0" baseline="0" noProof="0" dirty="0">
              <a:ln>
                <a:noFill/>
              </a:ln>
              <a:solidFill>
                <a:srgbClr val="F79646">
                  <a:lumMod val="75000"/>
                </a:srgbClr>
              </a:solidFill>
              <a:effectLst/>
              <a:uLnTx/>
              <a:uFillTx/>
            </a:endParaRPr>
          </a:p>
        </p:txBody>
      </p:sp>
      <p:sp>
        <p:nvSpPr>
          <p:cNvPr id="25" name="Bent-Up Arrow 24"/>
          <p:cNvSpPr/>
          <p:nvPr/>
        </p:nvSpPr>
        <p:spPr>
          <a:xfrm>
            <a:off x="4528307" y="2825342"/>
            <a:ext cx="1521218" cy="546826"/>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6" name="TextBox 25"/>
          <p:cNvSpPr txBox="1"/>
          <p:nvPr/>
        </p:nvSpPr>
        <p:spPr>
          <a:xfrm>
            <a:off x="4456298" y="2577444"/>
            <a:ext cx="1377203"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smtClean="0">
                <a:ln>
                  <a:noFill/>
                </a:ln>
                <a:solidFill>
                  <a:srgbClr val="2F5079"/>
                </a:solidFill>
                <a:effectLst/>
                <a:uLnTx/>
                <a:uFillTx/>
              </a:rPr>
              <a:t>Premium for risk capital; </a:t>
            </a:r>
            <a:r>
              <a:rPr kumimoji="0" lang="en-AU" sz="1200" b="1" i="0" u="none" strike="noStrike" kern="0" cap="none" spc="0" normalizeH="0" baseline="0" noProof="0" dirty="0" smtClean="0">
                <a:ln>
                  <a:noFill/>
                </a:ln>
                <a:solidFill>
                  <a:srgbClr val="2F5079"/>
                </a:solidFill>
                <a:effectLst/>
                <a:uLnTx/>
                <a:uFillTx/>
              </a:rPr>
              <a:t>paid to </a:t>
            </a:r>
            <a:r>
              <a:rPr kumimoji="0" lang="en-AU" sz="1200" b="1" i="0" u="none" strike="noStrike" kern="0" cap="none" spc="0" normalizeH="0" baseline="0" noProof="0" dirty="0" smtClean="0">
                <a:ln>
                  <a:noFill/>
                </a:ln>
                <a:solidFill>
                  <a:srgbClr val="F79646">
                    <a:lumMod val="75000"/>
                  </a:srgbClr>
                </a:solidFill>
                <a:effectLst/>
                <a:uLnTx/>
                <a:uFillTx/>
              </a:rPr>
              <a:t>capital provider</a:t>
            </a:r>
            <a:endParaRPr kumimoji="0" lang="en-AU" sz="1200" b="1" i="0" u="none" strike="noStrike" kern="0" cap="none" spc="0" normalizeH="0" baseline="0" noProof="0" dirty="0">
              <a:ln>
                <a:noFill/>
              </a:ln>
              <a:solidFill>
                <a:srgbClr val="F79646">
                  <a:lumMod val="75000"/>
                </a:srgbClr>
              </a:solidFill>
              <a:effectLst/>
              <a:uLnTx/>
              <a:uFillTx/>
            </a:endParaRPr>
          </a:p>
        </p:txBody>
      </p:sp>
      <p:sp>
        <p:nvSpPr>
          <p:cNvPr id="27" name="Right Brace 26"/>
          <p:cNvSpPr/>
          <p:nvPr/>
        </p:nvSpPr>
        <p:spPr>
          <a:xfrm>
            <a:off x="4528307" y="3411805"/>
            <a:ext cx="225074" cy="1107547"/>
          </a:xfrm>
          <a:prstGeom prst="righ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28" name="Right Arrow 27"/>
          <p:cNvSpPr/>
          <p:nvPr/>
        </p:nvSpPr>
        <p:spPr>
          <a:xfrm rot="498708">
            <a:off x="4834051" y="3944642"/>
            <a:ext cx="1748788" cy="323176"/>
          </a:xfrm>
          <a:prstGeom prst="rightArrow">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9" name="TextBox 28"/>
          <p:cNvSpPr txBox="1"/>
          <p:nvPr/>
        </p:nvSpPr>
        <p:spPr>
          <a:xfrm>
            <a:off x="5084846" y="3532598"/>
            <a:ext cx="1540743" cy="46166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200" b="0" i="0" u="none" strike="noStrike" kern="0" cap="none" spc="0" normalizeH="0" baseline="0" noProof="0" dirty="0" smtClean="0">
                <a:ln>
                  <a:noFill/>
                </a:ln>
                <a:solidFill>
                  <a:sysClr val="windowText" lastClr="000000"/>
                </a:solidFill>
                <a:effectLst/>
                <a:uLnTx/>
                <a:uFillTx/>
              </a:rPr>
              <a:t>Technical Provision for year 2</a:t>
            </a:r>
            <a:endParaRPr kumimoji="0" lang="en-AU" sz="1200" b="0" i="0" u="none" strike="noStrike" kern="0" cap="none" spc="0" normalizeH="0" baseline="0" noProof="0" dirty="0">
              <a:ln>
                <a:noFill/>
              </a:ln>
              <a:solidFill>
                <a:sysClr val="windowText" lastClr="000000"/>
              </a:solidFill>
              <a:effectLst/>
              <a:uLnTx/>
              <a:uFillTx/>
            </a:endParaRPr>
          </a:p>
        </p:txBody>
      </p:sp>
      <p:sp>
        <p:nvSpPr>
          <p:cNvPr id="30" name="Bent-Up Arrow 29"/>
          <p:cNvSpPr/>
          <p:nvPr/>
        </p:nvSpPr>
        <p:spPr>
          <a:xfrm rot="16200000" flipH="1">
            <a:off x="8101753" y="2058481"/>
            <a:ext cx="1440160" cy="936104"/>
          </a:xfrm>
          <a:prstGeom prst="bentUpArrow">
            <a:avLst>
              <a:gd name="adj1" fmla="val 15551"/>
              <a:gd name="adj2" fmla="val 18386"/>
              <a:gd name="adj3" fmla="val 24370"/>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dirty="0">
              <a:ln>
                <a:noFill/>
              </a:ln>
              <a:solidFill>
                <a:sysClr val="window" lastClr="FFFFFF"/>
              </a:solidFill>
              <a:effectLst/>
              <a:uLnTx/>
              <a:uFillTx/>
              <a:latin typeface="Calibri"/>
              <a:ea typeface="+mn-ea"/>
              <a:cs typeface="+mn-cs"/>
            </a:endParaRPr>
          </a:p>
        </p:txBody>
      </p:sp>
      <p:sp>
        <p:nvSpPr>
          <p:cNvPr id="31" name="TextBox 30"/>
          <p:cNvSpPr txBox="1"/>
          <p:nvPr/>
        </p:nvSpPr>
        <p:spPr>
          <a:xfrm>
            <a:off x="7883633" y="1478740"/>
            <a:ext cx="1296144" cy="120032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smtClean="0">
                <a:ln>
                  <a:noFill/>
                </a:ln>
                <a:solidFill>
                  <a:srgbClr val="2F5079"/>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200" b="0" i="0" u="none" strike="noStrike" kern="0" cap="none" spc="0" normalizeH="0" baseline="0" noProof="0" dirty="0" smtClean="0">
                <a:ln>
                  <a:noFill/>
                </a:ln>
                <a:solidFill>
                  <a:srgbClr val="2F5079"/>
                </a:solidFill>
                <a:effectLst/>
                <a:uLnTx/>
                <a:uFillTx/>
              </a:rPr>
              <a:t>Raised using MVM(2) in year 2</a:t>
            </a:r>
            <a:endParaRPr kumimoji="0" lang="en-AU" sz="1200" b="0" i="0" u="none" strike="noStrike" kern="0" cap="none" spc="0" normalizeH="0" baseline="0" noProof="0" dirty="0">
              <a:ln>
                <a:noFill/>
              </a:ln>
              <a:solidFill>
                <a:srgbClr val="2F5079"/>
              </a:solidFill>
              <a:effectLst/>
              <a:uLnTx/>
              <a:uFillTx/>
            </a:endParaRPr>
          </a:p>
        </p:txBody>
      </p:sp>
    </p:spTree>
    <p:extLst>
      <p:ext uri="{BB962C8B-B14F-4D97-AF65-F5344CB8AC3E}">
        <p14:creationId xmlns:p14="http://schemas.microsoft.com/office/powerpoint/2010/main" val="72465303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smtClean="0"/>
              <a:t>Risk Capital – One Year risk Horizon</a:t>
            </a:r>
            <a:endParaRPr lang="en-AU" sz="28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95</a:t>
            </a:fld>
            <a:endParaRPr lang="en-GB"/>
          </a:p>
        </p:txBody>
      </p:sp>
      <p:pic>
        <p:nvPicPr>
          <p:cNvPr id="6" name="Content Placeholder 11" descr="one year x2a.png"/>
          <p:cNvPicPr>
            <a:picLocks noGrp="1" noChangeAspect="1"/>
          </p:cNvPicPr>
          <p:nvPr>
            <p:ph idx="4294967295"/>
          </p:nvPr>
        </p:nvPicPr>
        <p:blipFill>
          <a:blip r:embed="rId2" cstate="print"/>
          <a:srcRect/>
          <a:stretch>
            <a:fillRect/>
          </a:stretch>
        </p:blipFill>
        <p:spPr>
          <a:xfrm>
            <a:off x="0" y="1071563"/>
            <a:ext cx="5480050" cy="3960812"/>
          </a:xfrm>
        </p:spPr>
      </p:pic>
      <p:sp>
        <p:nvSpPr>
          <p:cNvPr id="7" name="Rectangle 6"/>
          <p:cNvSpPr/>
          <p:nvPr/>
        </p:nvSpPr>
        <p:spPr>
          <a:xfrm>
            <a:off x="547622" y="5000636"/>
            <a:ext cx="9358378" cy="1323439"/>
          </a:xfrm>
          <a:prstGeom prst="rect">
            <a:avLst/>
          </a:prstGeom>
        </p:spPr>
        <p:txBody>
          <a:bodyPr wrap="square">
            <a:spAutoFit/>
          </a:bodyPr>
          <a:lstStyle/>
          <a:p>
            <a:r>
              <a:rPr lang="en-AU" sz="1600" smtClean="0">
                <a:solidFill>
                  <a:srgbClr val="2F5079"/>
                </a:solidFill>
              </a:rPr>
              <a:t>Two-year picture of  accounts: In year 1 we require reserves to meet paid loss liabilities for years 1 and 2 and we also need to able to fund the cost of access to the risk capital funds for years 1 and 2, however we only need access to the year 1 risk fund. When year 2 begins our accounts reset, since any cost over-runs from year 1 were paid out of the risk fund and do not degrade our prepared reserves for year 2. Provided the loss over-run is below RC(1) = VaR</a:t>
            </a:r>
            <a:r>
              <a:rPr lang="en-AU" sz="1600" baseline="-25000" smtClean="0">
                <a:solidFill>
                  <a:srgbClr val="2F5079"/>
                </a:solidFill>
              </a:rPr>
              <a:t>99.5</a:t>
            </a:r>
            <a:r>
              <a:rPr lang="en-AU" sz="1600" smtClean="0">
                <a:solidFill>
                  <a:srgbClr val="2F5079"/>
                </a:solidFill>
              </a:rPr>
              <a:t>(L1).</a:t>
            </a:r>
            <a:endParaRPr lang="en-AU" sz="1600">
              <a:solidFill>
                <a:srgbClr val="2F5079"/>
              </a:solidFill>
            </a:endParaRPr>
          </a:p>
        </p:txBody>
      </p:sp>
    </p:spTree>
    <p:extLst>
      <p:ext uri="{BB962C8B-B14F-4D97-AF65-F5344CB8AC3E}">
        <p14:creationId xmlns:p14="http://schemas.microsoft.com/office/powerpoint/2010/main" val="650136391"/>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smtClean="0"/>
              <a:t>Risk Capital – One Year risk Horizon</a:t>
            </a:r>
            <a:endParaRPr lang="en-AU" sz="28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96</a:t>
            </a:fld>
            <a:endParaRPr lang="en-GB"/>
          </a:p>
        </p:txBody>
      </p:sp>
      <p:sp>
        <p:nvSpPr>
          <p:cNvPr id="7" name="Rectangle 6"/>
          <p:cNvSpPr/>
          <p:nvPr/>
        </p:nvSpPr>
        <p:spPr>
          <a:xfrm>
            <a:off x="238092" y="1357298"/>
            <a:ext cx="9667908" cy="4616648"/>
          </a:xfrm>
          <a:prstGeom prst="rect">
            <a:avLst/>
          </a:prstGeom>
        </p:spPr>
        <p:txBody>
          <a:bodyPr wrap="square">
            <a:spAutoFit/>
          </a:bodyPr>
          <a:lstStyle/>
          <a:p>
            <a:pPr eaLnBrk="1" hangingPunct="1">
              <a:lnSpc>
                <a:spcPct val="130000"/>
              </a:lnSpc>
              <a:buFont typeface="Arial" pitchFamily="34" charset="0"/>
              <a:buChar char="•"/>
            </a:pPr>
            <a:r>
              <a:rPr lang="en-US" sz="2000" smtClean="0">
                <a:solidFill>
                  <a:srgbClr val="2F5079"/>
                </a:solidFill>
              </a:rPr>
              <a:t>This is fine, except for one thing: </a:t>
            </a:r>
          </a:p>
          <a:p>
            <a:pPr eaLnBrk="1" hangingPunct="1">
              <a:lnSpc>
                <a:spcPct val="130000"/>
              </a:lnSpc>
            </a:pPr>
            <a:r>
              <a:rPr lang="en-US" sz="2000" smtClean="0">
                <a:solidFill>
                  <a:srgbClr val="2F5079"/>
                </a:solidFill>
              </a:rPr>
              <a:t>  What if the distribution for the losses in year 2 has changed conditional on the losses in year one?</a:t>
            </a:r>
          </a:p>
          <a:p>
            <a:pPr eaLnBrk="1" hangingPunct="1">
              <a:lnSpc>
                <a:spcPct val="130000"/>
              </a:lnSpc>
              <a:buFont typeface="Arial" pitchFamily="34" charset="0"/>
              <a:buChar char="•"/>
            </a:pPr>
            <a:endParaRPr lang="en-US" sz="2000" smtClean="0">
              <a:solidFill>
                <a:srgbClr val="2F5079"/>
              </a:solidFill>
            </a:endParaRPr>
          </a:p>
          <a:p>
            <a:pPr eaLnBrk="1" hangingPunct="1">
              <a:lnSpc>
                <a:spcPct val="130000"/>
              </a:lnSpc>
              <a:buFont typeface="Arial" pitchFamily="34" charset="0"/>
              <a:buChar char="•"/>
            </a:pPr>
            <a:r>
              <a:rPr lang="en-US" sz="2000" smtClean="0">
                <a:solidFill>
                  <a:srgbClr val="2F5079"/>
                </a:solidFill>
              </a:rPr>
              <a:t>Simply put, the previous picture assumes there is no correlation between the distributions for years 1 and 2. In other words, whatever the outcome observed after year 1 we are going to remain fixed on our previous course, full steam ahead</a:t>
            </a:r>
          </a:p>
          <a:p>
            <a:pPr eaLnBrk="1" hangingPunct="1">
              <a:buFont typeface="Arial" pitchFamily="34" charset="0"/>
              <a:buChar char="•"/>
            </a:pPr>
            <a:endParaRPr lang="en-US" sz="1600" smtClean="0">
              <a:solidFill>
                <a:srgbClr val="2F5079"/>
              </a:solidFill>
            </a:endParaRPr>
          </a:p>
          <a:p>
            <a:pPr eaLnBrk="1" hangingPunct="1">
              <a:buFont typeface="Arial" pitchFamily="34" charset="0"/>
              <a:buChar char="•"/>
            </a:pPr>
            <a:endParaRPr lang="en-US" sz="2400" smtClean="0">
              <a:solidFill>
                <a:srgbClr val="2F5079"/>
              </a:solidFill>
            </a:endParaRPr>
          </a:p>
          <a:p>
            <a:pPr eaLnBrk="1" hangingPunct="1">
              <a:buFont typeface="Arial" charset="0"/>
              <a:buNone/>
            </a:pPr>
            <a:r>
              <a:rPr lang="en-US" sz="2400" smtClean="0">
                <a:solidFill>
                  <a:srgbClr val="2F5079"/>
                </a:solidFill>
              </a:rPr>
              <a:t>    </a:t>
            </a:r>
            <a:r>
              <a:rPr lang="en-US" sz="2400" b="1" smtClean="0">
                <a:solidFill>
                  <a:srgbClr val="2F5079"/>
                </a:solidFill>
              </a:rPr>
              <a:t>Typically calendar year distributions are positively correlated</a:t>
            </a:r>
            <a:r>
              <a:rPr lang="en-US" sz="2400" smtClean="0">
                <a:solidFill>
                  <a:srgbClr val="2F5079"/>
                </a:solidFill>
              </a:rPr>
              <a:t>.  </a:t>
            </a:r>
          </a:p>
          <a:p>
            <a:pPr eaLnBrk="1" hangingPunct="1">
              <a:buFont typeface="Arial" charset="0"/>
              <a:buNone/>
            </a:pPr>
            <a:r>
              <a:rPr lang="en-US" sz="2400" smtClean="0">
                <a:solidFill>
                  <a:srgbClr val="2F5079"/>
                </a:solidFill>
              </a:rPr>
              <a:t>   </a:t>
            </a:r>
          </a:p>
          <a:p>
            <a:pPr eaLnBrk="1" hangingPunct="1">
              <a:buFont typeface="Arial" charset="0"/>
              <a:buNone/>
            </a:pPr>
            <a:r>
              <a:rPr lang="en-US" sz="2400" smtClean="0">
                <a:solidFill>
                  <a:srgbClr val="2F5079"/>
                </a:solidFill>
              </a:rPr>
              <a:t>    </a:t>
            </a:r>
            <a:r>
              <a:rPr lang="en-US" sz="2400" b="1" smtClean="0">
                <a:solidFill>
                  <a:srgbClr val="2F5079"/>
                </a:solidFill>
              </a:rPr>
              <a:t>The correlations are driven by parameter uncertainty</a:t>
            </a:r>
            <a:r>
              <a:rPr lang="en-US" sz="2400" smtClean="0">
                <a:solidFill>
                  <a:srgbClr val="2F5079"/>
                </a:solidFill>
              </a:rPr>
              <a:t>.</a:t>
            </a:r>
            <a:endParaRPr lang="en-GB" sz="2400" smtClean="0">
              <a:solidFill>
                <a:srgbClr val="2F5079"/>
              </a:solidFill>
            </a:endParaRPr>
          </a:p>
        </p:txBody>
      </p:sp>
    </p:spTree>
    <p:extLst>
      <p:ext uri="{BB962C8B-B14F-4D97-AF65-F5344CB8AC3E}">
        <p14:creationId xmlns:p14="http://schemas.microsoft.com/office/powerpoint/2010/main" val="200681235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smtClean="0"/>
              <a:t>Risk Capital – One Year risk Horizon</a:t>
            </a:r>
            <a:endParaRPr lang="en-AU" sz="28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97</a:t>
            </a:fld>
            <a:endParaRPr lang="en-GB"/>
          </a:p>
        </p:txBody>
      </p:sp>
      <p:sp>
        <p:nvSpPr>
          <p:cNvPr id="7" name="Rectangle 6"/>
          <p:cNvSpPr/>
          <p:nvPr/>
        </p:nvSpPr>
        <p:spPr>
          <a:xfrm>
            <a:off x="547622" y="5000636"/>
            <a:ext cx="9358378" cy="1077218"/>
          </a:xfrm>
          <a:prstGeom prst="rect">
            <a:avLst/>
          </a:prstGeom>
        </p:spPr>
        <p:txBody>
          <a:bodyPr wrap="square">
            <a:spAutoFit/>
          </a:bodyPr>
          <a:lstStyle/>
          <a:p>
            <a:r>
              <a:rPr lang="en-AU" sz="1600" smtClean="0">
                <a:solidFill>
                  <a:srgbClr val="2F5079"/>
                </a:solidFill>
              </a:rPr>
              <a:t>If year 1 is in distress at the 99.5th percentile, then our risk fund carries us over into year 2, but the conditional distributions are now different. Year 2 now must be re-evaluated in the light of conditional distributions and these increase the size of the BEL and the MVM, the cost of holding the risk fund. We  need to include these adjustments in the year 1 risk fund</a:t>
            </a:r>
            <a:endParaRPr lang="en-AU" sz="1600">
              <a:solidFill>
                <a:srgbClr val="2F5079"/>
              </a:solidFill>
            </a:endParaRPr>
          </a:p>
        </p:txBody>
      </p:sp>
      <p:pic>
        <p:nvPicPr>
          <p:cNvPr id="9" name="Content Placeholder 3" descr="2year y1 in distress.png"/>
          <p:cNvPicPr>
            <a:picLocks noChangeAspect="1"/>
          </p:cNvPicPr>
          <p:nvPr/>
        </p:nvPicPr>
        <p:blipFill>
          <a:blip r:embed="rId2" cstate="print"/>
          <a:srcRect/>
          <a:stretch>
            <a:fillRect/>
          </a:stretch>
        </p:blipFill>
        <p:spPr bwMode="auto">
          <a:xfrm>
            <a:off x="2666984" y="1071546"/>
            <a:ext cx="4656137" cy="3916363"/>
          </a:xfrm>
          <a:prstGeom prst="rect">
            <a:avLst/>
          </a:prstGeom>
          <a:noFill/>
          <a:ln w="9525">
            <a:noFill/>
            <a:miter lim="800000"/>
            <a:headEnd/>
            <a:tailEnd/>
          </a:ln>
        </p:spPr>
      </p:pic>
    </p:spTree>
    <p:extLst>
      <p:ext uri="{BB962C8B-B14F-4D97-AF65-F5344CB8AC3E}">
        <p14:creationId xmlns:p14="http://schemas.microsoft.com/office/powerpoint/2010/main" val="3558129777"/>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z="2800" dirty="0" smtClean="0"/>
              <a:t>Capital flow: </a:t>
            </a:r>
            <a:br>
              <a:rPr lang="en-AU" sz="2800" dirty="0" smtClean="0"/>
            </a:br>
            <a:r>
              <a:rPr lang="en-AU" sz="2800" dirty="0" smtClean="0"/>
              <a:t>Two-year runoff with first year in distress</a:t>
            </a:r>
            <a:endParaRPr lang="en-AU" sz="2800" dirty="0"/>
          </a:p>
        </p:txBody>
      </p:sp>
      <p:sp>
        <p:nvSpPr>
          <p:cNvPr id="5" name="Slide Number Placeholder 4"/>
          <p:cNvSpPr>
            <a:spLocks noGrp="1"/>
          </p:cNvSpPr>
          <p:nvPr>
            <p:ph type="sldNum" sz="quarter" idx="12"/>
          </p:nvPr>
        </p:nvSpPr>
        <p:spPr/>
        <p:txBody>
          <a:bodyPr/>
          <a:lstStyle/>
          <a:p>
            <a:fld id="{FE8DA6AF-1811-4E27-A96F-54109F1D0275}" type="slidenum">
              <a:rPr lang="en-GB" smtClean="0"/>
              <a:pPr/>
              <a:t>98</a:t>
            </a:fld>
            <a:endParaRPr lang="en-GB"/>
          </a:p>
        </p:txBody>
      </p:sp>
      <p:cxnSp>
        <p:nvCxnSpPr>
          <p:cNvPr id="7" name="Straight Arrow Connector 6"/>
          <p:cNvCxnSpPr>
            <a:endCxn id="39" idx="1"/>
          </p:cNvCxnSpPr>
          <p:nvPr/>
        </p:nvCxnSpPr>
        <p:spPr>
          <a:xfrm>
            <a:off x="4325493" y="2123950"/>
            <a:ext cx="2300103" cy="2264443"/>
          </a:xfrm>
          <a:prstGeom prst="straightConnector1">
            <a:avLst/>
          </a:prstGeom>
          <a:noFill/>
          <a:ln w="38100" cap="flat" cmpd="sng" algn="ctr">
            <a:solidFill>
              <a:sysClr val="windowText" lastClr="000000">
                <a:alpha val="20000"/>
              </a:sysClr>
            </a:solidFill>
            <a:prstDash val="dash"/>
            <a:tailEnd type="arrow"/>
          </a:ln>
          <a:effectLst/>
        </p:spPr>
      </p:cxnSp>
      <p:cxnSp>
        <p:nvCxnSpPr>
          <p:cNvPr id="8" name="Straight Arrow Connector 7"/>
          <p:cNvCxnSpPr>
            <a:endCxn id="40" idx="1"/>
          </p:cNvCxnSpPr>
          <p:nvPr/>
        </p:nvCxnSpPr>
        <p:spPr>
          <a:xfrm>
            <a:off x="4325493" y="1840247"/>
            <a:ext cx="2300103" cy="1693066"/>
          </a:xfrm>
          <a:prstGeom prst="straightConnector1">
            <a:avLst/>
          </a:prstGeom>
          <a:noFill/>
          <a:ln w="38100" cap="flat" cmpd="sng" algn="ctr">
            <a:solidFill>
              <a:sysClr val="windowText" lastClr="000000">
                <a:alpha val="20000"/>
              </a:sysClr>
            </a:solidFill>
            <a:prstDash val="dash"/>
            <a:tailEnd type="arrow"/>
          </a:ln>
          <a:effectLst/>
        </p:spPr>
      </p:cxnSp>
      <p:sp>
        <p:nvSpPr>
          <p:cNvPr id="9" name="Rectangle 115"/>
          <p:cNvSpPr>
            <a:spLocks noChangeArrowheads="1"/>
          </p:cNvSpPr>
          <p:nvPr/>
        </p:nvSpPr>
        <p:spPr bwMode="auto">
          <a:xfrm>
            <a:off x="2953824" y="3732565"/>
            <a:ext cx="1362692" cy="467840"/>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0" name="Rectangle 109"/>
          <p:cNvSpPr>
            <a:spLocks noChangeArrowheads="1"/>
          </p:cNvSpPr>
          <p:nvPr/>
        </p:nvSpPr>
        <p:spPr bwMode="auto">
          <a:xfrm>
            <a:off x="2953824" y="4058243"/>
            <a:ext cx="1362692" cy="860540"/>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1" name="Rectangle 103"/>
          <p:cNvSpPr>
            <a:spLocks noChangeArrowheads="1"/>
          </p:cNvSpPr>
          <p:nvPr/>
        </p:nvSpPr>
        <p:spPr bwMode="auto">
          <a:xfrm>
            <a:off x="2952743" y="2019520"/>
            <a:ext cx="1362692" cy="1439530"/>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V@R</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2" name="Rectangle 102"/>
          <p:cNvSpPr>
            <a:spLocks noChangeArrowheads="1"/>
          </p:cNvSpPr>
          <p:nvPr/>
        </p:nvSpPr>
        <p:spPr bwMode="auto">
          <a:xfrm>
            <a:off x="2953189" y="5348121"/>
            <a:ext cx="1362692" cy="4347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rgbClr val="2F5079"/>
                </a:solidFill>
                <a:effectLst/>
                <a:uLnTx/>
                <a:uFillTx/>
                <a:latin typeface="Arial" pitchFamily="34" charset="0"/>
                <a:cs typeface="Arial" pitchFamily="34" charset="0"/>
              </a:rPr>
              <a:t>Required Capital at Year 1</a:t>
            </a:r>
            <a:endParaRPr kumimoji="0" lang="en-US" sz="1000" b="0" i="0" u="none" strike="noStrike" kern="0" cap="none" spc="0" normalizeH="0" baseline="0" noProof="0" dirty="0" smtClean="0">
              <a:ln>
                <a:noFill/>
              </a:ln>
              <a:solidFill>
                <a:srgbClr val="2F5079"/>
              </a:solidFill>
              <a:effectLst/>
              <a:uLnTx/>
              <a:uFillTx/>
              <a:latin typeface="Arial" pitchFamily="34" charset="0"/>
              <a:cs typeface="Arial" pitchFamily="34" charset="0"/>
            </a:endParaRPr>
          </a:p>
        </p:txBody>
      </p:sp>
      <p:sp>
        <p:nvSpPr>
          <p:cNvPr id="13" name="Rectangle 109"/>
          <p:cNvSpPr>
            <a:spLocks noChangeArrowheads="1"/>
          </p:cNvSpPr>
          <p:nvPr/>
        </p:nvSpPr>
        <p:spPr bwMode="auto">
          <a:xfrm>
            <a:off x="2952743" y="4864664"/>
            <a:ext cx="1362692" cy="317422"/>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BEL(1)</a:t>
            </a:r>
          </a:p>
        </p:txBody>
      </p:sp>
      <p:sp>
        <p:nvSpPr>
          <p:cNvPr id="14" name="Rectangle 115"/>
          <p:cNvSpPr>
            <a:spLocks noChangeArrowheads="1"/>
          </p:cNvSpPr>
          <p:nvPr/>
        </p:nvSpPr>
        <p:spPr bwMode="auto">
          <a:xfrm>
            <a:off x="2953824" y="3550764"/>
            <a:ext cx="1362692" cy="258164"/>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MVM(1)</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15" name="Right Arrow 14"/>
          <p:cNvSpPr/>
          <p:nvPr/>
        </p:nvSpPr>
        <p:spPr>
          <a:xfrm>
            <a:off x="836641" y="4114427"/>
            <a:ext cx="1535185" cy="516324"/>
          </a:xfrm>
          <a:prstGeom prst="rightArrow">
            <a:avLst>
              <a:gd name="adj1" fmla="val 50000"/>
              <a:gd name="adj2" fmla="val 65117"/>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6" name="Bent-Up Arrow 15"/>
          <p:cNvSpPr/>
          <p:nvPr/>
        </p:nvSpPr>
        <p:spPr>
          <a:xfrm rot="5400000">
            <a:off x="829698" y="1686564"/>
            <a:ext cx="1721082" cy="1430985"/>
          </a:xfrm>
          <a:prstGeom prst="bentUpArrow">
            <a:avLst>
              <a:gd name="adj1" fmla="val 15551"/>
              <a:gd name="adj2" fmla="val 18386"/>
              <a:gd name="adj3" fmla="val 24370"/>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7" name="Left Brace 16"/>
          <p:cNvSpPr/>
          <p:nvPr/>
        </p:nvSpPr>
        <p:spPr>
          <a:xfrm>
            <a:off x="2635174" y="3280878"/>
            <a:ext cx="236513" cy="1901207"/>
          </a:xfrm>
          <a:prstGeom prst="lef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8" name="TextBox 17"/>
          <p:cNvSpPr txBox="1"/>
          <p:nvPr/>
        </p:nvSpPr>
        <p:spPr>
          <a:xfrm>
            <a:off x="674324" y="4478747"/>
            <a:ext cx="2112407" cy="76944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600" b="1" i="0" u="none" strike="noStrike" kern="0" cap="none" spc="0" normalizeH="0" baseline="0" noProof="0" dirty="0" smtClean="0">
                <a:ln>
                  <a:noFill/>
                </a:ln>
                <a:solidFill>
                  <a:srgbClr val="2F5079"/>
                </a:solidFill>
                <a:effectLst/>
                <a:uLnTx/>
                <a:uFillTx/>
              </a:rPr>
              <a:t>Technical Provisions</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200" b="0" i="0" u="none" strike="noStrike" kern="0" cap="none" spc="0" normalizeH="0" baseline="0" noProof="0" dirty="0">
                <a:ln>
                  <a:noFill/>
                </a:ln>
                <a:solidFill>
                  <a:srgbClr val="2F5079"/>
                </a:solidFill>
                <a:effectLst/>
                <a:uLnTx/>
                <a:uFillTx/>
              </a:rPr>
              <a:t> </a:t>
            </a:r>
            <a:r>
              <a:rPr kumimoji="0" lang="en-AU" sz="1200" b="0" i="0" u="none" strike="noStrike" kern="0" cap="none" spc="0" normalizeH="0" baseline="0" noProof="0" dirty="0" smtClean="0">
                <a:ln>
                  <a:noFill/>
                </a:ln>
                <a:solidFill>
                  <a:srgbClr val="2F5079"/>
                </a:solidFill>
                <a:effectLst/>
                <a:uLnTx/>
                <a:uFillTx/>
              </a:rPr>
              <a:t>Held by company</a:t>
            </a:r>
            <a:endParaRPr kumimoji="0" lang="en-AU" sz="1200" b="0" i="0" u="none" strike="noStrike" kern="0" cap="none" spc="0" normalizeH="0" baseline="0" noProof="0" dirty="0">
              <a:ln>
                <a:noFill/>
              </a:ln>
              <a:solidFill>
                <a:srgbClr val="2F5079"/>
              </a:solidFill>
              <a:effectLst/>
              <a:uLnTx/>
              <a:uFillTx/>
            </a:endParaRPr>
          </a:p>
        </p:txBody>
      </p:sp>
      <p:sp>
        <p:nvSpPr>
          <p:cNvPr id="19" name="TextBox 18"/>
          <p:cNvSpPr txBox="1"/>
          <p:nvPr/>
        </p:nvSpPr>
        <p:spPr>
          <a:xfrm>
            <a:off x="1278242" y="2031815"/>
            <a:ext cx="1703554" cy="67710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600" b="1" i="0" u="none" strike="noStrike" kern="0" cap="none" spc="0" normalizeH="0" baseline="0" noProof="0" dirty="0" smtClean="0">
                <a:ln>
                  <a:noFill/>
                </a:ln>
                <a:solidFill>
                  <a:srgbClr val="2F5079"/>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100" b="0" i="0" u="none" strike="noStrike" kern="0" cap="none" spc="0" normalizeH="0" baseline="0" noProof="0" dirty="0" smtClean="0">
                <a:ln>
                  <a:noFill/>
                </a:ln>
                <a:solidFill>
                  <a:srgbClr val="2F5079"/>
                </a:solidFill>
                <a:effectLst/>
                <a:uLnTx/>
                <a:uFillTx/>
              </a:rPr>
              <a:t>Raised using MVM(1) in year 1</a:t>
            </a:r>
            <a:endParaRPr kumimoji="0" lang="en-AU" sz="1100" b="0" i="0" u="none" strike="noStrike" kern="0" cap="none" spc="0" normalizeH="0" baseline="0" noProof="0" dirty="0">
              <a:ln>
                <a:noFill/>
              </a:ln>
              <a:solidFill>
                <a:srgbClr val="2F5079"/>
              </a:solidFill>
              <a:effectLst/>
              <a:uLnTx/>
              <a:uFillTx/>
            </a:endParaRPr>
          </a:p>
        </p:txBody>
      </p:sp>
      <p:sp>
        <p:nvSpPr>
          <p:cNvPr id="20" name="Rectangle 102"/>
          <p:cNvSpPr>
            <a:spLocks noChangeArrowheads="1"/>
          </p:cNvSpPr>
          <p:nvPr/>
        </p:nvSpPr>
        <p:spPr bwMode="auto">
          <a:xfrm>
            <a:off x="6625596" y="5348121"/>
            <a:ext cx="1362692" cy="434757"/>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1" i="0" u="none" strike="noStrike" kern="0" cap="none" spc="0" normalizeH="0" baseline="0" noProof="0" dirty="0" smtClean="0">
                <a:ln>
                  <a:noFill/>
                </a:ln>
                <a:solidFill>
                  <a:srgbClr val="2F5079"/>
                </a:solidFill>
                <a:effectLst/>
                <a:uLnTx/>
                <a:uFillTx/>
                <a:latin typeface="Arial" pitchFamily="34" charset="0"/>
                <a:cs typeface="Arial" pitchFamily="34" charset="0"/>
              </a:rPr>
              <a:t>Required Capital at Year 2</a:t>
            </a:r>
            <a:endParaRPr kumimoji="0" lang="en-US" sz="1000" b="0" i="0" u="none" strike="noStrike" kern="0" cap="none" spc="0" normalizeH="0" baseline="0" noProof="0" dirty="0" smtClean="0">
              <a:ln>
                <a:noFill/>
              </a:ln>
              <a:solidFill>
                <a:srgbClr val="2F5079"/>
              </a:solidFill>
              <a:effectLst/>
              <a:uLnTx/>
              <a:uFillTx/>
              <a:latin typeface="Arial" pitchFamily="34" charset="0"/>
              <a:cs typeface="Arial" pitchFamily="34" charset="0"/>
            </a:endParaRPr>
          </a:p>
        </p:txBody>
      </p:sp>
      <p:sp>
        <p:nvSpPr>
          <p:cNvPr id="21" name="Rectangle 115"/>
          <p:cNvSpPr>
            <a:spLocks noChangeArrowheads="1"/>
          </p:cNvSpPr>
          <p:nvPr/>
        </p:nvSpPr>
        <p:spPr bwMode="auto">
          <a:xfrm>
            <a:off x="6625596" y="3618284"/>
            <a:ext cx="1362692" cy="467840"/>
          </a:xfrm>
          <a:prstGeom prst="rect">
            <a:avLst/>
          </a:prstGeom>
          <a:gradFill rotWithShape="1">
            <a:gsLst>
              <a:gs pos="0">
                <a:srgbClr val="8064A2">
                  <a:shade val="51000"/>
                  <a:satMod val="130000"/>
                  <a:alpha val="50000"/>
                </a:srgbClr>
              </a:gs>
              <a:gs pos="80000">
                <a:srgbClr val="8064A2">
                  <a:shade val="93000"/>
                  <a:satMod val="130000"/>
                  <a:alpha val="50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22" name="Rectangle 109"/>
          <p:cNvSpPr>
            <a:spLocks noChangeArrowheads="1"/>
          </p:cNvSpPr>
          <p:nvPr/>
        </p:nvSpPr>
        <p:spPr bwMode="auto">
          <a:xfrm>
            <a:off x="6625596" y="4361993"/>
            <a:ext cx="1362692" cy="860540"/>
          </a:xfrm>
          <a:prstGeom prst="rect">
            <a:avLst/>
          </a:prstGeom>
          <a:gradFill rotWithShape="1">
            <a:gsLst>
              <a:gs pos="0">
                <a:srgbClr val="FFCC00"/>
              </a:gs>
              <a:gs pos="80000">
                <a:srgbClr val="FFFF00"/>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r>
              <a:rPr kumimoji="0" lang="en-US" sz="1000" b="0" i="0" u="none" strike="noStrike" kern="0" cap="none" spc="0" normalizeH="0" baseline="0" noProof="0" dirty="0">
                <a:ln>
                  <a:noFill/>
                </a:ln>
                <a:solidFill>
                  <a:sysClr val="windowText" lastClr="000000"/>
                </a:solidFill>
                <a:effectLst/>
                <a:uLnTx/>
                <a:uFillTx/>
                <a:latin typeface="Arial" pitchFamily="34" charset="0"/>
                <a:ea typeface="Times New Roman" pitchFamily="18" charset="0"/>
                <a:cs typeface="Arial" pitchFamily="34" charset="0"/>
              </a:rPr>
              <a:t>+)</a:t>
            </a:r>
          </a:p>
        </p:txBody>
      </p:sp>
      <p:sp>
        <p:nvSpPr>
          <p:cNvPr id="23" name="Rectangle 103"/>
          <p:cNvSpPr>
            <a:spLocks noChangeArrowheads="1"/>
          </p:cNvSpPr>
          <p:nvPr/>
        </p:nvSpPr>
        <p:spPr bwMode="auto">
          <a:xfrm>
            <a:off x="6625596" y="1913229"/>
            <a:ext cx="1362692" cy="1208404"/>
          </a:xfrm>
          <a:prstGeom prst="rect">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Risk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Capital (2)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24" name="Bent-Up Arrow 23"/>
          <p:cNvSpPr/>
          <p:nvPr/>
        </p:nvSpPr>
        <p:spPr>
          <a:xfrm flipV="1">
            <a:off x="4489639" y="4899603"/>
            <a:ext cx="680972" cy="653492"/>
          </a:xfrm>
          <a:prstGeom prst="bentUpArrow">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5" name="TextBox 24"/>
          <p:cNvSpPr txBox="1"/>
          <p:nvPr/>
        </p:nvSpPr>
        <p:spPr>
          <a:xfrm>
            <a:off x="4524942" y="5560780"/>
            <a:ext cx="1642504" cy="6001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dirty="0" smtClean="0">
                <a:ln>
                  <a:noFill/>
                </a:ln>
                <a:solidFill>
                  <a:srgbClr val="2F5079"/>
                </a:solidFill>
                <a:effectLst/>
                <a:uLnTx/>
                <a:uFillTx/>
              </a:rPr>
              <a:t>For losses during year 1; </a:t>
            </a:r>
            <a:r>
              <a:rPr kumimoji="0" lang="en-AU" sz="1100" b="1" i="0" u="none" strike="noStrike" kern="0" cap="none" spc="0" normalizeH="0" baseline="0" noProof="0" dirty="0" smtClean="0">
                <a:ln>
                  <a:noFill/>
                </a:ln>
                <a:solidFill>
                  <a:srgbClr val="2F5079"/>
                </a:solidFill>
                <a:effectLst/>
                <a:uLnTx/>
                <a:uFillTx/>
              </a:rPr>
              <a:t>surplus retained</a:t>
            </a:r>
            <a:r>
              <a:rPr kumimoji="0" lang="en-AU" sz="1100" b="0" i="0" u="none" strike="noStrike" kern="0" cap="none" spc="0" normalizeH="0" baseline="0" noProof="0" dirty="0" smtClean="0">
                <a:ln>
                  <a:noFill/>
                </a:ln>
                <a:solidFill>
                  <a:srgbClr val="2F5079"/>
                </a:solidFill>
                <a:effectLst/>
                <a:uLnTx/>
                <a:uFillTx/>
              </a:rPr>
              <a:t> by </a:t>
            </a:r>
            <a:r>
              <a:rPr kumimoji="0" lang="en-AU" sz="1100" b="1" i="0" u="none" strike="noStrike" kern="0" cap="none" spc="0" normalizeH="0" baseline="0" noProof="0" dirty="0" smtClean="0">
                <a:ln>
                  <a:noFill/>
                </a:ln>
                <a:solidFill>
                  <a:srgbClr val="2F5079"/>
                </a:solidFill>
                <a:effectLst/>
                <a:uLnTx/>
                <a:uFillTx/>
              </a:rPr>
              <a:t>company</a:t>
            </a:r>
            <a:r>
              <a:rPr kumimoji="0" lang="en-AU" sz="1100" b="0" i="0" u="none" strike="noStrike" kern="0" cap="none" spc="0" normalizeH="0" baseline="0" noProof="0" dirty="0" smtClean="0">
                <a:ln>
                  <a:noFill/>
                </a:ln>
                <a:solidFill>
                  <a:srgbClr val="2F5079"/>
                </a:solidFill>
                <a:effectLst/>
                <a:uLnTx/>
                <a:uFillTx/>
              </a:rPr>
              <a:t>.</a:t>
            </a:r>
            <a:endParaRPr kumimoji="0" lang="en-AU" sz="1100" b="0" i="0" u="none" strike="noStrike" kern="0" cap="none" spc="0" normalizeH="0" baseline="0" noProof="0" dirty="0">
              <a:ln>
                <a:noFill/>
              </a:ln>
              <a:solidFill>
                <a:srgbClr val="2F5079"/>
              </a:solidFill>
              <a:effectLst/>
              <a:uLnTx/>
              <a:uFillTx/>
            </a:endParaRPr>
          </a:p>
        </p:txBody>
      </p:sp>
      <p:sp>
        <p:nvSpPr>
          <p:cNvPr id="26" name="TextBox 25"/>
          <p:cNvSpPr txBox="1"/>
          <p:nvPr/>
        </p:nvSpPr>
        <p:spPr>
          <a:xfrm>
            <a:off x="4484953" y="1030245"/>
            <a:ext cx="1540229" cy="1107996"/>
          </a:xfrm>
          <a:prstGeom prst="rect">
            <a:avLst/>
          </a:prstGeom>
          <a:solidFill>
            <a:sysClr val="window" lastClr="FFFFFF">
              <a:alpha val="30000"/>
            </a:sys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dirty="0" smtClean="0">
                <a:ln>
                  <a:noFill/>
                </a:ln>
                <a:solidFill>
                  <a:srgbClr val="2F5079"/>
                </a:solidFill>
                <a:effectLst/>
                <a:uLnTx/>
                <a:uFillTx/>
              </a:rPr>
              <a:t>For losses exceeding the mean </a:t>
            </a:r>
            <a:r>
              <a:rPr kumimoji="0" lang="en-AU" sz="1100" b="0" i="1" u="none" strike="noStrike" kern="0" cap="none" spc="0" normalizeH="0" baseline="0" noProof="0" dirty="0" smtClean="0">
                <a:ln>
                  <a:noFill/>
                </a:ln>
                <a:solidFill>
                  <a:srgbClr val="2F5079"/>
                </a:solidFill>
                <a:effectLst/>
                <a:uLnTx/>
                <a:uFillTx/>
              </a:rPr>
              <a:t>and</a:t>
            </a:r>
            <a:r>
              <a:rPr kumimoji="0" lang="en-AU" sz="1100" b="0" i="0" u="none" strike="noStrike" kern="0" cap="none" spc="0" normalizeH="0" baseline="0" noProof="0" dirty="0" smtClean="0">
                <a:ln>
                  <a:noFill/>
                </a:ln>
                <a:solidFill>
                  <a:srgbClr val="2F5079"/>
                </a:solidFill>
                <a:effectLst/>
                <a:uLnTx/>
                <a:uFillTx/>
              </a:rPr>
              <a:t> to rebalance economic balance sheet; </a:t>
            </a:r>
            <a:r>
              <a:rPr kumimoji="0" lang="en-AU" sz="1100" b="1" i="0" u="none" strike="noStrike" kern="0" cap="none" spc="0" normalizeH="0" baseline="0" noProof="0" dirty="0" smtClean="0">
                <a:ln>
                  <a:noFill/>
                </a:ln>
                <a:solidFill>
                  <a:srgbClr val="2F5079"/>
                </a:solidFill>
                <a:effectLst/>
                <a:uLnTx/>
                <a:uFillTx/>
              </a:rPr>
              <a:t>surplus returned</a:t>
            </a:r>
            <a:r>
              <a:rPr kumimoji="0" lang="en-AU" sz="1100" b="0" i="0" u="none" strike="noStrike" kern="0" cap="none" spc="0" normalizeH="0" baseline="0" noProof="0" dirty="0" smtClean="0">
                <a:ln>
                  <a:noFill/>
                </a:ln>
                <a:solidFill>
                  <a:srgbClr val="2F5079"/>
                </a:solidFill>
                <a:effectLst/>
                <a:uLnTx/>
                <a:uFillTx/>
              </a:rPr>
              <a:t> to </a:t>
            </a:r>
            <a:r>
              <a:rPr kumimoji="0" lang="en-AU" sz="1100" b="1" i="0" u="none" strike="noStrike" kern="0" cap="none" spc="0" normalizeH="0" baseline="0" noProof="0" dirty="0" smtClean="0">
                <a:ln>
                  <a:noFill/>
                </a:ln>
                <a:solidFill>
                  <a:srgbClr val="F79646">
                    <a:lumMod val="75000"/>
                  </a:srgbClr>
                </a:solidFill>
                <a:effectLst/>
                <a:uLnTx/>
                <a:uFillTx/>
              </a:rPr>
              <a:t>capital provider</a:t>
            </a:r>
            <a:endParaRPr kumimoji="0" lang="en-AU" sz="1100" b="1" i="0" u="none" strike="noStrike" kern="0" cap="none" spc="0" normalizeH="0" baseline="0" noProof="0" dirty="0">
              <a:ln>
                <a:noFill/>
              </a:ln>
              <a:solidFill>
                <a:srgbClr val="F79646">
                  <a:lumMod val="75000"/>
                </a:srgbClr>
              </a:solidFill>
              <a:effectLst/>
              <a:uLnTx/>
              <a:uFillTx/>
            </a:endParaRPr>
          </a:p>
        </p:txBody>
      </p:sp>
      <p:sp>
        <p:nvSpPr>
          <p:cNvPr id="27" name="Bent-Up Arrow 26"/>
          <p:cNvSpPr/>
          <p:nvPr/>
        </p:nvSpPr>
        <p:spPr>
          <a:xfrm>
            <a:off x="4532674" y="3115798"/>
            <a:ext cx="1439549" cy="653492"/>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28" name="TextBox 27"/>
          <p:cNvSpPr txBox="1"/>
          <p:nvPr/>
        </p:nvSpPr>
        <p:spPr>
          <a:xfrm>
            <a:off x="4452934" y="2857496"/>
            <a:ext cx="1303266" cy="600164"/>
          </a:xfrm>
          <a:prstGeom prst="rect">
            <a:avLst/>
          </a:prstGeom>
          <a:solidFill>
            <a:sysClr val="window" lastClr="FFFFFF">
              <a:alpha val="30000"/>
            </a:sysClr>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dirty="0" smtClean="0">
                <a:ln>
                  <a:noFill/>
                </a:ln>
                <a:solidFill>
                  <a:srgbClr val="2F5079"/>
                </a:solidFill>
                <a:effectLst/>
                <a:uLnTx/>
                <a:uFillTx/>
              </a:rPr>
              <a:t>Premium for risk capital; </a:t>
            </a:r>
            <a:r>
              <a:rPr kumimoji="0" lang="en-AU" sz="1100" b="1" i="0" u="none" strike="noStrike" kern="0" cap="none" spc="0" normalizeH="0" baseline="0" noProof="0" dirty="0" smtClean="0">
                <a:ln>
                  <a:noFill/>
                </a:ln>
                <a:solidFill>
                  <a:srgbClr val="2F5079"/>
                </a:solidFill>
                <a:effectLst/>
                <a:uLnTx/>
                <a:uFillTx/>
              </a:rPr>
              <a:t>paid to </a:t>
            </a:r>
            <a:r>
              <a:rPr kumimoji="0" lang="en-AU" sz="1100" b="1" i="0" u="none" strike="noStrike" kern="0" cap="none" spc="0" normalizeH="0" baseline="0" noProof="0" dirty="0" smtClean="0">
                <a:ln>
                  <a:noFill/>
                </a:ln>
                <a:solidFill>
                  <a:srgbClr val="F79646">
                    <a:lumMod val="75000"/>
                  </a:srgbClr>
                </a:solidFill>
                <a:effectLst/>
                <a:uLnTx/>
                <a:uFillTx/>
              </a:rPr>
              <a:t>capital provider</a:t>
            </a:r>
            <a:endParaRPr kumimoji="0" lang="en-AU" sz="1100" b="1" i="0" u="none" strike="noStrike" kern="0" cap="none" spc="0" normalizeH="0" baseline="0" noProof="0" dirty="0">
              <a:ln>
                <a:noFill/>
              </a:ln>
              <a:solidFill>
                <a:srgbClr val="F79646">
                  <a:lumMod val="75000"/>
                </a:srgbClr>
              </a:solidFill>
              <a:effectLst/>
              <a:uLnTx/>
              <a:uFillTx/>
            </a:endParaRPr>
          </a:p>
        </p:txBody>
      </p:sp>
      <p:sp>
        <p:nvSpPr>
          <p:cNvPr id="29" name="Right Brace 28"/>
          <p:cNvSpPr/>
          <p:nvPr/>
        </p:nvSpPr>
        <p:spPr>
          <a:xfrm>
            <a:off x="4463088" y="3592885"/>
            <a:ext cx="212991" cy="1323589"/>
          </a:xfrm>
          <a:prstGeom prst="rightBrace">
            <a:avLst/>
          </a:prstGeom>
          <a:noFill/>
          <a:ln w="9525" cap="flat" cmpd="sng" algn="ctr">
            <a:solidFill>
              <a:srgbClr val="4F81BD">
                <a:shade val="95000"/>
                <a:satMod val="105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30" name="Right Arrow 29"/>
          <p:cNvSpPr/>
          <p:nvPr/>
        </p:nvSpPr>
        <p:spPr>
          <a:xfrm rot="498708">
            <a:off x="4854699" y="4285841"/>
            <a:ext cx="1654902" cy="386216"/>
          </a:xfrm>
          <a:prstGeom prst="rightArrow">
            <a:avLst/>
          </a:prstGeom>
          <a:gradFill rotWithShape="1">
            <a:gsLst>
              <a:gs pos="0">
                <a:sysClr val="windowText" lastClr="000000">
                  <a:shade val="51000"/>
                  <a:satMod val="130000"/>
                </a:sysClr>
              </a:gs>
              <a:gs pos="80000">
                <a:sysClr val="windowText" lastClr="000000">
                  <a:shade val="93000"/>
                  <a:satMod val="130000"/>
                </a:sysClr>
              </a:gs>
              <a:gs pos="100000">
                <a:sysClr val="windowText" lastClr="000000">
                  <a:shade val="94000"/>
                  <a:satMod val="135000"/>
                </a:sys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1" name="TextBox 30"/>
          <p:cNvSpPr txBox="1"/>
          <p:nvPr/>
        </p:nvSpPr>
        <p:spPr>
          <a:xfrm>
            <a:off x="5095876" y="3786190"/>
            <a:ext cx="1516540"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100" b="0" i="0" u="none" strike="noStrike" kern="0" cap="none" spc="0" normalizeH="0" baseline="0" noProof="0" dirty="0" smtClean="0">
                <a:ln>
                  <a:noFill/>
                </a:ln>
                <a:solidFill>
                  <a:srgbClr val="2F5079"/>
                </a:solidFill>
                <a:effectLst/>
                <a:uLnTx/>
                <a:uFillTx/>
              </a:rPr>
              <a:t>Technical Provision for year 2</a:t>
            </a:r>
            <a:endParaRPr kumimoji="0" lang="en-AU" sz="1100" b="0" i="0" u="none" strike="noStrike" kern="0" cap="none" spc="0" normalizeH="0" baseline="0" noProof="0" dirty="0">
              <a:ln>
                <a:noFill/>
              </a:ln>
              <a:solidFill>
                <a:srgbClr val="2F5079"/>
              </a:solidFill>
              <a:effectLst/>
              <a:uLnTx/>
              <a:uFillTx/>
            </a:endParaRPr>
          </a:p>
        </p:txBody>
      </p:sp>
      <p:sp>
        <p:nvSpPr>
          <p:cNvPr id="32" name="Bent-Up Arrow 31"/>
          <p:cNvSpPr/>
          <p:nvPr/>
        </p:nvSpPr>
        <p:spPr>
          <a:xfrm rot="16200000" flipH="1">
            <a:off x="7878750" y="1534818"/>
            <a:ext cx="1721082" cy="1158417"/>
          </a:xfrm>
          <a:prstGeom prst="bentUpArrow">
            <a:avLst>
              <a:gd name="adj1" fmla="val 15551"/>
              <a:gd name="adj2" fmla="val 14495"/>
              <a:gd name="adj3" fmla="val 14255"/>
            </a:avLst>
          </a:prstGeom>
          <a:gradFill rotWithShape="1">
            <a:gsLst>
              <a:gs pos="0">
                <a:srgbClr val="F79646">
                  <a:shade val="51000"/>
                  <a:satMod val="130000"/>
                </a:srgbClr>
              </a:gs>
              <a:gs pos="80000">
                <a:srgbClr val="F79646">
                  <a:shade val="93000"/>
                  <a:satMod val="130000"/>
                </a:srgbClr>
              </a:gs>
              <a:gs pos="100000">
                <a:srgbClr val="F79646">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33" name="TextBox 32"/>
          <p:cNvSpPr txBox="1"/>
          <p:nvPr/>
        </p:nvSpPr>
        <p:spPr>
          <a:xfrm>
            <a:off x="7931434" y="953089"/>
            <a:ext cx="1314536" cy="172354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AU" sz="1800" b="0" i="0" u="none" strike="noStrike" kern="0" cap="none" spc="0" normalizeH="0" baseline="0" noProof="0" dirty="0" smtClean="0">
                <a:ln>
                  <a:noFill/>
                </a:ln>
                <a:solidFill>
                  <a:srgbClr val="2F5079"/>
                </a:solidFill>
                <a:effectLst/>
                <a:uLnTx/>
                <a:uFillTx/>
              </a:rPr>
              <a:t>Risk Capital</a:t>
            </a:r>
          </a:p>
          <a:p>
            <a:pPr marL="171450" marR="0" lvl="0" indent="-171450" defTabSz="914400" eaLnBrk="1" fontAlgn="auto" latinLnBrk="0" hangingPunct="1">
              <a:lnSpc>
                <a:spcPct val="100000"/>
              </a:lnSpc>
              <a:spcBef>
                <a:spcPts val="0"/>
              </a:spcBef>
              <a:spcAft>
                <a:spcPts val="0"/>
              </a:spcAft>
              <a:buClrTx/>
              <a:buSzTx/>
              <a:buFont typeface="Arial" pitchFamily="34" charset="0"/>
              <a:buChar char="•"/>
              <a:tabLst/>
              <a:defRPr/>
            </a:pPr>
            <a:r>
              <a:rPr kumimoji="0" lang="en-AU" sz="1000" b="0" i="0" u="none" strike="noStrike" kern="0" cap="none" spc="0" normalizeH="0" baseline="0" noProof="0" dirty="0" smtClean="0">
                <a:ln>
                  <a:noFill/>
                </a:ln>
                <a:solidFill>
                  <a:srgbClr val="2F5079"/>
                </a:solidFill>
                <a:effectLst/>
                <a:uLnTx/>
                <a:uFillTx/>
              </a:rPr>
              <a:t>Raised using MVM(2) in year 2; </a:t>
            </a:r>
            <a:r>
              <a:rPr kumimoji="0" lang="en-AU" sz="1000" b="1" i="0" u="none" strike="noStrike" kern="0" cap="none" spc="0" normalizeH="0" baseline="0" noProof="0" dirty="0" smtClean="0">
                <a:ln>
                  <a:noFill/>
                </a:ln>
                <a:solidFill>
                  <a:srgbClr val="2F5079"/>
                </a:solidFill>
                <a:effectLst/>
                <a:uLnTx/>
                <a:uFillTx/>
              </a:rPr>
              <a:t>supplemented </a:t>
            </a:r>
            <a:r>
              <a:rPr kumimoji="0" lang="en-AU" sz="1000" b="0" i="0" u="none" strike="noStrike" kern="0" cap="none" spc="0" normalizeH="0" baseline="0" noProof="0" dirty="0" smtClean="0">
                <a:ln>
                  <a:noFill/>
                </a:ln>
                <a:solidFill>
                  <a:srgbClr val="2F5079"/>
                </a:solidFill>
                <a:effectLst/>
                <a:uLnTx/>
                <a:uFillTx/>
              </a:rPr>
              <a:t>by </a:t>
            </a:r>
            <a:r>
              <a:rPr kumimoji="0" lang="en-US" sz="1000" b="0" i="0" u="none" strike="noStrike" kern="0" cap="none" spc="0" normalizeH="0" baseline="0" noProof="0" dirty="0" smtClean="0">
                <a:ln>
                  <a:noFill/>
                </a:ln>
                <a:solidFill>
                  <a:srgbClr val="2F5079"/>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rgbClr val="2F5079"/>
                </a:solidFill>
                <a:effectLst/>
                <a:uLnTx/>
                <a:uFillTx/>
                <a:latin typeface="Arial" pitchFamily="34" charset="0"/>
                <a:ea typeface="Times New Roman" pitchFamily="18" charset="0"/>
                <a:cs typeface="Arial" pitchFamily="34" charset="0"/>
              </a:rPr>
              <a:t>1</a:t>
            </a:r>
            <a:r>
              <a:rPr kumimoji="0" lang="en-AU" sz="1000" b="0" i="0" u="none" strike="noStrike" kern="0" cap="none" spc="0" normalizeH="0" baseline="0" noProof="0" dirty="0" smtClean="0">
                <a:ln>
                  <a:noFill/>
                </a:ln>
                <a:solidFill>
                  <a:srgbClr val="2F5079"/>
                </a:solidFill>
                <a:effectLst/>
                <a:uLnTx/>
                <a:uFillTx/>
              </a:rPr>
              <a:t>MVM(2) if Year 1 is in distress</a:t>
            </a:r>
            <a:endParaRPr kumimoji="0" lang="en-AU" sz="1000" b="0" i="0" u="none" strike="noStrike" kern="0" cap="none" spc="0" normalizeH="0" baseline="0" noProof="0" dirty="0">
              <a:ln>
                <a:noFill/>
              </a:ln>
              <a:solidFill>
                <a:srgbClr val="2F5079"/>
              </a:solidFill>
              <a:effectLst/>
              <a:uLnTx/>
              <a:uFillTx/>
            </a:endParaRPr>
          </a:p>
        </p:txBody>
      </p:sp>
      <p:sp>
        <p:nvSpPr>
          <p:cNvPr id="34" name="Rectangle 95"/>
          <p:cNvSpPr>
            <a:spLocks noChangeArrowheads="1"/>
          </p:cNvSpPr>
          <p:nvPr/>
        </p:nvSpPr>
        <p:spPr bwMode="auto">
          <a:xfrm>
            <a:off x="2958757" y="1661821"/>
            <a:ext cx="1362692" cy="322667"/>
          </a:xfrm>
          <a:prstGeom prst="rect">
            <a:avLst/>
          </a:prstGeom>
          <a:gradFill rotWithShape="1">
            <a:gsLst>
              <a:gs pos="0">
                <a:srgbClr val="8064A2">
                  <a:shade val="51000"/>
                  <a:satMod val="130000"/>
                  <a:alpha val="25000"/>
                </a:srgbClr>
              </a:gs>
              <a:gs pos="80000">
                <a:srgbClr val="8064A2">
                  <a:shade val="93000"/>
                  <a:satMod val="130000"/>
                  <a:alpha val="25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35" name="Rectangle 94"/>
          <p:cNvSpPr>
            <a:spLocks noChangeArrowheads="1"/>
          </p:cNvSpPr>
          <p:nvPr/>
        </p:nvSpPr>
        <p:spPr bwMode="auto">
          <a:xfrm>
            <a:off x="2958757" y="1931821"/>
            <a:ext cx="1362692" cy="322667"/>
          </a:xfrm>
          <a:prstGeom prst="rect">
            <a:avLst/>
          </a:prstGeom>
          <a:gradFill rotWithShape="1">
            <a:gsLst>
              <a:gs pos="0">
                <a:srgbClr val="FFCC00">
                  <a:alpha val="25000"/>
                </a:srgbClr>
              </a:gs>
              <a:gs pos="80000">
                <a:srgbClr val="FFFF00">
                  <a:alpha val="25000"/>
                </a:srgbClr>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p>
        </p:txBody>
      </p:sp>
      <p:sp>
        <p:nvSpPr>
          <p:cNvPr id="36" name="Rectangle 35"/>
          <p:cNvSpPr>
            <a:spLocks noChangeArrowheads="1"/>
          </p:cNvSpPr>
          <p:nvPr/>
        </p:nvSpPr>
        <p:spPr bwMode="auto">
          <a:xfrm>
            <a:off x="6625596" y="1787803"/>
            <a:ext cx="1362692" cy="322667"/>
          </a:xfrm>
          <a:prstGeom prst="rect">
            <a:avLst/>
          </a:prstGeom>
          <a:gradFill rotWithShape="1">
            <a:gsLst>
              <a:gs pos="0">
                <a:srgbClr val="F79646">
                  <a:shade val="51000"/>
                  <a:satMod val="130000"/>
                  <a:alpha val="75000"/>
                </a:srgbClr>
              </a:gs>
              <a:gs pos="80000">
                <a:srgbClr val="F79646">
                  <a:shade val="93000"/>
                  <a:satMod val="130000"/>
                  <a:alpha val="50000"/>
                </a:srgbClr>
              </a:gs>
              <a:gs pos="100000">
                <a:srgbClr val="F79646">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VaR</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99.5%</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37" name="AutoShape 80"/>
          <p:cNvSpPr>
            <a:spLocks/>
          </p:cNvSpPr>
          <p:nvPr/>
        </p:nvSpPr>
        <p:spPr bwMode="auto">
          <a:xfrm>
            <a:off x="2661498" y="1606997"/>
            <a:ext cx="180696" cy="643660"/>
          </a:xfrm>
          <a:prstGeom prst="leftBrace">
            <a:avLst>
              <a:gd name="adj1" fmla="val 33333"/>
              <a:gd name="adj2" fmla="val 50000"/>
            </a:avLst>
          </a:prstGeom>
          <a:noFill/>
          <a:ln w="9525">
            <a:solidFill>
              <a:srgbClr val="000000"/>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Text" lastClr="000000"/>
              </a:solidFill>
              <a:effectLst/>
              <a:uLnTx/>
              <a:uFillTx/>
            </a:endParaRPr>
          </a:p>
        </p:txBody>
      </p:sp>
      <p:sp>
        <p:nvSpPr>
          <p:cNvPr id="38" name="Text Box 101"/>
          <p:cNvSpPr txBox="1">
            <a:spLocks noChangeArrowheads="1"/>
          </p:cNvSpPr>
          <p:nvPr/>
        </p:nvSpPr>
        <p:spPr bwMode="auto">
          <a:xfrm>
            <a:off x="2285966" y="1796897"/>
            <a:ext cx="570864" cy="27319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just"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TP</a:t>
            </a:r>
            <a:endParaRPr kumimoji="0" lang="en-US" sz="1800" b="0" i="0" u="none" strike="noStrike" kern="0" cap="none" spc="0" normalizeH="0" baseline="0" noProof="0" dirty="0" smtClean="0">
              <a:ln>
                <a:noFill/>
              </a:ln>
              <a:solidFill>
                <a:sysClr val="windowText" lastClr="000000"/>
              </a:solidFill>
              <a:effectLst/>
              <a:uLnTx/>
              <a:uFillTx/>
              <a:latin typeface="Arial" pitchFamily="34" charset="0"/>
              <a:cs typeface="Arial" pitchFamily="34" charset="0"/>
            </a:endParaRPr>
          </a:p>
        </p:txBody>
      </p:sp>
      <p:sp>
        <p:nvSpPr>
          <p:cNvPr id="39" name="Rectangle 94"/>
          <p:cNvSpPr>
            <a:spLocks noChangeArrowheads="1"/>
          </p:cNvSpPr>
          <p:nvPr/>
        </p:nvSpPr>
        <p:spPr bwMode="auto">
          <a:xfrm>
            <a:off x="6625596" y="4227059"/>
            <a:ext cx="1362692" cy="322667"/>
          </a:xfrm>
          <a:prstGeom prst="rect">
            <a:avLst/>
          </a:prstGeom>
          <a:gradFill rotWithShape="1">
            <a:gsLst>
              <a:gs pos="0">
                <a:srgbClr val="FFCC00">
                  <a:alpha val="25000"/>
                </a:srgbClr>
              </a:gs>
              <a:gs pos="80000">
                <a:srgbClr val="FFFF00">
                  <a:alpha val="25000"/>
                </a:srgbClr>
              </a:gs>
              <a:gs pos="100000">
                <a:srgbClr val="FFFF66"/>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25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BEL(2)</a:t>
            </a:r>
          </a:p>
        </p:txBody>
      </p:sp>
      <p:sp>
        <p:nvSpPr>
          <p:cNvPr id="40" name="Rectangle 95"/>
          <p:cNvSpPr>
            <a:spLocks noChangeArrowheads="1"/>
          </p:cNvSpPr>
          <p:nvPr/>
        </p:nvSpPr>
        <p:spPr bwMode="auto">
          <a:xfrm>
            <a:off x="6625596" y="3371979"/>
            <a:ext cx="1362692" cy="322667"/>
          </a:xfrm>
          <a:prstGeom prst="rect">
            <a:avLst/>
          </a:prstGeom>
          <a:gradFill rotWithShape="1">
            <a:gsLst>
              <a:gs pos="0">
                <a:srgbClr val="8064A2">
                  <a:shade val="51000"/>
                  <a:satMod val="130000"/>
                  <a:alpha val="25000"/>
                </a:srgbClr>
              </a:gs>
              <a:gs pos="80000">
                <a:srgbClr val="8064A2">
                  <a:shade val="93000"/>
                  <a:satMod val="130000"/>
                  <a:alpha val="25000"/>
                </a:srgbClr>
              </a:gs>
              <a:gs pos="100000">
                <a:srgbClr val="8064A2">
                  <a:shade val="94000"/>
                  <a:satMod val="135000"/>
                </a:srgbClr>
              </a:gs>
            </a:gsLst>
            <a:lin ang="16200000" scaled="0"/>
          </a:gra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a:t>
            </a:r>
            <a:r>
              <a:rPr kumimoji="0" lang="en-US" sz="1000" b="0" i="0" u="none" strike="noStrike" kern="0" cap="none" spc="0" normalizeH="0" baseline="-30000" noProof="0" dirty="0" smtClean="0">
                <a:ln>
                  <a:noFill/>
                </a:ln>
                <a:solidFill>
                  <a:sysClr val="windowText" lastClr="000000"/>
                </a:solidFill>
                <a:effectLst/>
                <a:uLnTx/>
                <a:uFillTx/>
                <a:latin typeface="Arial" pitchFamily="34" charset="0"/>
                <a:ea typeface="Times New Roman" pitchFamily="18" charset="0"/>
                <a:cs typeface="Arial" pitchFamily="34" charset="0"/>
              </a:rPr>
              <a:t>1</a:t>
            </a:r>
            <a:r>
              <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Times New Roman" pitchFamily="18" charset="0"/>
                <a:cs typeface="Arial" pitchFamily="34" charset="0"/>
              </a:rPr>
              <a:t>MVM(2)</a:t>
            </a: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
        <p:nvSpPr>
          <p:cNvPr id="41" name="Bent-Up Arrow 40"/>
          <p:cNvSpPr/>
          <p:nvPr/>
        </p:nvSpPr>
        <p:spPr>
          <a:xfrm>
            <a:off x="4524225" y="2017284"/>
            <a:ext cx="1447999" cy="653492"/>
          </a:xfrm>
          <a:prstGeom prst="bentUp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42" name="Rectangle 103"/>
          <p:cNvSpPr>
            <a:spLocks noChangeArrowheads="1"/>
          </p:cNvSpPr>
          <p:nvPr/>
        </p:nvSpPr>
        <p:spPr bwMode="auto">
          <a:xfrm>
            <a:off x="2962801" y="1374188"/>
            <a:ext cx="1362692" cy="2084862"/>
          </a:xfrm>
          <a:prstGeom prst="rect">
            <a:avLst/>
          </a:prstGeom>
          <a:noFill/>
          <a:ln w="38100">
            <a:solidFill>
              <a:srgbClr val="F79646">
                <a:lumMod val="75000"/>
              </a:srgbClr>
            </a:solid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91440" tIns="45720" rIns="91440" bIns="4572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000" b="0" i="0" u="none" strike="noStrike" kern="0" cap="none" spc="0" normalizeH="0" baseline="0" noProof="0" dirty="0" smtClean="0">
              <a:ln>
                <a:noFill/>
              </a:ln>
              <a:solidFill>
                <a:sysClr val="windowText" lastClr="000000"/>
              </a:solidFill>
              <a:effectLst/>
              <a:uLnTx/>
              <a:uFillTx/>
              <a:latin typeface="Arial" pitchFamily="34" charset="0"/>
              <a:ea typeface="+mn-ea"/>
              <a:cs typeface="Arial" pitchFamily="34" charset="0"/>
            </a:endParaRPr>
          </a:p>
        </p:txBody>
      </p:sp>
    </p:spTree>
    <p:extLst>
      <p:ext uri="{BB962C8B-B14F-4D97-AF65-F5344CB8AC3E}">
        <p14:creationId xmlns:p14="http://schemas.microsoft.com/office/powerpoint/2010/main" val="307414689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smtClean="0"/>
              <a:t>N-year run-off (Correlated)</a:t>
            </a:r>
            <a:endParaRPr lang="en-AU"/>
          </a:p>
        </p:txBody>
      </p:sp>
      <p:sp>
        <p:nvSpPr>
          <p:cNvPr id="5" name="Slide Number Placeholder 4"/>
          <p:cNvSpPr>
            <a:spLocks noGrp="1"/>
          </p:cNvSpPr>
          <p:nvPr>
            <p:ph type="sldNum" sz="quarter" idx="12"/>
          </p:nvPr>
        </p:nvSpPr>
        <p:spPr/>
        <p:txBody>
          <a:bodyPr/>
          <a:lstStyle/>
          <a:p>
            <a:fld id="{FE8DA6AF-1811-4E27-A96F-54109F1D0275}" type="slidenum">
              <a:rPr lang="en-GB" smtClean="0"/>
              <a:pPr/>
              <a:t>99</a:t>
            </a:fld>
            <a:endParaRPr lang="en-GB"/>
          </a:p>
        </p:txBody>
      </p:sp>
      <p:pic>
        <p:nvPicPr>
          <p:cNvPr id="6" name="Content Placeholder 4" descr="nYr_Inception.png"/>
          <p:cNvPicPr>
            <a:picLocks noGrp="1" noChangeAspect="1"/>
          </p:cNvPicPr>
          <p:nvPr>
            <p:ph idx="4294967295"/>
          </p:nvPr>
        </p:nvPicPr>
        <p:blipFill>
          <a:blip r:embed="rId2" cstate="print"/>
          <a:srcRect/>
          <a:stretch>
            <a:fillRect/>
          </a:stretch>
        </p:blipFill>
        <p:spPr>
          <a:xfrm>
            <a:off x="0" y="1412875"/>
            <a:ext cx="6959600" cy="4895850"/>
          </a:xfrm>
        </p:spPr>
      </p:pic>
    </p:spTree>
    <p:extLst>
      <p:ext uri="{BB962C8B-B14F-4D97-AF65-F5344CB8AC3E}">
        <p14:creationId xmlns:p14="http://schemas.microsoft.com/office/powerpoint/2010/main" val="154843283"/>
      </p:ext>
    </p:extLst>
  </p:cSld>
  <p:clrMapOvr>
    <a:masterClrMapping/>
  </p:clrMapOvr>
  <p:timing>
    <p:tnLst>
      <p:par>
        <p:cTn id="1" dur="indefinite" restart="never" nodeType="tmRoot"/>
      </p:par>
    </p:tnLst>
  </p:timing>
</p:sld>
</file>

<file path=ppt/theme/theme1.xml><?xml version="1.0" encoding="utf-8"?>
<a:theme xmlns:a="http://schemas.openxmlformats.org/drawingml/2006/main" name="IFOA PowerPoint template 14 purple">
  <a:themeElements>
    <a:clrScheme name="Custom 2">
      <a:dk1>
        <a:srgbClr val="3F4548"/>
      </a:dk1>
      <a:lt1>
        <a:sysClr val="window" lastClr="FFFFFF"/>
      </a:lt1>
      <a:dk2>
        <a:srgbClr val="000000"/>
      </a:dk2>
      <a:lt2>
        <a:srgbClr val="FFFFFF"/>
      </a:lt2>
      <a:accent1>
        <a:srgbClr val="8F4693"/>
      </a:accent1>
      <a:accent2>
        <a:srgbClr val="113458"/>
      </a:accent2>
      <a:accent3>
        <a:srgbClr val="7CB3E1"/>
      </a:accent3>
      <a:accent4>
        <a:srgbClr val="4096B8"/>
      </a:accent4>
      <a:accent5>
        <a:srgbClr val="11B3A2"/>
      </a:accent5>
      <a:accent6>
        <a:srgbClr val="008452"/>
      </a:accent6>
      <a:hlink>
        <a:srgbClr val="8F4693"/>
      </a:hlink>
      <a:folHlink>
        <a:srgbClr val="8F4693"/>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5A9D80AF541634F88090DB549522CB9" ma:contentTypeVersion="1" ma:contentTypeDescription="Create a new document." ma:contentTypeScope="" ma:versionID="be7ea43377f7a82dc2d06363e000d1ab">
  <xsd:schema xmlns:xsd="http://www.w3.org/2001/XMLSchema" xmlns:p="http://schemas.microsoft.com/office/2006/metadata/properties" xmlns:ns1="http://schemas.microsoft.com/sharepoint/v3" targetNamespace="http://schemas.microsoft.com/office/2006/metadata/properties" ma:root="true" ma:fieldsID="ddb0c952b897a810c8a4e377cff6bff8"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626220C-7A2F-4083-A730-CB14DE5AF179}">
  <ds:schemaRefs>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www.w3.org/XML/1998/namespace"/>
    <ds:schemaRef ds:uri="http://purl.org/dc/elements/1.1/"/>
    <ds:schemaRef ds:uri="http://schemas.microsoft.com/sharepoint/v3"/>
    <ds:schemaRef ds:uri="http://purl.org/dc/dcmitype/"/>
  </ds:schemaRefs>
</ds:datastoreItem>
</file>

<file path=customXml/itemProps2.xml><?xml version="1.0" encoding="utf-8"?>
<ds:datastoreItem xmlns:ds="http://schemas.openxmlformats.org/officeDocument/2006/customXml" ds:itemID="{C9AEC60F-AC07-4F06-90FE-B0BA3D9E357F}">
  <ds:schemaRefs>
    <ds:schemaRef ds:uri="http://schemas.microsoft.com/sharepoint/v3/contenttype/forms"/>
  </ds:schemaRefs>
</ds:datastoreItem>
</file>

<file path=customXml/itemProps3.xml><?xml version="1.0" encoding="utf-8"?>
<ds:datastoreItem xmlns:ds="http://schemas.openxmlformats.org/officeDocument/2006/customXml" ds:itemID="{E357067D-2344-4486-BFD0-F5DBF2FDC43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IFOA PowerPoint template 14 purple</Template>
  <TotalTime>4743</TotalTime>
  <Words>4987</Words>
  <Application>Microsoft Office PowerPoint</Application>
  <PresentationFormat>A4 Paper (210x297 mm)</PresentationFormat>
  <Paragraphs>692</Paragraphs>
  <Slides>100</Slides>
  <Notes>7</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2</vt:i4>
      </vt:variant>
      <vt:variant>
        <vt:lpstr>Slide Titles</vt:lpstr>
      </vt:variant>
      <vt:variant>
        <vt:i4>100</vt:i4>
      </vt:variant>
    </vt:vector>
  </HeadingPairs>
  <TitlesOfParts>
    <vt:vector size="111" baseType="lpstr">
      <vt:lpstr>Arial Unicode MS</vt:lpstr>
      <vt:lpstr>Batang</vt:lpstr>
      <vt:lpstr>Arial</vt:lpstr>
      <vt:lpstr>Calibri</vt:lpstr>
      <vt:lpstr>Cambria Math</vt:lpstr>
      <vt:lpstr>Century Schoolbook</vt:lpstr>
      <vt:lpstr>Symbol</vt:lpstr>
      <vt:lpstr>Times New Roman</vt:lpstr>
      <vt:lpstr>IFOA PowerPoint template 14 purple</vt:lpstr>
      <vt:lpstr>Equation</vt:lpstr>
      <vt:lpstr>Microsoft Equation 3.0</vt:lpstr>
      <vt:lpstr>PowerPoint Presentation</vt:lpstr>
      <vt:lpstr>Long tail liabilities (LOBs)</vt:lpstr>
      <vt:lpstr>Correlations between LOBs</vt:lpstr>
      <vt:lpstr>Correlations between LOBs</vt:lpstr>
      <vt:lpstr>PowerPoint Presentation</vt:lpstr>
      <vt:lpstr> </vt:lpstr>
      <vt:lpstr>Correlation and Linearity </vt:lpstr>
      <vt:lpstr>Correlation and Linearity </vt:lpstr>
      <vt:lpstr>Correlation and Linearity </vt:lpstr>
      <vt:lpstr>Correlation and Linearity </vt:lpstr>
      <vt:lpstr>The Geometry of Random Variables</vt:lpstr>
      <vt:lpstr>The Geometry of Random Variables</vt:lpstr>
      <vt:lpstr>The Geometry of Random Variables</vt:lpstr>
      <vt:lpstr>The Geometry of Random Variables</vt:lpstr>
      <vt:lpstr>Digression: A common misconception with correlated lognormals</vt:lpstr>
      <vt:lpstr>A common misconception with correlated lognormals</vt:lpstr>
      <vt:lpstr>A common misconception with correlated lognormals</vt:lpstr>
      <vt:lpstr>A common misconception with correlated lognormals</vt:lpstr>
      <vt:lpstr>Correlation, Regression and Time Series</vt:lpstr>
      <vt:lpstr>Correlation, Regression and Time Series</vt:lpstr>
      <vt:lpstr>De-trending the series</vt:lpstr>
      <vt:lpstr>Compute the correlation of the residuals =  the random component of each series</vt:lpstr>
      <vt:lpstr>Correlation in time-series</vt:lpstr>
      <vt:lpstr>We call the correlation of the random component (after modeling the trend structure in the three directions) of two loss development arrays: process correlation</vt:lpstr>
      <vt:lpstr>Correlations are in the volatility component of a model</vt:lpstr>
      <vt:lpstr>Correlations are in the volatility component of a model</vt:lpstr>
      <vt:lpstr>Common accident year and common calendar year drivers</vt:lpstr>
      <vt:lpstr>Common calendar drivers: Gross vs Net</vt:lpstr>
      <vt:lpstr>Common calendar drivers: Gross vs Net</vt:lpstr>
      <vt:lpstr>Common calendar drivers: Gross vs Net</vt:lpstr>
      <vt:lpstr>Common calendar drivers: Gross vs Net</vt:lpstr>
      <vt:lpstr>Common calendar drivers: Gross vs Net</vt:lpstr>
      <vt:lpstr>Common calendar drivers: Gross vs Net</vt:lpstr>
      <vt:lpstr>Common accident year drivers: SAD and SAM</vt:lpstr>
      <vt:lpstr>Common accident year drivers: SAD and SAM</vt:lpstr>
      <vt:lpstr>Common accident year drivers: SAD and SAM</vt:lpstr>
      <vt:lpstr>Common accident year drivers: SAD and SAM</vt:lpstr>
      <vt:lpstr>Common accident year drivers: SAD and SAM</vt:lpstr>
      <vt:lpstr>Common accident year drivers and pricing future accident years</vt:lpstr>
      <vt:lpstr>Common accident year drivers and pricing future accident years</vt:lpstr>
      <vt:lpstr>Layers Lim1M, Lim2M and 1Mxs1M; Lim2M=Lim1M+1Mxs1M</vt:lpstr>
      <vt:lpstr>Layers Lim1M, Lim2M and 1Mxs1M; Lim2M=Lim1M+1Mxs1M</vt:lpstr>
      <vt:lpstr>Layers Lim1M, Lim2M and 1Mxs1M; Lim2M=Lim1M+1Mxs1M</vt:lpstr>
      <vt:lpstr>Spurious correlation</vt:lpstr>
      <vt:lpstr>Spurious correlation</vt:lpstr>
      <vt:lpstr>Spurious correlation</vt:lpstr>
      <vt:lpstr>Spurious correlation</vt:lpstr>
      <vt:lpstr>Spurious correlation</vt:lpstr>
      <vt:lpstr>PowerPoint Presentation</vt:lpstr>
      <vt:lpstr>Spurious correlation</vt:lpstr>
      <vt:lpstr>Spurious correlation between Industry PPA and CAL data</vt:lpstr>
      <vt:lpstr>Spurious correlation between Industry PPA and CAL data due to wrong model</vt:lpstr>
      <vt:lpstr>Spurious correlation between Industry PPA and CAL data</vt:lpstr>
      <vt:lpstr>Spurious correlation between Industry PPA and CAL data</vt:lpstr>
      <vt:lpstr>Models for PPA and CAL</vt:lpstr>
      <vt:lpstr>Process correlation is zero</vt:lpstr>
      <vt:lpstr>A Tale of Two LOBs: LOB1 and LOB3</vt:lpstr>
      <vt:lpstr>A Tale of Two LOBs: LOB1 and LOB3</vt:lpstr>
      <vt:lpstr>A Tale of Two LOBs: LOB1 and LOB3</vt:lpstr>
      <vt:lpstr>Regression in the presence of correlation Seemingly Unrelated Regressions (SUR) – Zellner (1962)</vt:lpstr>
      <vt:lpstr>Regression in the presence of correlation</vt:lpstr>
      <vt:lpstr>Regression in the presence of correlation</vt:lpstr>
      <vt:lpstr>Regression in the presence of correlation</vt:lpstr>
      <vt:lpstr>Regression in the presence of correlation</vt:lpstr>
      <vt:lpstr>Regression in the presence of correlation</vt:lpstr>
      <vt:lpstr>Model Displays for LOB1 and LOB3 for Calendar Years</vt:lpstr>
      <vt:lpstr>Model for individual iota parameters- they are correlated going forward</vt:lpstr>
      <vt:lpstr>Reserve distribution correlations between two distinct LOBs - a very different story</vt:lpstr>
      <vt:lpstr>Correlations and Other Relationships</vt:lpstr>
      <vt:lpstr>Correlations and Other Relationships</vt:lpstr>
      <vt:lpstr>Correlations and Other Relationships</vt:lpstr>
      <vt:lpstr>Correlations and Other Relationships</vt:lpstr>
      <vt:lpstr>Updating, monitoring and the CDR</vt:lpstr>
      <vt:lpstr>Consistent estimates of prior year ultimates and SII metrics on updating</vt:lpstr>
      <vt:lpstr>Consistent estimates of prior year ultimates and SII metrics updating</vt:lpstr>
      <vt:lpstr>Consistent estimates of prior year ultimates and SII metrics updating</vt:lpstr>
      <vt:lpstr>Consistent Estimates of prior year ultimates on updating</vt:lpstr>
      <vt:lpstr>Consistent Estimates of prior year ultimates on updating</vt:lpstr>
      <vt:lpstr>Consistent Estimates of prior year ultimates on updating</vt:lpstr>
      <vt:lpstr> When do estimates of prior year ultimates stay consistent on updating (next valuation period) ?  With identified optimal parametric distribution models that are tested from the data, it is relatively straightforward to compute the CDR.  </vt:lpstr>
      <vt:lpstr>Var[E[Ult.|CY_k]]</vt:lpstr>
      <vt:lpstr>Risk Capital Allocation</vt:lpstr>
      <vt:lpstr>Risk Capital Allocation</vt:lpstr>
      <vt:lpstr>Risk Capital Allocation: Diversification benefit</vt:lpstr>
      <vt:lpstr>A single composite model for multiple LOBs</vt:lpstr>
      <vt:lpstr>A single composite model for multiple LOBs. LOBs are in same cluster if significantly correlated</vt:lpstr>
      <vt:lpstr>A single composite model for multiple LOBs Projected lognormals for each cell and their correlations. Blue is observed.  Black is fitted mean of lognormal.  Red is standard deviation of fitted lognormal.  Burgundy is standard deviation. </vt:lpstr>
      <vt:lpstr>A single composite model for multiple LOBs Note risk diversification due to lack of process correlations</vt:lpstr>
      <vt:lpstr>A single composite model for multiple LOBs Risk capital by LOB for V@R at 95%</vt:lpstr>
      <vt:lpstr>Solvency II – Economic Balance Sheet</vt:lpstr>
      <vt:lpstr>Solvency  II one-year risk horizon:   * satisfies 3 conditions  * decomposing the directives  * What are the basic elements?</vt:lpstr>
      <vt:lpstr>Risk Capital – One Year risk Horizon</vt:lpstr>
      <vt:lpstr>Risk Capital – One Year risk Horizon</vt:lpstr>
      <vt:lpstr>Capital flow: Uncorrelated future calendar years</vt:lpstr>
      <vt:lpstr>Risk Capital – One Year risk Horizon</vt:lpstr>
      <vt:lpstr>Risk Capital – One Year risk Horizon</vt:lpstr>
      <vt:lpstr>Risk Capital – One Year risk Horizon</vt:lpstr>
      <vt:lpstr>Capital flow:  Two-year runoff with first year in distress</vt:lpstr>
      <vt:lpstr>N-year run-off (Correlated)</vt:lpstr>
      <vt:lpstr>Two-year runoff with first year in distress</vt:lpstr>
    </vt:vector>
  </TitlesOfParts>
  <Company>The Actuarial Profession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Dr. Ben Zehnwirth</dc:creator>
  <cp:lastModifiedBy>Ben</cp:lastModifiedBy>
  <cp:revision>373</cp:revision>
  <cp:lastPrinted>2014-08-15T01:44:20Z</cp:lastPrinted>
  <dcterms:created xsi:type="dcterms:W3CDTF">2013-05-30T14:27:18Z</dcterms:created>
  <dcterms:modified xsi:type="dcterms:W3CDTF">2015-04-24T05:17:54Z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0x01010065A9D80AF541634F88090DB549522CB9</vt:lpwstr>
  </property>
</Properties>
</file>